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notesSlides/notesSlide4.xml" ContentType="application/vnd.openxmlformats-officedocument.presentationml.notesSlide+xml"/>
  <Override PartName="/ppt/tags/tag6.xml" ContentType="application/vnd.openxmlformats-officedocument.presentationml.tags+xml"/>
  <Override PartName="/ppt/notesSlides/notesSlide5.xml" ContentType="application/vnd.openxmlformats-officedocument.presentationml.notesSlide+xml"/>
  <Override PartName="/ppt/tags/tag7.xml" ContentType="application/vnd.openxmlformats-officedocument.presentationml.tags+xml"/>
  <Override PartName="/ppt/notesSlides/notesSlide6.xml" ContentType="application/vnd.openxmlformats-officedocument.presentationml.notesSlide+xml"/>
  <Override PartName="/ppt/tags/tag8.xml" ContentType="application/vnd.openxmlformats-officedocument.presentationml.tags+xml"/>
  <Override PartName="/ppt/notesSlides/notesSlide7.xml" ContentType="application/vnd.openxmlformats-officedocument.presentationml.notesSlide+xml"/>
  <Override PartName="/ppt/tags/tag9.xml" ContentType="application/vnd.openxmlformats-officedocument.presentationml.tags+xml"/>
  <Override PartName="/ppt/notesSlides/notesSlide8.xml" ContentType="application/vnd.openxmlformats-officedocument.presentationml.notesSlide+xml"/>
  <Override PartName="/ppt/tags/tag10.xml" ContentType="application/vnd.openxmlformats-officedocument.presentationml.tags+xml"/>
  <Override PartName="/ppt/notesSlides/notesSlide9.xml" ContentType="application/vnd.openxmlformats-officedocument.presentationml.notesSlide+xml"/>
  <Override PartName="/ppt/tags/tag11.xml" ContentType="application/vnd.openxmlformats-officedocument.presentationml.tags+xml"/>
  <Override PartName="/ppt/notesSlides/notesSlide10.xml" ContentType="application/vnd.openxmlformats-officedocument.presentationml.notesSlide+xml"/>
  <Override PartName="/ppt/tags/tag12.xml" ContentType="application/vnd.openxmlformats-officedocument.presentationml.tags+xml"/>
  <Override PartName="/ppt/notesSlides/notesSlide11.xml" ContentType="application/vnd.openxmlformats-officedocument.presentationml.notesSlide+xml"/>
  <Override PartName="/ppt/tags/tag13.xml" ContentType="application/vnd.openxmlformats-officedocument.presentationml.tags+xml"/>
  <Override PartName="/ppt/notesSlides/notesSlide12.xml" ContentType="application/vnd.openxmlformats-officedocument.presentationml.notesSlide+xml"/>
  <Override PartName="/ppt/tags/tag14.xml" ContentType="application/vnd.openxmlformats-officedocument.presentationml.tags+xml"/>
  <Override PartName="/ppt/notesSlides/notesSlide13.xml" ContentType="application/vnd.openxmlformats-officedocument.presentationml.notesSlide+xml"/>
  <Override PartName="/ppt/tags/tag15.xml" ContentType="application/vnd.openxmlformats-officedocument.presentationml.tags+xml"/>
  <Override PartName="/ppt/notesSlides/notesSlide14.xml" ContentType="application/vnd.openxmlformats-officedocument.presentationml.notesSlide+xml"/>
  <Override PartName="/ppt/tags/tag16.xml" ContentType="application/vnd.openxmlformats-officedocument.presentationml.tags+xml"/>
  <Override PartName="/ppt/notesSlides/notesSlide15.xml" ContentType="application/vnd.openxmlformats-officedocument.presentationml.notesSlide+xml"/>
  <Override PartName="/ppt/tags/tag17.xml" ContentType="application/vnd.openxmlformats-officedocument.presentationml.tags+xml"/>
  <Override PartName="/ppt/notesSlides/notesSlide16.xml" ContentType="application/vnd.openxmlformats-officedocument.presentationml.notesSlide+xml"/>
  <Override PartName="/ppt/tags/tag18.xml" ContentType="application/vnd.openxmlformats-officedocument.presentationml.tags+xml"/>
  <Override PartName="/ppt/notesSlides/notesSlide17.xml" ContentType="application/vnd.openxmlformats-officedocument.presentationml.notesSlide+xml"/>
  <Override PartName="/ppt/tags/tag19.xml" ContentType="application/vnd.openxmlformats-officedocument.presentationml.tags+xml"/>
  <Override PartName="/ppt/notesSlides/notesSlide18.xml" ContentType="application/vnd.openxmlformats-officedocument.presentationml.notesSlide+xml"/>
  <Override PartName="/ppt/tags/tag20.xml" ContentType="application/vnd.openxmlformats-officedocument.presentationml.tags+xml"/>
  <Override PartName="/ppt/notesSlides/notesSlide19.xml" ContentType="application/vnd.openxmlformats-officedocument.presentationml.notesSlide+xml"/>
  <Override PartName="/ppt/tags/tag21.xml" ContentType="application/vnd.openxmlformats-officedocument.presentationml.tags+xml"/>
  <Override PartName="/ppt/notesSlides/notesSlide20.xml" ContentType="application/vnd.openxmlformats-officedocument.presentationml.notesSlide+xml"/>
  <Override PartName="/ppt/tags/tag22.xml" ContentType="application/vnd.openxmlformats-officedocument.presentationml.tags+xml"/>
  <Override PartName="/ppt/notesSlides/notesSlide21.xml" ContentType="application/vnd.openxmlformats-officedocument.presentationml.notesSlide+xml"/>
  <Override PartName="/ppt/tags/tag23.xml" ContentType="application/vnd.openxmlformats-officedocument.presentationml.tags+xml"/>
  <Override PartName="/ppt/notesSlides/notesSlide22.xml" ContentType="application/vnd.openxmlformats-officedocument.presentationml.notesSlide+xml"/>
  <Override PartName="/ppt/tags/tag24.xml" ContentType="application/vnd.openxmlformats-officedocument.presentationml.tags+xml"/>
  <Override PartName="/ppt/notesSlides/notesSlide23.xml" ContentType="application/vnd.openxmlformats-officedocument.presentationml.notesSlide+xml"/>
  <Override PartName="/ppt/tags/tag25.xml" ContentType="application/vnd.openxmlformats-officedocument.presentationml.tags+xml"/>
  <Override PartName="/ppt/notesSlides/notesSlide24.xml" ContentType="application/vnd.openxmlformats-officedocument.presentationml.notesSlide+xml"/>
  <Override PartName="/ppt/tags/tag26.xml" ContentType="application/vnd.openxmlformats-officedocument.presentationml.tags+xml"/>
  <Override PartName="/ppt/notesSlides/notesSlide25.xml" ContentType="application/vnd.openxmlformats-officedocument.presentationml.notesSlide+xml"/>
  <Override PartName="/ppt/tags/tag27.xml" ContentType="application/vnd.openxmlformats-officedocument.presentationml.tags+xml"/>
  <Override PartName="/ppt/notesSlides/notesSlide26.xml" ContentType="application/vnd.openxmlformats-officedocument.presentationml.notesSlide+xml"/>
  <Override PartName="/ppt/tags/tag28.xml" ContentType="application/vnd.openxmlformats-officedocument.presentationml.tags+xml"/>
  <Override PartName="/ppt/notesSlides/notesSlide27.xml" ContentType="application/vnd.openxmlformats-officedocument.presentationml.notesSlide+xml"/>
  <Override PartName="/ppt/tags/tag29.xml" ContentType="application/vnd.openxmlformats-officedocument.presentationml.tags+xml"/>
  <Override PartName="/ppt/notesSlides/notesSlide28.xml" ContentType="application/vnd.openxmlformats-officedocument.presentationml.notesSlide+xml"/>
  <Override PartName="/ppt/tags/tag30.xml" ContentType="application/vnd.openxmlformats-officedocument.presentationml.tags+xml"/>
  <Override PartName="/ppt/notesSlides/notesSlide29.xml" ContentType="application/vnd.openxmlformats-officedocument.presentationml.notesSlide+xml"/>
  <Override PartName="/ppt/tags/tag31.xml" ContentType="application/vnd.openxmlformats-officedocument.presentationml.tags+xml"/>
  <Override PartName="/ppt/notesSlides/notesSlide30.xml" ContentType="application/vnd.openxmlformats-officedocument.presentationml.notesSlide+xml"/>
  <Override PartName="/ppt/tags/tag32.xml" ContentType="application/vnd.openxmlformats-officedocument.presentationml.tags+xml"/>
  <Override PartName="/ppt/notesSlides/notesSlide31.xml" ContentType="application/vnd.openxmlformats-officedocument.presentationml.notesSlide+xml"/>
  <Override PartName="/ppt/tags/tag33.xml" ContentType="application/vnd.openxmlformats-officedocument.presentationml.tags+xml"/>
  <Override PartName="/ppt/notesSlides/notesSlide32.xml" ContentType="application/vnd.openxmlformats-officedocument.presentationml.notesSlide+xml"/>
  <Override PartName="/ppt/tags/tag34.xml" ContentType="application/vnd.openxmlformats-officedocument.presentationml.tags+xml"/>
  <Override PartName="/ppt/notesSlides/notesSlide33.xml" ContentType="application/vnd.openxmlformats-officedocument.presentationml.notesSlide+xml"/>
  <Override PartName="/ppt/tags/tag35.xml" ContentType="application/vnd.openxmlformats-officedocument.presentationml.tags+xml"/>
  <Override PartName="/ppt/notesSlides/notesSlide34.xml" ContentType="application/vnd.openxmlformats-officedocument.presentationml.notesSlide+xml"/>
  <Override PartName="/ppt/tags/tag36.xml" ContentType="application/vnd.openxmlformats-officedocument.presentationml.tags+xml"/>
  <Override PartName="/ppt/notesSlides/notesSlide35.xml" ContentType="application/vnd.openxmlformats-officedocument.presentationml.notesSlide+xml"/>
  <Override PartName="/ppt/tags/tag37.xml" ContentType="application/vnd.openxmlformats-officedocument.presentationml.tags+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39"/>
  </p:notesMasterIdLst>
  <p:sldIdLst>
    <p:sldId id="257" r:id="rId2"/>
    <p:sldId id="1605" r:id="rId3"/>
    <p:sldId id="1606" r:id="rId4"/>
    <p:sldId id="258" r:id="rId5"/>
    <p:sldId id="259" r:id="rId6"/>
    <p:sldId id="260" r:id="rId7"/>
    <p:sldId id="261" r:id="rId8"/>
    <p:sldId id="262" r:id="rId9"/>
    <p:sldId id="357" r:id="rId10"/>
    <p:sldId id="358" r:id="rId11"/>
    <p:sldId id="359" r:id="rId12"/>
    <p:sldId id="1603" r:id="rId13"/>
    <p:sldId id="264" r:id="rId14"/>
    <p:sldId id="265" r:id="rId15"/>
    <p:sldId id="268" r:id="rId16"/>
    <p:sldId id="327" r:id="rId17"/>
    <p:sldId id="329" r:id="rId18"/>
    <p:sldId id="381" r:id="rId19"/>
    <p:sldId id="330" r:id="rId20"/>
    <p:sldId id="331" r:id="rId21"/>
    <p:sldId id="382" r:id="rId22"/>
    <p:sldId id="332" r:id="rId23"/>
    <p:sldId id="333" r:id="rId24"/>
    <p:sldId id="383" r:id="rId25"/>
    <p:sldId id="384" r:id="rId26"/>
    <p:sldId id="335" r:id="rId27"/>
    <p:sldId id="266" r:id="rId28"/>
    <p:sldId id="267" r:id="rId29"/>
    <p:sldId id="269" r:id="rId30"/>
    <p:sldId id="270" r:id="rId31"/>
    <p:sldId id="271" r:id="rId32"/>
    <p:sldId id="272" r:id="rId33"/>
    <p:sldId id="273" r:id="rId34"/>
    <p:sldId id="275" r:id="rId35"/>
    <p:sldId id="274" r:id="rId36"/>
    <p:sldId id="388" r:id="rId37"/>
    <p:sldId id="277" r:id="rId38"/>
  </p:sldIdLst>
  <p:sldSz cx="12192000" cy="6858000"/>
  <p:notesSz cx="6858000" cy="9144000"/>
  <p:embeddedFontLst>
    <p:embeddedFont>
      <p:font typeface="Bernard MT Condensed" panose="02050806060905020404" pitchFamily="18" charset="0"/>
      <p:regular r:id="rId40"/>
    </p:embeddedFont>
    <p:embeddedFont>
      <p:font typeface="Chalkduster" panose="03050602040202020205" pitchFamily="66" charset="0"/>
      <p:regular r:id="rId41"/>
    </p:embeddedFont>
    <p:embeddedFont>
      <p:font typeface="KG Tangled Up In You " panose="02000000000000000000" pitchFamily="2" charset="0"/>
      <p:regular r:id="rId42"/>
    </p:embeddedFont>
    <p:embeddedFont>
      <p:font typeface="Korolev Bold" panose="02000000000000000000" pitchFamily="50" charset="0"/>
      <p:bold r:id="rId43"/>
    </p:embeddedFont>
    <p:embeddedFont>
      <p:font typeface="Korolev Heavy" panose="02000000000000000000" pitchFamily="50" charset="0"/>
      <p:bold r:id="rId44"/>
    </p:embeddedFont>
    <p:embeddedFont>
      <p:font typeface="Korolev Light" panose="02000506000000020004" pitchFamily="50" charset="0"/>
      <p:regular r:id="rId45"/>
    </p:embeddedFont>
    <p:embeddedFont>
      <p:font typeface="Korolev Medium" panose="02000606000000020004" pitchFamily="50" charset="0"/>
      <p:regular r:id="rId4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23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 uri="{1BD7E111-0CB8-44D6-8891-C1BB2F81B7CC}">
      <p1710:readonlyRecommended xmlns:p1710="http://schemas.microsoft.com/office/powerpoint/2017/10/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6804" autoAdjust="0"/>
    <p:restoredTop sz="60533" autoAdjust="0"/>
  </p:normalViewPr>
  <p:slideViewPr>
    <p:cSldViewPr snapToGrid="0">
      <p:cViewPr varScale="1">
        <p:scale>
          <a:sx n="63" d="100"/>
          <a:sy n="63" d="100"/>
        </p:scale>
        <p:origin x="2820"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3.fntdata"/><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1.fntdata"/><Relationship Id="rId45" Type="http://schemas.openxmlformats.org/officeDocument/2006/relationships/font" Target="fonts/font6.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4.fntdata"/><Relationship Id="rId48"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7.fntdata"/><Relationship Id="rId20" Type="http://schemas.openxmlformats.org/officeDocument/2006/relationships/slide" Target="slides/slide19.xml"/><Relationship Id="rId41"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3DCCFDC-3BF9-4BB9-817A-AC87765E8EF0}" type="datetimeFigureOut">
              <a:rPr lang="en-US" smtClean="0"/>
              <a:t>10/8/2026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FDC894-B234-4EEA-AF3D-92B5A8AF8533}" type="slidenum">
              <a:rPr lang="en-US" smtClean="0"/>
              <a:t>‹#›</a:t>
            </a:fld>
            <a:endParaRPr lang="en-US"/>
          </a:p>
        </p:txBody>
      </p:sp>
    </p:spTree>
    <p:extLst>
      <p:ext uri="{BB962C8B-B14F-4D97-AF65-F5344CB8AC3E}">
        <p14:creationId xmlns:p14="http://schemas.microsoft.com/office/powerpoint/2010/main" val="10186037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900" dirty="0">
              <a:latin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5"/>
          </p:nvPr>
        </p:nvSpPr>
        <p:spPr/>
        <p:txBody>
          <a:bodyPr/>
          <a:lstStyle/>
          <a:p>
            <a:fld id="{4072E2B5-1C00-054F-8922-58F2F13CC7AF}" type="slidenum">
              <a:rPr lang="en-US" smtClean="0"/>
              <a:t>2</a:t>
            </a:fld>
            <a:endParaRPr lang="en-US"/>
          </a:p>
        </p:txBody>
      </p:sp>
    </p:spTree>
    <p:extLst>
      <p:ext uri="{BB962C8B-B14F-4D97-AF65-F5344CB8AC3E}">
        <p14:creationId xmlns:p14="http://schemas.microsoft.com/office/powerpoint/2010/main" val="14513037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kern="100" dirty="0">
                <a:effectLst/>
                <a:latin typeface="Calibri" panose="020F0502020204030204" pitchFamily="34" charset="0"/>
                <a:ea typeface="Aptos" panose="020B0004020202020204" pitchFamily="34" charset="0"/>
                <a:cs typeface="Calibri" panose="020F0502020204030204" pitchFamily="34" charset="0"/>
              </a:rPr>
              <a:t>Welcome to this important training on safety leadership. As a Foreman, you are essential in maintaining a safe workplace environment. Today, you'll learn how your actions, decisions, and attitude directly impact your team's safety culture. Remember, your commitment to safety can influence the entire crew's approach to their work. Reflect on your own experiences with safety and what you hope to gain from today's session.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900" kern="100" dirty="0">
              <a:effectLst/>
              <a:latin typeface="Calibri" panose="020F0502020204030204" pitchFamily="34" charset="0"/>
              <a:ea typeface="Aptos" panose="020B000402020202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kern="100" dirty="0">
                <a:effectLst/>
                <a:latin typeface="Calibri" panose="020F0502020204030204" pitchFamily="34" charset="0"/>
                <a:ea typeface="Aptos" panose="020B0004020202020204" pitchFamily="34" charset="0"/>
                <a:cs typeface="Calibri" panose="020F0502020204030204" pitchFamily="34" charset="0"/>
              </a:rPr>
              <a:t>Our primary objectives today include clearly understanding your role as a safety leader, improving communication around safety issues, effectively managing risk, and mastering documentation practices. These skills ensure everyone goes home safely at the end of each day. Think about which objective you feel will make the most significant difference in your daily responsibilities.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900" kern="100" dirty="0">
              <a:effectLst/>
              <a:latin typeface="Calibri" panose="020F0502020204030204" pitchFamily="34" charset="0"/>
              <a:ea typeface="Aptos" panose="020B0004020202020204" pitchFamily="34" charset="0"/>
              <a:cs typeface="Calibri" panose="020F0502020204030204" pitchFamily="34" charset="0"/>
            </a:endParaRPr>
          </a:p>
          <a:p>
            <a:endParaRPr lang="en-US" sz="900" dirty="0">
              <a:latin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5"/>
          </p:nvPr>
        </p:nvSpPr>
        <p:spPr/>
        <p:txBody>
          <a:bodyPr/>
          <a:lstStyle/>
          <a:p>
            <a:fld id="{4072E2B5-1C00-054F-8922-58F2F13CC7AF}" type="slidenum">
              <a:rPr lang="en-US" smtClean="0"/>
              <a:t>3</a:t>
            </a:fld>
            <a:endParaRPr lang="en-US"/>
          </a:p>
        </p:txBody>
      </p:sp>
    </p:spTree>
    <p:extLst>
      <p:ext uri="{BB962C8B-B14F-4D97-AF65-F5344CB8AC3E}">
        <p14:creationId xmlns:p14="http://schemas.microsoft.com/office/powerpoint/2010/main" val="19128473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Aft>
                <a:spcPts val="800"/>
              </a:spcAft>
            </a:pPr>
            <a:r>
              <a:rPr lang="en-US" sz="900" b="1" kern="0" dirty="0">
                <a:effectLst/>
                <a:latin typeface="Calibri" panose="020F0502020204030204" pitchFamily="34" charset="0"/>
                <a:ea typeface="Times New Roman" panose="02020603050405020304" pitchFamily="18" charset="0"/>
                <a:cs typeface="Calibri" panose="020F0502020204030204" pitchFamily="34" charset="0"/>
              </a:rPr>
              <a:t>What is Safety Culture?</a:t>
            </a:r>
            <a:endParaRPr lang="en-US" sz="900" kern="100" dirty="0">
              <a:effectLst/>
              <a:latin typeface="Calibri" panose="020F0502020204030204" pitchFamily="34" charset="0"/>
              <a:ea typeface="Aptos" panose="020B0004020202020204" pitchFamily="34" charset="0"/>
              <a:cs typeface="Calibri" panose="020F0502020204030204" pitchFamily="34" charset="0"/>
            </a:endParaRPr>
          </a:p>
          <a:p>
            <a:pPr marL="0" marR="0">
              <a:lnSpc>
                <a:spcPct val="107000"/>
              </a:lnSpc>
              <a:spcAft>
                <a:spcPts val="800"/>
              </a:spcAft>
            </a:pPr>
            <a:r>
              <a:rPr lang="en-US" sz="900" b="1" kern="0" dirty="0">
                <a:effectLst/>
                <a:latin typeface="Calibri" panose="020F0502020204030204" pitchFamily="34" charset="0"/>
                <a:ea typeface="Times New Roman" panose="02020603050405020304" pitchFamily="18" charset="0"/>
                <a:cs typeface="Calibri" panose="020F0502020204030204" pitchFamily="34" charset="0"/>
              </a:rPr>
              <a:t>Definition:</a:t>
            </a:r>
            <a:r>
              <a:rPr lang="en-US" sz="900" kern="0" dirty="0">
                <a:effectLst/>
                <a:latin typeface="Calibri" panose="020F0502020204030204" pitchFamily="34" charset="0"/>
                <a:ea typeface="Times New Roman" panose="02020603050405020304" pitchFamily="18" charset="0"/>
                <a:cs typeface="Calibri" panose="020F0502020204030204" pitchFamily="34" charset="0"/>
              </a:rPr>
              <a:t> Safety culture encompasses the shared values, beliefs, and behaviors that prioritize safety within an organization. It influences how safety is perceived and acted upon at all levels.</a:t>
            </a:r>
          </a:p>
          <a:p>
            <a:pPr marL="0" marR="0">
              <a:lnSpc>
                <a:spcPct val="107000"/>
              </a:lnSpc>
              <a:spcAft>
                <a:spcPts val="800"/>
              </a:spcAft>
            </a:pPr>
            <a:endParaRPr lang="en-US" sz="900" kern="0" dirty="0">
              <a:effectLst/>
              <a:latin typeface="Calibri" panose="020F0502020204030204" pitchFamily="34" charset="0"/>
              <a:ea typeface="Aptos" panose="020B0004020202020204" pitchFamily="34" charset="0"/>
              <a:cs typeface="Calibri" panose="020F0502020204030204" pitchFamily="34"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r>
              <a:rPr lang="en-US" sz="900" kern="100" dirty="0">
                <a:effectLst/>
                <a:latin typeface="Calibri" panose="020F0502020204030204" pitchFamily="34" charset="0"/>
                <a:ea typeface="Aptos" panose="020B0004020202020204" pitchFamily="34" charset="0"/>
                <a:cs typeface="Calibri" panose="020F0502020204030204" pitchFamily="34" charset="0"/>
              </a:rPr>
              <a:t>Safety culture is the collective mindset that prioritizes safety across an organization. It includes beliefs, values, and behaviors that emphasize proactive safety measures. A strong safety culture reduces incidents and creates an environment where safety is everyone's responsibility. Consider examples from your own experiences that demonstrate either strong or weak safety culture.</a:t>
            </a:r>
          </a:p>
          <a:p>
            <a:pPr marL="0" marR="0">
              <a:lnSpc>
                <a:spcPct val="107000"/>
              </a:lnSpc>
              <a:spcAft>
                <a:spcPts val="800"/>
              </a:spcAft>
            </a:pPr>
            <a:endParaRPr lang="en-US" sz="900" kern="100" dirty="0">
              <a:effectLst/>
              <a:latin typeface="Calibri" panose="020F0502020204030204" pitchFamily="34" charset="0"/>
              <a:ea typeface="Aptos" panose="020B0004020202020204" pitchFamily="34" charset="0"/>
              <a:cs typeface="Calibri" panose="020F0502020204030204" pitchFamily="34" charset="0"/>
            </a:endParaRPr>
          </a:p>
          <a:p>
            <a:endParaRPr lang="en-US" sz="900" dirty="0">
              <a:latin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5"/>
          </p:nvPr>
        </p:nvSpPr>
        <p:spPr/>
        <p:txBody>
          <a:bodyPr/>
          <a:lstStyle/>
          <a:p>
            <a:fld id="{4072E2B5-1C00-054F-8922-58F2F13CC7AF}" type="slidenum">
              <a:rPr lang="en-US" smtClean="0"/>
              <a:t>4</a:t>
            </a:fld>
            <a:endParaRPr lang="en-US"/>
          </a:p>
        </p:txBody>
      </p:sp>
    </p:spTree>
    <p:extLst>
      <p:ext uri="{BB962C8B-B14F-4D97-AF65-F5344CB8AC3E}">
        <p14:creationId xmlns:p14="http://schemas.microsoft.com/office/powerpoint/2010/main" val="30784140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Aft>
                <a:spcPts val="800"/>
              </a:spcAft>
            </a:pPr>
            <a:r>
              <a:rPr lang="en-US" sz="900" b="1" kern="0" dirty="0">
                <a:effectLst/>
                <a:latin typeface="Calibri" panose="020F0502020204030204" pitchFamily="34" charset="0"/>
                <a:ea typeface="Times New Roman" panose="02020603050405020304" pitchFamily="18" charset="0"/>
                <a:cs typeface="Calibri" panose="020F0502020204030204" pitchFamily="34" charset="0"/>
              </a:rPr>
              <a:t>Purpose of Safety Culture</a:t>
            </a:r>
            <a:endParaRPr lang="en-US" sz="900" kern="100" dirty="0">
              <a:effectLst/>
              <a:latin typeface="Calibri" panose="020F0502020204030204" pitchFamily="34" charset="0"/>
              <a:ea typeface="Aptos" panose="020B0004020202020204" pitchFamily="34" charset="0"/>
              <a:cs typeface="Calibri" panose="020F0502020204030204" pitchFamily="34" charset="0"/>
            </a:endParaRPr>
          </a:p>
          <a:p>
            <a:pPr marL="171450" marR="0" lvl="0" indent="-171450">
              <a:lnSpc>
                <a:spcPct val="107000"/>
              </a:lnSpc>
              <a:spcAft>
                <a:spcPts val="800"/>
              </a:spcAft>
              <a:buSzPts val="1000"/>
              <a:buFont typeface="Arial" panose="020B0604020202020204" pitchFamily="34" charset="0"/>
              <a:buChar char="•"/>
              <a:tabLst>
                <a:tab pos="457200" algn="l"/>
              </a:tabLst>
            </a:pPr>
            <a:r>
              <a:rPr lang="en-US" sz="900" b="1" kern="0" dirty="0">
                <a:effectLst/>
                <a:latin typeface="Calibri" panose="020F0502020204030204" pitchFamily="34" charset="0"/>
                <a:ea typeface="Times New Roman" panose="02020603050405020304" pitchFamily="18" charset="0"/>
                <a:cs typeface="Calibri" panose="020F0502020204030204" pitchFamily="34" charset="0"/>
              </a:rPr>
              <a:t>Consistency in Practices: </a:t>
            </a:r>
            <a:r>
              <a:rPr lang="en-US" sz="900" b="0" kern="0" dirty="0">
                <a:effectLst/>
                <a:latin typeface="Calibri" panose="020F0502020204030204" pitchFamily="34" charset="0"/>
                <a:ea typeface="Times New Roman" panose="02020603050405020304" pitchFamily="18" charset="0"/>
                <a:cs typeface="Calibri" panose="020F0502020204030204" pitchFamily="34" charset="0"/>
              </a:rPr>
              <a:t>Allows employees to go home the same way we start it.</a:t>
            </a:r>
          </a:p>
          <a:p>
            <a:pPr marL="171450" marR="0" lvl="0" indent="-171450">
              <a:lnSpc>
                <a:spcPct val="107000"/>
              </a:lnSpc>
              <a:spcAft>
                <a:spcPts val="800"/>
              </a:spcAft>
              <a:buSzPts val="1000"/>
              <a:buFont typeface="Arial" panose="020B0604020202020204" pitchFamily="34" charset="0"/>
              <a:buChar char="•"/>
              <a:tabLst>
                <a:tab pos="457200" algn="l"/>
              </a:tabLst>
            </a:pPr>
            <a:r>
              <a:rPr lang="en-US" sz="900" b="1" kern="0" dirty="0">
                <a:effectLst/>
                <a:latin typeface="Calibri" panose="020F0502020204030204" pitchFamily="34" charset="0"/>
                <a:ea typeface="Times New Roman" panose="02020603050405020304" pitchFamily="18" charset="0"/>
                <a:cs typeface="Calibri" panose="020F0502020204030204" pitchFamily="34" charset="0"/>
              </a:rPr>
              <a:t>Enhance Safety Awareness:</a:t>
            </a:r>
            <a:r>
              <a:rPr lang="en-US" sz="900" kern="0" dirty="0">
                <a:effectLst/>
                <a:latin typeface="Calibri" panose="020F0502020204030204" pitchFamily="34" charset="0"/>
                <a:ea typeface="Times New Roman" panose="02020603050405020304" pitchFamily="18" charset="0"/>
                <a:cs typeface="Calibri" panose="020F0502020204030204" pitchFamily="34" charset="0"/>
              </a:rPr>
              <a:t> Foster a proactive approach to safety among all employees.</a:t>
            </a:r>
            <a:endParaRPr lang="en-US" sz="900" kern="100" dirty="0">
              <a:effectLst/>
              <a:latin typeface="Calibri" panose="020F0502020204030204" pitchFamily="34" charset="0"/>
              <a:ea typeface="Aptos" panose="020B0004020202020204" pitchFamily="34" charset="0"/>
              <a:cs typeface="Calibri" panose="020F0502020204030204" pitchFamily="34" charset="0"/>
            </a:endParaRPr>
          </a:p>
          <a:p>
            <a:pPr marL="171450" marR="0" lvl="0" indent="-171450">
              <a:lnSpc>
                <a:spcPct val="107000"/>
              </a:lnSpc>
              <a:spcAft>
                <a:spcPts val="800"/>
              </a:spcAft>
              <a:buSzPts val="1000"/>
              <a:buFont typeface="Arial" panose="020B0604020202020204" pitchFamily="34" charset="0"/>
              <a:buChar char="•"/>
              <a:tabLst>
                <a:tab pos="457200" algn="l"/>
              </a:tabLst>
            </a:pPr>
            <a:r>
              <a:rPr lang="en-US" sz="900" b="1" kern="0" dirty="0">
                <a:effectLst/>
                <a:latin typeface="Calibri" panose="020F0502020204030204" pitchFamily="34" charset="0"/>
                <a:ea typeface="Times New Roman" panose="02020603050405020304" pitchFamily="18" charset="0"/>
                <a:cs typeface="Calibri" panose="020F0502020204030204" pitchFamily="34" charset="0"/>
              </a:rPr>
              <a:t>Reduce Incidents:</a:t>
            </a:r>
            <a:r>
              <a:rPr lang="en-US" sz="900" kern="0" dirty="0">
                <a:effectLst/>
                <a:latin typeface="Calibri" panose="020F0502020204030204" pitchFamily="34" charset="0"/>
                <a:ea typeface="Times New Roman" panose="02020603050405020304" pitchFamily="18" charset="0"/>
                <a:cs typeface="Calibri" panose="020F0502020204030204" pitchFamily="34" charset="0"/>
              </a:rPr>
              <a:t> Aim to minimize accidents and near-misses.</a:t>
            </a:r>
            <a:endParaRPr lang="en-US" sz="900" kern="100" dirty="0">
              <a:effectLst/>
              <a:latin typeface="Calibri" panose="020F0502020204030204" pitchFamily="34" charset="0"/>
              <a:ea typeface="Aptos" panose="020B0004020202020204" pitchFamily="34" charset="0"/>
              <a:cs typeface="Calibri" panose="020F0502020204030204" pitchFamily="34" charset="0"/>
            </a:endParaRPr>
          </a:p>
          <a:p>
            <a:pPr marL="171450" marR="0" lvl="0" indent="-171450">
              <a:lnSpc>
                <a:spcPct val="107000"/>
              </a:lnSpc>
              <a:spcAft>
                <a:spcPts val="800"/>
              </a:spcAft>
              <a:buSzPts val="1000"/>
              <a:buFont typeface="Arial" panose="020B0604020202020204" pitchFamily="34" charset="0"/>
              <a:buChar char="•"/>
              <a:tabLst>
                <a:tab pos="457200" algn="l"/>
              </a:tabLst>
            </a:pPr>
            <a:r>
              <a:rPr lang="en-US" sz="900" b="1" kern="0" dirty="0">
                <a:effectLst/>
                <a:latin typeface="Calibri" panose="020F0502020204030204" pitchFamily="34" charset="0"/>
                <a:ea typeface="Times New Roman" panose="02020603050405020304" pitchFamily="18" charset="0"/>
                <a:cs typeface="Calibri" panose="020F0502020204030204" pitchFamily="34" charset="0"/>
              </a:rPr>
              <a:t>Encourage Reporting:</a:t>
            </a:r>
            <a:r>
              <a:rPr lang="en-US" sz="900" kern="0" dirty="0">
                <a:effectLst/>
                <a:latin typeface="Calibri" panose="020F0502020204030204" pitchFamily="34" charset="0"/>
                <a:ea typeface="Times New Roman" panose="02020603050405020304" pitchFamily="18" charset="0"/>
                <a:cs typeface="Calibri" panose="020F0502020204030204" pitchFamily="34" charset="0"/>
              </a:rPr>
              <a:t> Create an environment where team members feel comfortable reporting hazards or unsafe practices.</a:t>
            </a:r>
          </a:p>
          <a:p>
            <a:pPr marL="171450" marR="0" lvl="0" indent="-171450">
              <a:lnSpc>
                <a:spcPct val="107000"/>
              </a:lnSpc>
              <a:spcAft>
                <a:spcPts val="800"/>
              </a:spcAft>
              <a:buSzPts val="1000"/>
              <a:buFont typeface="Arial" panose="020B0604020202020204" pitchFamily="34" charset="0"/>
              <a:buChar char="•"/>
              <a:tabLst>
                <a:tab pos="457200" algn="l"/>
              </a:tabLst>
            </a:pPr>
            <a:r>
              <a:rPr lang="en-US" sz="900" b="1" kern="0" dirty="0">
                <a:effectLst/>
                <a:latin typeface="Calibri" panose="020F0502020204030204" pitchFamily="34" charset="0"/>
                <a:ea typeface="Aptos" panose="020B0004020202020204" pitchFamily="34" charset="0"/>
                <a:cs typeface="Calibri" panose="020F0502020204030204" pitchFamily="34" charset="0"/>
              </a:rPr>
              <a:t>Shared Values</a:t>
            </a:r>
            <a:r>
              <a:rPr lang="en-US" sz="900" b="0" kern="0" dirty="0">
                <a:effectLst/>
                <a:latin typeface="Calibri" panose="020F0502020204030204" pitchFamily="34" charset="0"/>
                <a:ea typeface="Aptos" panose="020B0004020202020204" pitchFamily="34" charset="0"/>
                <a:cs typeface="Calibri" panose="020F0502020204030204" pitchFamily="34" charset="0"/>
              </a:rPr>
              <a:t>: If it is not our culture, or what we believe, how can be expect to be safe?</a:t>
            </a:r>
          </a:p>
          <a:p>
            <a:pPr marL="171450" marR="0" lvl="0" indent="-171450">
              <a:lnSpc>
                <a:spcPct val="107000"/>
              </a:lnSpc>
              <a:spcAft>
                <a:spcPts val="800"/>
              </a:spcAft>
              <a:buSzPts val="1000"/>
              <a:buFont typeface="Arial" panose="020B0604020202020204" pitchFamily="34" charset="0"/>
              <a:buChar char="•"/>
              <a:tabLst>
                <a:tab pos="457200" algn="l"/>
              </a:tabLst>
            </a:pPr>
            <a:endParaRPr lang="en-US" sz="900" b="0" kern="0" dirty="0">
              <a:effectLst/>
              <a:latin typeface="Calibri" panose="020F0502020204030204" pitchFamily="34" charset="0"/>
              <a:ea typeface="Aptos" panose="020B0004020202020204" pitchFamily="34" charset="0"/>
              <a:cs typeface="Calibri" panose="020F0502020204030204" pitchFamily="34" charset="0"/>
            </a:endParaRPr>
          </a:p>
          <a:p>
            <a:pPr marL="0" marR="0" lvl="0" indent="0" algn="l" defTabSz="914400" rtl="0" eaLnBrk="1" fontAlgn="auto" latinLnBrk="0" hangingPunct="1">
              <a:lnSpc>
                <a:spcPct val="107000"/>
              </a:lnSpc>
              <a:spcBef>
                <a:spcPts val="0"/>
              </a:spcBef>
              <a:spcAft>
                <a:spcPts val="800"/>
              </a:spcAft>
              <a:buClrTx/>
              <a:buSzPts val="1000"/>
              <a:buFont typeface="Arial" panose="020B0604020202020204" pitchFamily="34" charset="0"/>
              <a:buNone/>
              <a:tabLst>
                <a:tab pos="457200" algn="l"/>
              </a:tabLst>
              <a:defRPr/>
            </a:pPr>
            <a:r>
              <a:rPr lang="en-US" sz="900" kern="100" dirty="0">
                <a:effectLst/>
                <a:latin typeface="Calibri" panose="020F0502020204030204" pitchFamily="34" charset="0"/>
                <a:ea typeface="Aptos" panose="020B0004020202020204" pitchFamily="34" charset="0"/>
                <a:cs typeface="Calibri" panose="020F0502020204030204" pitchFamily="34" charset="0"/>
              </a:rPr>
              <a:t>A healthy safety culture ensures consistency, improves safety awareness, reduces incidents, and encourages open reporting. Consistent safety practices help employees predict and prevent hazards, leading to fewer incidents and a safer work environment. Open reporting builds trust and helps quickly identify potential issues. Reflect on situations where proactive safety awareness made a significant difference in your team's performance.</a:t>
            </a:r>
          </a:p>
          <a:p>
            <a:pPr marL="171450" marR="0" lvl="0" indent="-171450">
              <a:lnSpc>
                <a:spcPct val="107000"/>
              </a:lnSpc>
              <a:spcAft>
                <a:spcPts val="800"/>
              </a:spcAft>
              <a:buSzPts val="1000"/>
              <a:buFont typeface="Arial" panose="020B0604020202020204" pitchFamily="34" charset="0"/>
              <a:buChar char="•"/>
              <a:tabLst>
                <a:tab pos="457200" algn="l"/>
              </a:tabLst>
            </a:pPr>
            <a:endParaRPr lang="en-US" sz="900" b="1" kern="100" dirty="0">
              <a:effectLst/>
              <a:latin typeface="Calibri" panose="020F0502020204030204" pitchFamily="34" charset="0"/>
              <a:ea typeface="Aptos" panose="020B0004020202020204" pitchFamily="34" charset="0"/>
              <a:cs typeface="Calibri" panose="020F0502020204030204" pitchFamily="34" charset="0"/>
            </a:endParaRPr>
          </a:p>
        </p:txBody>
      </p:sp>
      <p:sp>
        <p:nvSpPr>
          <p:cNvPr id="4" name="Slide Number Placeholder 3"/>
          <p:cNvSpPr>
            <a:spLocks noGrp="1"/>
          </p:cNvSpPr>
          <p:nvPr>
            <p:ph type="sldNum" sz="quarter" idx="5"/>
          </p:nvPr>
        </p:nvSpPr>
        <p:spPr/>
        <p:txBody>
          <a:bodyPr/>
          <a:lstStyle/>
          <a:p>
            <a:fld id="{4072E2B5-1C00-054F-8922-58F2F13CC7AF}" type="slidenum">
              <a:rPr lang="en-US" smtClean="0"/>
              <a:t>5</a:t>
            </a:fld>
            <a:endParaRPr lang="en-US"/>
          </a:p>
        </p:txBody>
      </p:sp>
    </p:spTree>
    <p:extLst>
      <p:ext uri="{BB962C8B-B14F-4D97-AF65-F5344CB8AC3E}">
        <p14:creationId xmlns:p14="http://schemas.microsoft.com/office/powerpoint/2010/main" val="8099191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Aft>
                <a:spcPts val="800"/>
              </a:spcAft>
            </a:pPr>
            <a:r>
              <a:rPr lang="en-US" sz="900" b="1" kern="0" dirty="0">
                <a:effectLst/>
                <a:latin typeface="Calibri" panose="020F0502020204030204" pitchFamily="34" charset="0"/>
                <a:ea typeface="Times New Roman" panose="02020603050405020304" pitchFamily="18" charset="0"/>
                <a:cs typeface="Calibri" panose="020F0502020204030204" pitchFamily="34" charset="0"/>
              </a:rPr>
              <a:t>Benefits of a Positive Safety Culture</a:t>
            </a:r>
            <a:endParaRPr lang="en-US" sz="900" kern="100" dirty="0">
              <a:effectLst/>
              <a:latin typeface="Calibri" panose="020F0502020204030204" pitchFamily="34" charset="0"/>
              <a:ea typeface="Aptos" panose="020B0004020202020204" pitchFamily="34" charset="0"/>
              <a:cs typeface="Calibri" panose="020F0502020204030204" pitchFamily="34" charset="0"/>
            </a:endParaRPr>
          </a:p>
          <a:p>
            <a:pPr marL="171450" marR="0" lvl="0" indent="-171450">
              <a:lnSpc>
                <a:spcPct val="107000"/>
              </a:lnSpc>
              <a:spcAft>
                <a:spcPts val="800"/>
              </a:spcAft>
              <a:buSzPts val="1000"/>
              <a:buFont typeface="Arial" panose="020B0604020202020204" pitchFamily="34" charset="0"/>
              <a:buChar char="•"/>
              <a:tabLst>
                <a:tab pos="457200" algn="l"/>
              </a:tabLst>
            </a:pPr>
            <a:r>
              <a:rPr lang="en-US" sz="900" b="1" kern="0" dirty="0">
                <a:effectLst/>
                <a:latin typeface="Calibri" panose="020F0502020204030204" pitchFamily="34" charset="0"/>
                <a:ea typeface="Times New Roman" panose="02020603050405020304" pitchFamily="18" charset="0"/>
                <a:cs typeface="Calibri" panose="020F0502020204030204" pitchFamily="34" charset="0"/>
              </a:rPr>
              <a:t>Increased Employee Morale:</a:t>
            </a:r>
            <a:r>
              <a:rPr lang="en-US" sz="900" kern="0" dirty="0">
                <a:effectLst/>
                <a:latin typeface="Calibri" panose="020F0502020204030204" pitchFamily="34" charset="0"/>
                <a:ea typeface="Times New Roman" panose="02020603050405020304" pitchFamily="18" charset="0"/>
                <a:cs typeface="Calibri" panose="020F0502020204030204" pitchFamily="34" charset="0"/>
              </a:rPr>
              <a:t> A strong safety culture enhances job satisfaction.</a:t>
            </a:r>
            <a:endParaRPr lang="en-US" sz="900" kern="100" dirty="0">
              <a:effectLst/>
              <a:latin typeface="Calibri" panose="020F0502020204030204" pitchFamily="34" charset="0"/>
              <a:ea typeface="Aptos" panose="020B0004020202020204" pitchFamily="34" charset="0"/>
              <a:cs typeface="Calibri" panose="020F0502020204030204" pitchFamily="34" charset="0"/>
            </a:endParaRPr>
          </a:p>
          <a:p>
            <a:pPr marL="171450" marR="0" lvl="0" indent="-171450">
              <a:lnSpc>
                <a:spcPct val="107000"/>
              </a:lnSpc>
              <a:spcAft>
                <a:spcPts val="800"/>
              </a:spcAft>
              <a:buSzPts val="1000"/>
              <a:buFont typeface="Arial" panose="020B0604020202020204" pitchFamily="34" charset="0"/>
              <a:buChar char="•"/>
              <a:tabLst>
                <a:tab pos="457200" algn="l"/>
              </a:tabLst>
            </a:pPr>
            <a:r>
              <a:rPr lang="en-US" sz="900" b="1" kern="0" dirty="0">
                <a:effectLst/>
                <a:latin typeface="Calibri" panose="020F0502020204030204" pitchFamily="34" charset="0"/>
                <a:ea typeface="Times New Roman" panose="02020603050405020304" pitchFamily="18" charset="0"/>
                <a:cs typeface="Calibri" panose="020F0502020204030204" pitchFamily="34" charset="0"/>
              </a:rPr>
              <a:t>Lower Accident Rates:</a:t>
            </a:r>
            <a:r>
              <a:rPr lang="en-US" sz="900" kern="0" dirty="0">
                <a:effectLst/>
                <a:latin typeface="Calibri" panose="020F0502020204030204" pitchFamily="34" charset="0"/>
                <a:ea typeface="Times New Roman" panose="02020603050405020304" pitchFamily="18" charset="0"/>
                <a:cs typeface="Calibri" panose="020F0502020204030204" pitchFamily="34" charset="0"/>
              </a:rPr>
              <a:t> A focus on safety reduces the likelihood of incidents.</a:t>
            </a:r>
            <a:endParaRPr lang="en-US" sz="900" kern="100" dirty="0">
              <a:effectLst/>
              <a:latin typeface="Calibri" panose="020F0502020204030204" pitchFamily="34" charset="0"/>
              <a:ea typeface="Aptos" panose="020B0004020202020204" pitchFamily="34" charset="0"/>
              <a:cs typeface="Calibri" panose="020F0502020204030204" pitchFamily="34" charset="0"/>
            </a:endParaRPr>
          </a:p>
          <a:p>
            <a:pPr marL="171450" marR="0" lvl="0" indent="-171450">
              <a:lnSpc>
                <a:spcPct val="107000"/>
              </a:lnSpc>
              <a:spcAft>
                <a:spcPts val="800"/>
              </a:spcAft>
              <a:buSzPts val="1000"/>
              <a:buFont typeface="Arial" panose="020B0604020202020204" pitchFamily="34" charset="0"/>
              <a:buChar char="•"/>
              <a:tabLst>
                <a:tab pos="457200" algn="l"/>
              </a:tabLst>
            </a:pPr>
            <a:r>
              <a:rPr lang="en-US" sz="900" b="1" kern="0" dirty="0">
                <a:effectLst/>
                <a:latin typeface="Calibri" panose="020F0502020204030204" pitchFamily="34" charset="0"/>
                <a:ea typeface="Times New Roman" panose="02020603050405020304" pitchFamily="18" charset="0"/>
                <a:cs typeface="Calibri" panose="020F0502020204030204" pitchFamily="34" charset="0"/>
              </a:rPr>
              <a:t>Improved Productivity:</a:t>
            </a:r>
            <a:r>
              <a:rPr lang="en-US" sz="900" kern="0" dirty="0">
                <a:effectLst/>
                <a:latin typeface="Calibri" panose="020F0502020204030204" pitchFamily="34" charset="0"/>
                <a:ea typeface="Times New Roman" panose="02020603050405020304" pitchFamily="18" charset="0"/>
                <a:cs typeface="Calibri" panose="020F0502020204030204" pitchFamily="34" charset="0"/>
              </a:rPr>
              <a:t> Safe environments lead to smoother operations and less downtime.</a:t>
            </a:r>
          </a:p>
          <a:p>
            <a:pPr marL="171450" marR="0" lvl="0" indent="-171450">
              <a:lnSpc>
                <a:spcPct val="107000"/>
              </a:lnSpc>
              <a:spcAft>
                <a:spcPts val="800"/>
              </a:spcAft>
              <a:buSzPts val="1000"/>
              <a:buFont typeface="Arial" panose="020B0604020202020204" pitchFamily="34" charset="0"/>
              <a:buChar char="•"/>
              <a:tabLst>
                <a:tab pos="457200" algn="l"/>
              </a:tabLst>
            </a:pPr>
            <a:r>
              <a:rPr lang="en-US" sz="900" b="1" kern="0" dirty="0">
                <a:effectLst/>
                <a:latin typeface="Calibri" panose="020F0502020204030204" pitchFamily="34" charset="0"/>
                <a:ea typeface="Aptos" panose="020B0004020202020204" pitchFamily="34" charset="0"/>
                <a:cs typeface="Calibri" panose="020F0502020204030204" pitchFamily="34" charset="0"/>
              </a:rPr>
              <a:t>You Feed Engaged and Empowered: </a:t>
            </a:r>
            <a:r>
              <a:rPr lang="en-US" sz="900" b="0" kern="0" dirty="0">
                <a:effectLst/>
                <a:latin typeface="Calibri" panose="020F0502020204030204" pitchFamily="34" charset="0"/>
                <a:ea typeface="Aptos" panose="020B0004020202020204" pitchFamily="34" charset="0"/>
                <a:cs typeface="Calibri" panose="020F0502020204030204" pitchFamily="34" charset="0"/>
              </a:rPr>
              <a:t>Employees feel that their contributions are impactful and matter.</a:t>
            </a:r>
          </a:p>
          <a:p>
            <a:pPr marL="171450" marR="0" lvl="0" indent="-171450" algn="l" defTabSz="914400" rtl="0" eaLnBrk="1" fontAlgn="auto" latinLnBrk="0" hangingPunct="1">
              <a:lnSpc>
                <a:spcPct val="107000"/>
              </a:lnSpc>
              <a:spcBef>
                <a:spcPts val="0"/>
              </a:spcBef>
              <a:spcAft>
                <a:spcPts val="800"/>
              </a:spcAft>
              <a:buClrTx/>
              <a:buSzPts val="1000"/>
              <a:buFont typeface="Arial" panose="020B0604020202020204" pitchFamily="34" charset="0"/>
              <a:buChar char="•"/>
              <a:tabLst>
                <a:tab pos="457200" algn="l"/>
              </a:tabLst>
              <a:defRPr/>
            </a:pPr>
            <a:endParaRPr lang="en-US" sz="900" b="0" kern="0" dirty="0">
              <a:effectLst/>
              <a:latin typeface="Calibri" panose="020F0502020204030204" pitchFamily="34" charset="0"/>
              <a:ea typeface="Aptos" panose="020B0004020202020204" pitchFamily="34" charset="0"/>
              <a:cs typeface="Calibri" panose="020F0502020204030204" pitchFamily="34" charset="0"/>
            </a:endParaRPr>
          </a:p>
          <a:p>
            <a:pPr marL="0" marR="0" lvl="0" indent="0" algn="l" defTabSz="914400" rtl="0" eaLnBrk="1" fontAlgn="auto" latinLnBrk="0" hangingPunct="1">
              <a:lnSpc>
                <a:spcPct val="107000"/>
              </a:lnSpc>
              <a:spcBef>
                <a:spcPts val="0"/>
              </a:spcBef>
              <a:spcAft>
                <a:spcPts val="800"/>
              </a:spcAft>
              <a:buClrTx/>
              <a:buSzPts val="1000"/>
              <a:buFont typeface="Arial" panose="020B0604020202020204" pitchFamily="34" charset="0"/>
              <a:buNone/>
              <a:tabLst>
                <a:tab pos="457200" algn="l"/>
              </a:tabLst>
              <a:defRPr/>
            </a:pPr>
            <a:r>
              <a:rPr lang="en-US" sz="900" kern="100" dirty="0">
                <a:effectLst/>
                <a:latin typeface="Calibri" panose="020F0502020204030204" pitchFamily="34" charset="0"/>
                <a:ea typeface="Aptos" panose="020B0004020202020204" pitchFamily="34" charset="0"/>
                <a:cs typeface="Calibri" panose="020F0502020204030204" pitchFamily="34" charset="0"/>
              </a:rPr>
              <a:t>A healthy safety culture leads to higher employee morale, improved productivity, fewer accidents, and lower operational costs. Employees feel valued, empowered, and are more likely to be engaged in their roles when safety is prioritized. Consider an example where focusing on safety noticeably improved your team's overall morale and efficiency.</a:t>
            </a:r>
          </a:p>
          <a:p>
            <a:pPr marL="171450" marR="0" lvl="0" indent="-171450">
              <a:lnSpc>
                <a:spcPct val="107000"/>
              </a:lnSpc>
              <a:spcAft>
                <a:spcPts val="800"/>
              </a:spcAft>
              <a:buSzPts val="1000"/>
              <a:buFont typeface="Arial" panose="020B0604020202020204" pitchFamily="34" charset="0"/>
              <a:buChar char="•"/>
              <a:tabLst>
                <a:tab pos="457200" algn="l"/>
              </a:tabLst>
            </a:pPr>
            <a:endParaRPr lang="en-US" sz="900" b="1" kern="100" dirty="0">
              <a:effectLst/>
              <a:latin typeface="Calibri" panose="020F0502020204030204" pitchFamily="34" charset="0"/>
              <a:ea typeface="Aptos" panose="020B0004020202020204" pitchFamily="34" charset="0"/>
              <a:cs typeface="Calibri" panose="020F0502020204030204" pitchFamily="34" charset="0"/>
            </a:endParaRPr>
          </a:p>
        </p:txBody>
      </p:sp>
      <p:sp>
        <p:nvSpPr>
          <p:cNvPr id="4" name="Slide Number Placeholder 3"/>
          <p:cNvSpPr>
            <a:spLocks noGrp="1"/>
          </p:cNvSpPr>
          <p:nvPr>
            <p:ph type="sldNum" sz="quarter" idx="5"/>
          </p:nvPr>
        </p:nvSpPr>
        <p:spPr/>
        <p:txBody>
          <a:bodyPr/>
          <a:lstStyle/>
          <a:p>
            <a:fld id="{4072E2B5-1C00-054F-8922-58F2F13CC7AF}" type="slidenum">
              <a:rPr lang="en-US" smtClean="0"/>
              <a:t>6</a:t>
            </a:fld>
            <a:endParaRPr lang="en-US"/>
          </a:p>
        </p:txBody>
      </p:sp>
    </p:spTree>
    <p:extLst>
      <p:ext uri="{BB962C8B-B14F-4D97-AF65-F5344CB8AC3E}">
        <p14:creationId xmlns:p14="http://schemas.microsoft.com/office/powerpoint/2010/main" val="21398471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nSpc>
                <a:spcPct val="107000"/>
              </a:lnSpc>
              <a:spcAft>
                <a:spcPts val="800"/>
              </a:spcAft>
              <a:buSzPts val="1000"/>
              <a:buFont typeface="Arial" panose="020B0604020202020204" pitchFamily="34" charset="0"/>
              <a:buNone/>
              <a:tabLst>
                <a:tab pos="457200" algn="l"/>
              </a:tabLst>
            </a:pPr>
            <a:r>
              <a:rPr lang="en-US" sz="900" b="1" kern="0" dirty="0">
                <a:effectLst/>
                <a:latin typeface="Calibri" panose="020F0502020204030204" pitchFamily="34" charset="0"/>
                <a:ea typeface="Times New Roman" panose="02020603050405020304" pitchFamily="18" charset="0"/>
                <a:cs typeface="Calibri" panose="020F0502020204030204" pitchFamily="34" charset="0"/>
              </a:rPr>
              <a:t>Indicators of an Unhealthy Safety Culture</a:t>
            </a:r>
          </a:p>
          <a:p>
            <a:pPr marL="171450" marR="0" lvl="0" indent="-171450">
              <a:lnSpc>
                <a:spcPct val="107000"/>
              </a:lnSpc>
              <a:spcAft>
                <a:spcPts val="800"/>
              </a:spcAft>
              <a:buSzPct val="83000"/>
              <a:buFont typeface="Arial" panose="020B0604020202020204" pitchFamily="34" charset="0"/>
              <a:buChar char="•"/>
              <a:tabLst>
                <a:tab pos="457200" algn="l"/>
              </a:tabLst>
            </a:pPr>
            <a:r>
              <a:rPr lang="en-US" sz="900" b="1" kern="0" dirty="0">
                <a:effectLst/>
                <a:latin typeface="Calibri" panose="020F0502020204030204" pitchFamily="34" charset="0"/>
                <a:ea typeface="Times New Roman" panose="02020603050405020304" pitchFamily="18" charset="0"/>
                <a:cs typeface="Calibri" panose="020F0502020204030204" pitchFamily="34" charset="0"/>
              </a:rPr>
              <a:t>Frequent Accidents:</a:t>
            </a:r>
            <a:r>
              <a:rPr lang="en-US" sz="900" kern="0" dirty="0">
                <a:effectLst/>
                <a:latin typeface="Calibri" panose="020F0502020204030204" pitchFamily="34" charset="0"/>
                <a:ea typeface="Times New Roman" panose="02020603050405020304" pitchFamily="18" charset="0"/>
                <a:cs typeface="Calibri" panose="020F0502020204030204" pitchFamily="34" charset="0"/>
              </a:rPr>
              <a:t> Regular incidents indicate a lack of effective safety practices.</a:t>
            </a:r>
            <a:endParaRPr lang="en-US" sz="900" kern="100" dirty="0">
              <a:effectLst/>
              <a:latin typeface="Calibri" panose="020F0502020204030204" pitchFamily="34" charset="0"/>
              <a:ea typeface="Aptos" panose="020B0004020202020204" pitchFamily="34" charset="0"/>
              <a:cs typeface="Calibri" panose="020F0502020204030204" pitchFamily="34" charset="0"/>
            </a:endParaRPr>
          </a:p>
          <a:p>
            <a:pPr marL="171450" marR="0" lvl="0" indent="-171450">
              <a:lnSpc>
                <a:spcPct val="107000"/>
              </a:lnSpc>
              <a:spcAft>
                <a:spcPts val="800"/>
              </a:spcAft>
              <a:buSzPct val="83000"/>
              <a:buFont typeface="Arial" panose="020B0604020202020204" pitchFamily="34" charset="0"/>
              <a:buChar char="•"/>
              <a:tabLst>
                <a:tab pos="457200" algn="l"/>
              </a:tabLst>
            </a:pPr>
            <a:r>
              <a:rPr lang="en-US" sz="900" b="1" kern="0" dirty="0">
                <a:effectLst/>
                <a:latin typeface="Calibri" panose="020F0502020204030204" pitchFamily="34" charset="0"/>
                <a:ea typeface="Times New Roman" panose="02020603050405020304" pitchFamily="18" charset="0"/>
                <a:cs typeface="Calibri" panose="020F0502020204030204" pitchFamily="34" charset="0"/>
              </a:rPr>
              <a:t>Poor Communication:</a:t>
            </a:r>
            <a:r>
              <a:rPr lang="en-US" sz="900" kern="0" dirty="0">
                <a:effectLst/>
                <a:latin typeface="Calibri" panose="020F0502020204030204" pitchFamily="34" charset="0"/>
                <a:ea typeface="Times New Roman" panose="02020603050405020304" pitchFamily="18" charset="0"/>
                <a:cs typeface="Calibri" panose="020F0502020204030204" pitchFamily="34" charset="0"/>
              </a:rPr>
              <a:t> Ineffective communication of safety concerns increases risks.</a:t>
            </a:r>
            <a:endParaRPr lang="en-US" sz="900" kern="100" dirty="0">
              <a:effectLst/>
              <a:latin typeface="Calibri" panose="020F0502020204030204" pitchFamily="34" charset="0"/>
              <a:ea typeface="Aptos" panose="020B0004020202020204" pitchFamily="34" charset="0"/>
              <a:cs typeface="Calibri" panose="020F0502020204030204" pitchFamily="34" charset="0"/>
            </a:endParaRPr>
          </a:p>
          <a:p>
            <a:pPr marL="171450" marR="0" lvl="0" indent="-171450">
              <a:lnSpc>
                <a:spcPct val="107000"/>
              </a:lnSpc>
              <a:spcAft>
                <a:spcPts val="800"/>
              </a:spcAft>
              <a:buSzPct val="83000"/>
              <a:buFont typeface="Arial" panose="020B0604020202020204" pitchFamily="34" charset="0"/>
              <a:buChar char="•"/>
              <a:tabLst>
                <a:tab pos="457200" algn="l"/>
              </a:tabLst>
            </a:pPr>
            <a:r>
              <a:rPr lang="en-US" sz="900" b="1" kern="0" dirty="0">
                <a:effectLst/>
                <a:latin typeface="Calibri" panose="020F0502020204030204" pitchFamily="34" charset="0"/>
                <a:ea typeface="Times New Roman" panose="02020603050405020304" pitchFamily="18" charset="0"/>
                <a:cs typeface="Calibri" panose="020F0502020204030204" pitchFamily="34" charset="0"/>
              </a:rPr>
              <a:t>Low Employee Engagement:</a:t>
            </a:r>
            <a:r>
              <a:rPr lang="en-US" sz="900" kern="0" dirty="0">
                <a:effectLst/>
                <a:latin typeface="Calibri" panose="020F0502020204030204" pitchFamily="34" charset="0"/>
                <a:ea typeface="Times New Roman" panose="02020603050405020304" pitchFamily="18" charset="0"/>
                <a:cs typeface="Calibri" panose="020F0502020204030204" pitchFamily="34" charset="0"/>
              </a:rPr>
              <a:t> Disengaged employees may not prioritize safety.</a:t>
            </a:r>
            <a:endParaRPr lang="en-US" sz="900" kern="100" dirty="0">
              <a:effectLst/>
              <a:latin typeface="Calibri" panose="020F0502020204030204" pitchFamily="34" charset="0"/>
              <a:ea typeface="Aptos" panose="020B000402020202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kern="0" dirty="0">
                <a:effectLst/>
                <a:latin typeface="Calibri" panose="020F0502020204030204" pitchFamily="34" charset="0"/>
                <a:ea typeface="Times New Roman" panose="02020603050405020304" pitchFamily="18" charset="0"/>
                <a:cs typeface="Calibri" panose="020F0502020204030204" pitchFamily="34" charset="0"/>
              </a:rPr>
              <a:t>:</a:t>
            </a:r>
            <a:r>
              <a:rPr lang="en-US" sz="900" kern="0" dirty="0">
                <a:effectLst/>
                <a:latin typeface="Calibri" panose="020F0502020204030204" pitchFamily="34" charset="0"/>
                <a:ea typeface="Times New Roman" panose="02020603050405020304" pitchFamily="18" charset="0"/>
                <a:cs typeface="Calibri" panose="020F0502020204030204" pitchFamily="34" charset="0"/>
              </a:rPr>
              <a:t> If you cannot operate safely, no one will want to work with, or for you.</a:t>
            </a:r>
            <a:endParaRPr lang="en-US" sz="900" kern="100" dirty="0">
              <a:effectLst/>
              <a:latin typeface="Calibri" panose="020F0502020204030204" pitchFamily="34" charset="0"/>
              <a:ea typeface="Aptos" panose="020B0004020202020204" pitchFamily="34" charset="0"/>
              <a:cs typeface="Calibri" panose="020F0502020204030204" pitchFamily="34" charset="0"/>
            </a:endParaRPr>
          </a:p>
          <a:p>
            <a:pPr marL="0" indent="0">
              <a:buFont typeface="Arial" panose="020B0604020202020204" pitchFamily="34" charset="0"/>
              <a:buNone/>
            </a:pPr>
            <a:endParaRPr lang="en-US" sz="900" dirty="0">
              <a:latin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kern="100" dirty="0">
                <a:effectLst/>
                <a:latin typeface="Calibri" panose="020F0502020204030204" pitchFamily="34" charset="0"/>
                <a:ea typeface="Aptos" panose="020B0004020202020204" pitchFamily="34" charset="0"/>
                <a:cs typeface="Calibri" panose="020F0502020204030204" pitchFamily="34" charset="0"/>
              </a:rPr>
              <a:t>Common indicators of a poor safety culture include frequent incidents, inadequate communication, and disengaged employees. Such issues increase workplace hazards and reduce trust among team members. Recognizing these signs early allows for corrective action before serious incidents occur. Think about warning signs you've seen in your experience - how were they addressed or could they have been handled better?</a:t>
            </a:r>
          </a:p>
          <a:p>
            <a:pPr marL="0" indent="0">
              <a:buFont typeface="Arial" panose="020B0604020202020204" pitchFamily="34" charset="0"/>
              <a:buNone/>
            </a:pPr>
            <a:endParaRPr lang="en-US" sz="900" dirty="0">
              <a:latin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5"/>
          </p:nvPr>
        </p:nvSpPr>
        <p:spPr/>
        <p:txBody>
          <a:bodyPr/>
          <a:lstStyle/>
          <a:p>
            <a:fld id="{4072E2B5-1C00-054F-8922-58F2F13CC7AF}" type="slidenum">
              <a:rPr lang="en-US" smtClean="0"/>
              <a:t>7</a:t>
            </a:fld>
            <a:endParaRPr lang="en-US"/>
          </a:p>
        </p:txBody>
      </p:sp>
    </p:spTree>
    <p:extLst>
      <p:ext uri="{BB962C8B-B14F-4D97-AF65-F5344CB8AC3E}">
        <p14:creationId xmlns:p14="http://schemas.microsoft.com/office/powerpoint/2010/main" val="6606821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Aft>
                <a:spcPts val="800"/>
              </a:spcAft>
            </a:pPr>
            <a:r>
              <a:rPr lang="en-US" sz="900" b="1" kern="0" dirty="0">
                <a:effectLst/>
                <a:latin typeface="Calibri" panose="020F0502020204030204" pitchFamily="34" charset="0"/>
                <a:ea typeface="Times New Roman" panose="02020603050405020304" pitchFamily="18" charset="0"/>
                <a:cs typeface="Calibri" panose="020F0502020204030204" pitchFamily="34" charset="0"/>
              </a:rPr>
              <a:t>Positive Safety Culture:</a:t>
            </a:r>
            <a:endParaRPr lang="en-US" sz="900" kern="100" dirty="0">
              <a:effectLst/>
              <a:latin typeface="Calibri" panose="020F0502020204030204" pitchFamily="34" charset="0"/>
              <a:ea typeface="Aptos" panose="020B0004020202020204" pitchFamily="34" charset="0"/>
              <a:cs typeface="Calibri" panose="020F0502020204030204" pitchFamily="34" charset="0"/>
            </a:endParaRPr>
          </a:p>
          <a:p>
            <a:pPr marL="171450" marR="0" lvl="0" indent="-171450">
              <a:lnSpc>
                <a:spcPct val="107000"/>
              </a:lnSpc>
              <a:spcAft>
                <a:spcPts val="800"/>
              </a:spcAft>
              <a:buSzPts val="1000"/>
              <a:buFont typeface="Arial" panose="020B0604020202020204" pitchFamily="34" charset="0"/>
              <a:buChar char="•"/>
              <a:tabLst>
                <a:tab pos="457200" algn="l"/>
              </a:tabLst>
            </a:pPr>
            <a:r>
              <a:rPr lang="en-US" sz="900" b="1" kern="0" dirty="0">
                <a:effectLst/>
                <a:latin typeface="Calibri" panose="020F0502020204030204" pitchFamily="34" charset="0"/>
                <a:ea typeface="Times New Roman" panose="02020603050405020304" pitchFamily="18" charset="0"/>
                <a:cs typeface="Calibri" panose="020F0502020204030204" pitchFamily="34" charset="0"/>
              </a:rPr>
              <a:t>Employee Empowerment:</a:t>
            </a:r>
            <a:r>
              <a:rPr lang="en-US" sz="900" kern="0" dirty="0">
                <a:effectLst/>
                <a:latin typeface="Calibri" panose="020F0502020204030204" pitchFamily="34" charset="0"/>
                <a:ea typeface="Times New Roman" panose="02020603050405020304" pitchFamily="18" charset="0"/>
                <a:cs typeface="Calibri" panose="020F0502020204030204" pitchFamily="34" charset="0"/>
              </a:rPr>
              <a:t> Workers take responsibility for their safety and that of their colleagues.</a:t>
            </a:r>
            <a:endParaRPr lang="en-US" sz="900" kern="100" dirty="0">
              <a:effectLst/>
              <a:latin typeface="Calibri" panose="020F0502020204030204" pitchFamily="34" charset="0"/>
              <a:ea typeface="Aptos" panose="020B0004020202020204" pitchFamily="34" charset="0"/>
              <a:cs typeface="Calibri" panose="020F0502020204030204" pitchFamily="34" charset="0"/>
            </a:endParaRPr>
          </a:p>
          <a:p>
            <a:pPr marL="171450" marR="0" lvl="0" indent="-171450">
              <a:lnSpc>
                <a:spcPct val="107000"/>
              </a:lnSpc>
              <a:spcAft>
                <a:spcPts val="800"/>
              </a:spcAft>
              <a:buSzPts val="1000"/>
              <a:buFont typeface="Arial" panose="020B0604020202020204" pitchFamily="34" charset="0"/>
              <a:buChar char="•"/>
              <a:tabLst>
                <a:tab pos="457200" algn="l"/>
              </a:tabLst>
            </a:pPr>
            <a:r>
              <a:rPr lang="en-US" sz="900" b="1" kern="0" dirty="0">
                <a:effectLst/>
                <a:latin typeface="Calibri" panose="020F0502020204030204" pitchFamily="34" charset="0"/>
                <a:ea typeface="Times New Roman" panose="02020603050405020304" pitchFamily="18" charset="0"/>
                <a:cs typeface="Calibri" panose="020F0502020204030204" pitchFamily="34" charset="0"/>
              </a:rPr>
              <a:t>Proactive Risk Management:</a:t>
            </a:r>
            <a:r>
              <a:rPr lang="en-US" sz="900" kern="0" dirty="0">
                <a:effectLst/>
                <a:latin typeface="Calibri" panose="020F0502020204030204" pitchFamily="34" charset="0"/>
                <a:ea typeface="Times New Roman" panose="02020603050405020304" pitchFamily="18" charset="0"/>
                <a:cs typeface="Calibri" panose="020F0502020204030204" pitchFamily="34" charset="0"/>
              </a:rPr>
              <a:t> Safety issues are addressed before they lead to accidents.</a:t>
            </a:r>
            <a:endParaRPr lang="en-US" sz="900" kern="100" dirty="0">
              <a:effectLst/>
              <a:latin typeface="Calibri" panose="020F0502020204030204" pitchFamily="34" charset="0"/>
              <a:ea typeface="Aptos" panose="020B0004020202020204" pitchFamily="34" charset="0"/>
              <a:cs typeface="Calibri" panose="020F0502020204030204" pitchFamily="34" charset="0"/>
            </a:endParaRPr>
          </a:p>
          <a:p>
            <a:pPr marL="0" marR="0">
              <a:lnSpc>
                <a:spcPct val="107000"/>
              </a:lnSpc>
              <a:spcAft>
                <a:spcPts val="800"/>
              </a:spcAft>
            </a:pPr>
            <a:r>
              <a:rPr lang="en-US" sz="900" b="1" kern="0" dirty="0">
                <a:effectLst/>
                <a:latin typeface="Calibri" panose="020F0502020204030204" pitchFamily="34" charset="0"/>
                <a:ea typeface="Times New Roman" panose="02020603050405020304" pitchFamily="18" charset="0"/>
                <a:cs typeface="Calibri" panose="020F0502020204030204" pitchFamily="34" charset="0"/>
              </a:rPr>
              <a:t>Negative Safety Culture:</a:t>
            </a:r>
            <a:endParaRPr lang="en-US" sz="900" kern="100" dirty="0">
              <a:effectLst/>
              <a:latin typeface="Calibri" panose="020F0502020204030204" pitchFamily="34" charset="0"/>
              <a:ea typeface="Aptos" panose="020B0004020202020204" pitchFamily="34" charset="0"/>
              <a:cs typeface="Calibri" panose="020F0502020204030204" pitchFamily="34" charset="0"/>
            </a:endParaRPr>
          </a:p>
          <a:p>
            <a:pPr marL="171450" marR="0" lvl="0" indent="-171450">
              <a:lnSpc>
                <a:spcPct val="107000"/>
              </a:lnSpc>
              <a:spcAft>
                <a:spcPts val="800"/>
              </a:spcAft>
              <a:buSzPts val="1000"/>
              <a:buFont typeface="Arial" panose="020B0604020202020204" pitchFamily="34" charset="0"/>
              <a:buChar char="•"/>
              <a:tabLst>
                <a:tab pos="457200" algn="l"/>
              </a:tabLst>
            </a:pPr>
            <a:r>
              <a:rPr lang="en-US" sz="900" b="1" kern="0" dirty="0">
                <a:effectLst/>
                <a:latin typeface="Calibri" panose="020F0502020204030204" pitchFamily="34" charset="0"/>
                <a:ea typeface="Times New Roman" panose="02020603050405020304" pitchFamily="18" charset="0"/>
                <a:cs typeface="Calibri" panose="020F0502020204030204" pitchFamily="34" charset="0"/>
              </a:rPr>
              <a:t>Increased Risk of Injury:</a:t>
            </a:r>
            <a:r>
              <a:rPr lang="en-US" sz="900" kern="0" dirty="0">
                <a:effectLst/>
                <a:latin typeface="Calibri" panose="020F0502020204030204" pitchFamily="34" charset="0"/>
                <a:ea typeface="Times New Roman" panose="02020603050405020304" pitchFamily="18" charset="0"/>
                <a:cs typeface="Calibri" panose="020F0502020204030204" pitchFamily="34" charset="0"/>
              </a:rPr>
              <a:t> A lack of safety focus leads to higher injury rates.</a:t>
            </a:r>
            <a:endParaRPr lang="en-US" sz="900" kern="100" dirty="0">
              <a:effectLst/>
              <a:latin typeface="Calibri" panose="020F0502020204030204" pitchFamily="34" charset="0"/>
              <a:ea typeface="Aptos" panose="020B0004020202020204" pitchFamily="34" charset="0"/>
              <a:cs typeface="Calibri" panose="020F0502020204030204" pitchFamily="34" charset="0"/>
            </a:endParaRPr>
          </a:p>
          <a:p>
            <a:pPr marL="171450" marR="0" lvl="0" indent="-171450">
              <a:lnSpc>
                <a:spcPct val="107000"/>
              </a:lnSpc>
              <a:spcAft>
                <a:spcPts val="800"/>
              </a:spcAft>
              <a:buSzPts val="1000"/>
              <a:buFont typeface="Arial" panose="020B0604020202020204" pitchFamily="34" charset="0"/>
              <a:buChar char="•"/>
              <a:tabLst>
                <a:tab pos="457200" algn="l"/>
              </a:tabLst>
            </a:pPr>
            <a:r>
              <a:rPr lang="en-US" sz="900" b="1" kern="0" dirty="0">
                <a:effectLst/>
                <a:latin typeface="Calibri" panose="020F0502020204030204" pitchFamily="34" charset="0"/>
                <a:ea typeface="Times New Roman" panose="02020603050405020304" pitchFamily="18" charset="0"/>
                <a:cs typeface="Calibri" panose="020F0502020204030204" pitchFamily="34" charset="0"/>
              </a:rPr>
              <a:t>Low Trust:</a:t>
            </a:r>
            <a:r>
              <a:rPr lang="en-US" sz="900" kern="0" dirty="0">
                <a:effectLst/>
                <a:latin typeface="Calibri" panose="020F0502020204030204" pitchFamily="34" charset="0"/>
                <a:ea typeface="Times New Roman" panose="02020603050405020304" pitchFamily="18" charset="0"/>
                <a:cs typeface="Calibri" panose="020F0502020204030204" pitchFamily="34" charset="0"/>
              </a:rPr>
              <a:t> Distrust in management's safety commitment creates a toxic environment.</a:t>
            </a:r>
            <a:endParaRPr lang="en-US" sz="900" kern="100" dirty="0">
              <a:effectLst/>
              <a:latin typeface="Calibri" panose="020F0502020204030204" pitchFamily="34" charset="0"/>
              <a:ea typeface="Aptos" panose="020B0004020202020204" pitchFamily="34" charset="0"/>
              <a:cs typeface="Calibri" panose="020F0502020204030204" pitchFamily="34" charset="0"/>
            </a:endParaRPr>
          </a:p>
          <a:p>
            <a:endParaRPr lang="en-US" sz="900" dirty="0">
              <a:latin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5"/>
          </p:nvPr>
        </p:nvSpPr>
        <p:spPr/>
        <p:txBody>
          <a:bodyPr/>
          <a:lstStyle/>
          <a:p>
            <a:fld id="{4072E2B5-1C00-054F-8922-58F2F13CC7AF}" type="slidenum">
              <a:rPr lang="en-US" smtClean="0"/>
              <a:t>8</a:t>
            </a:fld>
            <a:endParaRPr lang="en-US"/>
          </a:p>
        </p:txBody>
      </p:sp>
    </p:spTree>
    <p:extLst>
      <p:ext uri="{BB962C8B-B14F-4D97-AF65-F5344CB8AC3E}">
        <p14:creationId xmlns:p14="http://schemas.microsoft.com/office/powerpoint/2010/main" val="42849295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533776-5024-F7CC-390D-E5E2BC7357B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9B2A8D0-A93C-67FD-FCF8-6CD657BF854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0735736-0489-812A-9785-8FF87F9AC7FC}"/>
              </a:ext>
            </a:extLst>
          </p:cNvPr>
          <p:cNvSpPr>
            <a:spLocks noGrp="1"/>
          </p:cNvSpPr>
          <p:nvPr>
            <p:ph type="body" idx="1"/>
          </p:nvPr>
        </p:nvSpPr>
        <p:spPr/>
        <p:txBody>
          <a:bodyPr/>
          <a:lstStyle/>
          <a:p>
            <a:pPr marL="0" marR="0">
              <a:lnSpc>
                <a:spcPct val="107000"/>
              </a:lnSpc>
              <a:spcAft>
                <a:spcPts val="800"/>
              </a:spcAft>
            </a:pPr>
            <a:r>
              <a:rPr lang="en-US" sz="900" b="1" kern="0" dirty="0">
                <a:effectLst/>
                <a:latin typeface="Calibri" panose="020F0502020204030204" pitchFamily="34" charset="0"/>
                <a:ea typeface="Times New Roman" panose="02020603050405020304" pitchFamily="18" charset="0"/>
                <a:cs typeface="Calibri" panose="020F0502020204030204" pitchFamily="34" charset="0"/>
              </a:rPr>
              <a:t>Positive Safety Culture:</a:t>
            </a:r>
            <a:endParaRPr lang="en-US" sz="900" kern="100" dirty="0">
              <a:effectLst/>
              <a:latin typeface="Calibri" panose="020F0502020204030204" pitchFamily="34" charset="0"/>
              <a:ea typeface="Aptos" panose="020B0004020202020204" pitchFamily="34" charset="0"/>
              <a:cs typeface="Calibri" panose="020F0502020204030204" pitchFamily="34" charset="0"/>
            </a:endParaRPr>
          </a:p>
          <a:p>
            <a:pPr marL="171450" marR="0" lvl="0" indent="-171450">
              <a:lnSpc>
                <a:spcPct val="107000"/>
              </a:lnSpc>
              <a:spcAft>
                <a:spcPts val="800"/>
              </a:spcAft>
              <a:buSzPts val="1000"/>
              <a:buFont typeface="Arial" panose="020B0604020202020204" pitchFamily="34" charset="0"/>
              <a:buChar char="•"/>
              <a:tabLst>
                <a:tab pos="457200" algn="l"/>
              </a:tabLst>
            </a:pPr>
            <a:r>
              <a:rPr lang="en-US" sz="900" b="1" kern="0" dirty="0">
                <a:effectLst/>
                <a:latin typeface="Calibri" panose="020F0502020204030204" pitchFamily="34" charset="0"/>
                <a:ea typeface="Times New Roman" panose="02020603050405020304" pitchFamily="18" charset="0"/>
                <a:cs typeface="Calibri" panose="020F0502020204030204" pitchFamily="34" charset="0"/>
              </a:rPr>
              <a:t>Employee Empowerment:</a:t>
            </a:r>
            <a:r>
              <a:rPr lang="en-US" sz="900" kern="0" dirty="0">
                <a:effectLst/>
                <a:latin typeface="Calibri" panose="020F0502020204030204" pitchFamily="34" charset="0"/>
                <a:ea typeface="Times New Roman" panose="02020603050405020304" pitchFamily="18" charset="0"/>
                <a:cs typeface="Calibri" panose="020F0502020204030204" pitchFamily="34" charset="0"/>
              </a:rPr>
              <a:t> Workers take responsibility for their safety and that of their colleagues.</a:t>
            </a:r>
            <a:endParaRPr lang="en-US" sz="900" kern="100" dirty="0">
              <a:effectLst/>
              <a:latin typeface="Calibri" panose="020F0502020204030204" pitchFamily="34" charset="0"/>
              <a:ea typeface="Aptos" panose="020B0004020202020204" pitchFamily="34" charset="0"/>
              <a:cs typeface="Calibri" panose="020F0502020204030204" pitchFamily="34" charset="0"/>
            </a:endParaRPr>
          </a:p>
          <a:p>
            <a:pPr marL="171450" marR="0" lvl="0" indent="-171450">
              <a:lnSpc>
                <a:spcPct val="107000"/>
              </a:lnSpc>
              <a:spcAft>
                <a:spcPts val="800"/>
              </a:spcAft>
              <a:buSzPts val="1000"/>
              <a:buFont typeface="Arial" panose="020B0604020202020204" pitchFamily="34" charset="0"/>
              <a:buChar char="•"/>
              <a:tabLst>
                <a:tab pos="457200" algn="l"/>
              </a:tabLst>
            </a:pPr>
            <a:r>
              <a:rPr lang="en-US" sz="900" b="1" kern="0" dirty="0">
                <a:effectLst/>
                <a:latin typeface="Calibri" panose="020F0502020204030204" pitchFamily="34" charset="0"/>
                <a:ea typeface="Times New Roman" panose="02020603050405020304" pitchFamily="18" charset="0"/>
                <a:cs typeface="Calibri" panose="020F0502020204030204" pitchFamily="34" charset="0"/>
              </a:rPr>
              <a:t>Proactive Risk Management:</a:t>
            </a:r>
            <a:r>
              <a:rPr lang="en-US" sz="900" kern="0" dirty="0">
                <a:effectLst/>
                <a:latin typeface="Calibri" panose="020F0502020204030204" pitchFamily="34" charset="0"/>
                <a:ea typeface="Times New Roman" panose="02020603050405020304" pitchFamily="18" charset="0"/>
                <a:cs typeface="Calibri" panose="020F0502020204030204" pitchFamily="34" charset="0"/>
              </a:rPr>
              <a:t> Safety issues are addressed before they lead to accidents.</a:t>
            </a:r>
            <a:endParaRPr lang="en-US" sz="900" kern="100" dirty="0">
              <a:effectLst/>
              <a:latin typeface="Calibri" panose="020F0502020204030204" pitchFamily="34" charset="0"/>
              <a:ea typeface="Aptos" panose="020B0004020202020204" pitchFamily="34" charset="0"/>
              <a:cs typeface="Calibri" panose="020F0502020204030204" pitchFamily="34" charset="0"/>
            </a:endParaRPr>
          </a:p>
          <a:p>
            <a:endParaRPr lang="en-US" sz="900" dirty="0">
              <a:latin typeface="Calibri" panose="020F0502020204030204" pitchFamily="34" charset="0"/>
              <a:cs typeface="Calibri" panose="020F0502020204030204" pitchFamily="34" charset="0"/>
            </a:endParaRPr>
          </a:p>
        </p:txBody>
      </p:sp>
      <p:sp>
        <p:nvSpPr>
          <p:cNvPr id="4" name="Slide Number Placeholder 3">
            <a:extLst>
              <a:ext uri="{FF2B5EF4-FFF2-40B4-BE49-F238E27FC236}">
                <a16:creationId xmlns:a16="http://schemas.microsoft.com/office/drawing/2014/main" id="{A7841E0C-5AA4-696A-64D4-4D918A82F5BB}"/>
              </a:ext>
            </a:extLst>
          </p:cNvPr>
          <p:cNvSpPr>
            <a:spLocks noGrp="1"/>
          </p:cNvSpPr>
          <p:nvPr>
            <p:ph type="sldNum" sz="quarter" idx="5"/>
          </p:nvPr>
        </p:nvSpPr>
        <p:spPr/>
        <p:txBody>
          <a:bodyPr/>
          <a:lstStyle/>
          <a:p>
            <a:fld id="{4072E2B5-1C00-054F-8922-58F2F13CC7AF}" type="slidenum">
              <a:rPr lang="en-US" smtClean="0"/>
              <a:t>9</a:t>
            </a:fld>
            <a:endParaRPr lang="en-US"/>
          </a:p>
        </p:txBody>
      </p:sp>
    </p:spTree>
    <p:extLst>
      <p:ext uri="{BB962C8B-B14F-4D97-AF65-F5344CB8AC3E}">
        <p14:creationId xmlns:p14="http://schemas.microsoft.com/office/powerpoint/2010/main" val="2062524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C75926-FD9A-668E-228D-E4D4C5E8DF1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0C9E9C1-10B8-F758-A698-A3756A468AD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B7CF8E4-8152-A7AD-51D5-FE12E06F5FEC}"/>
              </a:ext>
            </a:extLst>
          </p:cNvPr>
          <p:cNvSpPr>
            <a:spLocks noGrp="1"/>
          </p:cNvSpPr>
          <p:nvPr>
            <p:ph type="body" idx="1"/>
          </p:nvPr>
        </p:nvSpPr>
        <p:spPr/>
        <p:txBody>
          <a:bodyPr/>
          <a:lstStyle/>
          <a:p>
            <a:pPr marL="0" marR="0">
              <a:lnSpc>
                <a:spcPct val="107000"/>
              </a:lnSpc>
              <a:spcAft>
                <a:spcPts val="800"/>
              </a:spcAft>
            </a:pPr>
            <a:r>
              <a:rPr lang="en-US" sz="900" b="1" kern="0" dirty="0">
                <a:effectLst/>
                <a:latin typeface="Calibri" panose="020F0502020204030204" pitchFamily="34" charset="0"/>
                <a:ea typeface="Times New Roman" panose="02020603050405020304" pitchFamily="18" charset="0"/>
                <a:cs typeface="Calibri" panose="020F0502020204030204" pitchFamily="34" charset="0"/>
              </a:rPr>
              <a:t>Negative Safety Culture:</a:t>
            </a:r>
            <a:endParaRPr lang="en-US" sz="900" kern="100" dirty="0">
              <a:effectLst/>
              <a:latin typeface="Calibri" panose="020F0502020204030204" pitchFamily="34" charset="0"/>
              <a:ea typeface="Aptos" panose="020B0004020202020204" pitchFamily="34" charset="0"/>
              <a:cs typeface="Calibri" panose="020F0502020204030204" pitchFamily="34" charset="0"/>
            </a:endParaRPr>
          </a:p>
          <a:p>
            <a:pPr marL="171450" marR="0" lvl="0" indent="-171450">
              <a:lnSpc>
                <a:spcPct val="107000"/>
              </a:lnSpc>
              <a:spcAft>
                <a:spcPts val="800"/>
              </a:spcAft>
              <a:buSzPts val="1000"/>
              <a:buFont typeface="Arial" panose="020B0604020202020204" pitchFamily="34" charset="0"/>
              <a:buChar char="•"/>
              <a:tabLst>
                <a:tab pos="457200" algn="l"/>
              </a:tabLst>
            </a:pPr>
            <a:r>
              <a:rPr lang="en-US" sz="900" b="1" kern="0" dirty="0">
                <a:effectLst/>
                <a:latin typeface="Calibri" panose="020F0502020204030204" pitchFamily="34" charset="0"/>
                <a:ea typeface="Times New Roman" panose="02020603050405020304" pitchFamily="18" charset="0"/>
                <a:cs typeface="Calibri" panose="020F0502020204030204" pitchFamily="34" charset="0"/>
              </a:rPr>
              <a:t>Increased Risk of Injury:</a:t>
            </a:r>
            <a:r>
              <a:rPr lang="en-US" sz="900" kern="0" dirty="0">
                <a:effectLst/>
                <a:latin typeface="Calibri" panose="020F0502020204030204" pitchFamily="34" charset="0"/>
                <a:ea typeface="Times New Roman" panose="02020603050405020304" pitchFamily="18" charset="0"/>
                <a:cs typeface="Calibri" panose="020F0502020204030204" pitchFamily="34" charset="0"/>
              </a:rPr>
              <a:t> A lack of safety focus leads to higher injury rates.</a:t>
            </a:r>
            <a:endParaRPr lang="en-US" sz="900" kern="100" dirty="0">
              <a:effectLst/>
              <a:latin typeface="Calibri" panose="020F0502020204030204" pitchFamily="34" charset="0"/>
              <a:ea typeface="Aptos" panose="020B0004020202020204" pitchFamily="34" charset="0"/>
              <a:cs typeface="Calibri" panose="020F0502020204030204" pitchFamily="34" charset="0"/>
            </a:endParaRPr>
          </a:p>
          <a:p>
            <a:pPr marL="171450" marR="0" lvl="0" indent="-171450">
              <a:lnSpc>
                <a:spcPct val="107000"/>
              </a:lnSpc>
              <a:spcAft>
                <a:spcPts val="800"/>
              </a:spcAft>
              <a:buSzPts val="1000"/>
              <a:buFont typeface="Arial" panose="020B0604020202020204" pitchFamily="34" charset="0"/>
              <a:buChar char="•"/>
              <a:tabLst>
                <a:tab pos="457200" algn="l"/>
              </a:tabLst>
            </a:pPr>
            <a:r>
              <a:rPr lang="en-US" sz="900" b="1" kern="0" dirty="0">
                <a:effectLst/>
                <a:latin typeface="Calibri" panose="020F0502020204030204" pitchFamily="34" charset="0"/>
                <a:ea typeface="Times New Roman" panose="02020603050405020304" pitchFamily="18" charset="0"/>
                <a:cs typeface="Calibri" panose="020F0502020204030204" pitchFamily="34" charset="0"/>
              </a:rPr>
              <a:t>Low Trust:</a:t>
            </a:r>
            <a:r>
              <a:rPr lang="en-US" sz="900" kern="0" dirty="0">
                <a:effectLst/>
                <a:latin typeface="Calibri" panose="020F0502020204030204" pitchFamily="34" charset="0"/>
                <a:ea typeface="Times New Roman" panose="02020603050405020304" pitchFamily="18" charset="0"/>
                <a:cs typeface="Calibri" panose="020F0502020204030204" pitchFamily="34" charset="0"/>
              </a:rPr>
              <a:t> Distrust in management's safety commitment creates a toxic environment.</a:t>
            </a:r>
            <a:endParaRPr lang="en-US" sz="900" kern="100" dirty="0">
              <a:effectLst/>
              <a:latin typeface="Calibri" panose="020F0502020204030204" pitchFamily="34" charset="0"/>
              <a:ea typeface="Aptos" panose="020B0004020202020204" pitchFamily="34" charset="0"/>
              <a:cs typeface="Calibri" panose="020F0502020204030204" pitchFamily="34" charset="0"/>
            </a:endParaRPr>
          </a:p>
          <a:p>
            <a:endParaRPr lang="en-US" sz="900" dirty="0">
              <a:latin typeface="Calibri" panose="020F0502020204030204" pitchFamily="34" charset="0"/>
              <a:cs typeface="Calibri" panose="020F0502020204030204" pitchFamily="34" charset="0"/>
            </a:endParaRPr>
          </a:p>
        </p:txBody>
      </p:sp>
      <p:sp>
        <p:nvSpPr>
          <p:cNvPr id="4" name="Slide Number Placeholder 3">
            <a:extLst>
              <a:ext uri="{FF2B5EF4-FFF2-40B4-BE49-F238E27FC236}">
                <a16:creationId xmlns:a16="http://schemas.microsoft.com/office/drawing/2014/main" id="{73123167-6D37-7F5E-A176-DFE5446D3E51}"/>
              </a:ext>
            </a:extLst>
          </p:cNvPr>
          <p:cNvSpPr>
            <a:spLocks noGrp="1"/>
          </p:cNvSpPr>
          <p:nvPr>
            <p:ph type="sldNum" sz="quarter" idx="5"/>
          </p:nvPr>
        </p:nvSpPr>
        <p:spPr/>
        <p:txBody>
          <a:bodyPr/>
          <a:lstStyle/>
          <a:p>
            <a:fld id="{4072E2B5-1C00-054F-8922-58F2F13CC7AF}" type="slidenum">
              <a:rPr lang="en-US" smtClean="0"/>
              <a:t>10</a:t>
            </a:fld>
            <a:endParaRPr lang="en-US"/>
          </a:p>
        </p:txBody>
      </p:sp>
    </p:spTree>
    <p:extLst>
      <p:ext uri="{BB962C8B-B14F-4D97-AF65-F5344CB8AC3E}">
        <p14:creationId xmlns:p14="http://schemas.microsoft.com/office/powerpoint/2010/main" val="34951197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8C8EC3-0ADB-EEE2-374B-36ABB32CDC9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8EA7A78-2A8E-C388-CE83-EAE5FACC02A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AFC0F0B-94B4-A43F-6A19-E4619A708772}"/>
              </a:ext>
            </a:extLst>
          </p:cNvPr>
          <p:cNvSpPr>
            <a:spLocks noGrp="1"/>
          </p:cNvSpPr>
          <p:nvPr>
            <p:ph type="body" idx="1"/>
          </p:nvPr>
        </p:nvSpPr>
        <p:spPr/>
        <p:txBody>
          <a:bodyPr/>
          <a:lstStyle/>
          <a:p>
            <a:pPr marL="0" marR="0">
              <a:lnSpc>
                <a:spcPct val="107000"/>
              </a:lnSpc>
              <a:spcAft>
                <a:spcPts val="800"/>
              </a:spcAft>
            </a:pPr>
            <a:r>
              <a:rPr lang="en-US" sz="900" b="1" kern="0" dirty="0">
                <a:effectLst/>
                <a:latin typeface="Calibri" panose="020F0502020204030204" pitchFamily="34" charset="0"/>
                <a:ea typeface="Times New Roman" panose="02020603050405020304" pitchFamily="18" charset="0"/>
                <a:cs typeface="Calibri" panose="020F0502020204030204" pitchFamily="34" charset="0"/>
              </a:rPr>
              <a:t>Positive Safety Culture:</a:t>
            </a:r>
            <a:endParaRPr lang="en-US" sz="900" kern="100" dirty="0">
              <a:effectLst/>
              <a:latin typeface="Calibri" panose="020F0502020204030204" pitchFamily="34" charset="0"/>
              <a:ea typeface="Aptos" panose="020B0004020202020204" pitchFamily="34" charset="0"/>
              <a:cs typeface="Calibri" panose="020F0502020204030204" pitchFamily="34" charset="0"/>
            </a:endParaRPr>
          </a:p>
          <a:p>
            <a:pPr marL="171450" marR="0" lvl="0" indent="-171450">
              <a:lnSpc>
                <a:spcPct val="107000"/>
              </a:lnSpc>
              <a:spcAft>
                <a:spcPts val="800"/>
              </a:spcAft>
              <a:buSzPts val="1000"/>
              <a:buFont typeface="Arial" panose="020B0604020202020204" pitchFamily="34" charset="0"/>
              <a:buChar char="•"/>
              <a:tabLst>
                <a:tab pos="457200" algn="l"/>
              </a:tabLst>
            </a:pPr>
            <a:r>
              <a:rPr lang="en-US" sz="900" b="1" kern="0" dirty="0">
                <a:effectLst/>
                <a:latin typeface="Calibri" panose="020F0502020204030204" pitchFamily="34" charset="0"/>
                <a:ea typeface="Times New Roman" panose="02020603050405020304" pitchFamily="18" charset="0"/>
                <a:cs typeface="Calibri" panose="020F0502020204030204" pitchFamily="34" charset="0"/>
              </a:rPr>
              <a:t>Employee Empowerment:</a:t>
            </a:r>
            <a:r>
              <a:rPr lang="en-US" sz="900" kern="0" dirty="0">
                <a:effectLst/>
                <a:latin typeface="Calibri" panose="020F0502020204030204" pitchFamily="34" charset="0"/>
                <a:ea typeface="Times New Roman" panose="02020603050405020304" pitchFamily="18" charset="0"/>
                <a:cs typeface="Calibri" panose="020F0502020204030204" pitchFamily="34" charset="0"/>
              </a:rPr>
              <a:t> Workers take responsibility for their safety and that of their colleagues.</a:t>
            </a:r>
            <a:endParaRPr lang="en-US" sz="900" kern="100" dirty="0">
              <a:effectLst/>
              <a:latin typeface="Calibri" panose="020F0502020204030204" pitchFamily="34" charset="0"/>
              <a:ea typeface="Aptos" panose="020B0004020202020204" pitchFamily="34" charset="0"/>
              <a:cs typeface="Calibri" panose="020F0502020204030204" pitchFamily="34" charset="0"/>
            </a:endParaRPr>
          </a:p>
          <a:p>
            <a:pPr marL="171450" marR="0" lvl="0" indent="-171450">
              <a:lnSpc>
                <a:spcPct val="107000"/>
              </a:lnSpc>
              <a:spcAft>
                <a:spcPts val="800"/>
              </a:spcAft>
              <a:buSzPts val="1000"/>
              <a:buFont typeface="Arial" panose="020B0604020202020204" pitchFamily="34" charset="0"/>
              <a:buChar char="•"/>
              <a:tabLst>
                <a:tab pos="457200" algn="l"/>
              </a:tabLst>
            </a:pPr>
            <a:r>
              <a:rPr lang="en-US" sz="900" b="1" kern="0" dirty="0">
                <a:effectLst/>
                <a:latin typeface="Calibri" panose="020F0502020204030204" pitchFamily="34" charset="0"/>
                <a:ea typeface="Times New Roman" panose="02020603050405020304" pitchFamily="18" charset="0"/>
                <a:cs typeface="Calibri" panose="020F0502020204030204" pitchFamily="34" charset="0"/>
              </a:rPr>
              <a:t>Proactive Risk Management:</a:t>
            </a:r>
            <a:r>
              <a:rPr lang="en-US" sz="900" kern="0" dirty="0">
                <a:effectLst/>
                <a:latin typeface="Calibri" panose="020F0502020204030204" pitchFamily="34" charset="0"/>
                <a:ea typeface="Times New Roman" panose="02020603050405020304" pitchFamily="18" charset="0"/>
                <a:cs typeface="Calibri" panose="020F0502020204030204" pitchFamily="34" charset="0"/>
              </a:rPr>
              <a:t> Safety issues are addressed before they lead to accidents.</a:t>
            </a:r>
            <a:endParaRPr lang="en-US" sz="900" kern="100" dirty="0">
              <a:effectLst/>
              <a:latin typeface="Calibri" panose="020F0502020204030204" pitchFamily="34" charset="0"/>
              <a:ea typeface="Aptos" panose="020B0004020202020204" pitchFamily="34" charset="0"/>
              <a:cs typeface="Calibri" panose="020F0502020204030204" pitchFamily="34" charset="0"/>
            </a:endParaRPr>
          </a:p>
          <a:p>
            <a:pPr marL="0" marR="0">
              <a:lnSpc>
                <a:spcPct val="107000"/>
              </a:lnSpc>
              <a:spcAft>
                <a:spcPts val="800"/>
              </a:spcAft>
            </a:pPr>
            <a:r>
              <a:rPr lang="en-US" sz="900" b="1" kern="0" dirty="0">
                <a:effectLst/>
                <a:latin typeface="Calibri" panose="020F0502020204030204" pitchFamily="34" charset="0"/>
                <a:ea typeface="Times New Roman" panose="02020603050405020304" pitchFamily="18" charset="0"/>
                <a:cs typeface="Calibri" panose="020F0502020204030204" pitchFamily="34" charset="0"/>
              </a:rPr>
              <a:t>Negative Safety Culture:</a:t>
            </a:r>
            <a:endParaRPr lang="en-US" sz="900" kern="100" dirty="0">
              <a:effectLst/>
              <a:latin typeface="Calibri" panose="020F0502020204030204" pitchFamily="34" charset="0"/>
              <a:ea typeface="Aptos" panose="020B0004020202020204" pitchFamily="34" charset="0"/>
              <a:cs typeface="Calibri" panose="020F0502020204030204" pitchFamily="34" charset="0"/>
            </a:endParaRPr>
          </a:p>
          <a:p>
            <a:pPr marL="171450" marR="0" lvl="0" indent="-171450">
              <a:lnSpc>
                <a:spcPct val="107000"/>
              </a:lnSpc>
              <a:spcAft>
                <a:spcPts val="800"/>
              </a:spcAft>
              <a:buSzPts val="1000"/>
              <a:buFont typeface="Arial" panose="020B0604020202020204" pitchFamily="34" charset="0"/>
              <a:buChar char="•"/>
              <a:tabLst>
                <a:tab pos="457200" algn="l"/>
              </a:tabLst>
            </a:pPr>
            <a:r>
              <a:rPr lang="en-US" sz="900" b="1" kern="0" dirty="0">
                <a:effectLst/>
                <a:latin typeface="Calibri" panose="020F0502020204030204" pitchFamily="34" charset="0"/>
                <a:ea typeface="Times New Roman" panose="02020603050405020304" pitchFamily="18" charset="0"/>
                <a:cs typeface="Calibri" panose="020F0502020204030204" pitchFamily="34" charset="0"/>
              </a:rPr>
              <a:t>Increased Risk of Injury:</a:t>
            </a:r>
            <a:r>
              <a:rPr lang="en-US" sz="900" kern="0" dirty="0">
                <a:effectLst/>
                <a:latin typeface="Calibri" panose="020F0502020204030204" pitchFamily="34" charset="0"/>
                <a:ea typeface="Times New Roman" panose="02020603050405020304" pitchFamily="18" charset="0"/>
                <a:cs typeface="Calibri" panose="020F0502020204030204" pitchFamily="34" charset="0"/>
              </a:rPr>
              <a:t> A lack of safety focus leads to higher injury rates.</a:t>
            </a:r>
            <a:endParaRPr lang="en-US" sz="900" kern="100" dirty="0">
              <a:effectLst/>
              <a:latin typeface="Calibri" panose="020F0502020204030204" pitchFamily="34" charset="0"/>
              <a:ea typeface="Aptos" panose="020B0004020202020204" pitchFamily="34" charset="0"/>
              <a:cs typeface="Calibri" panose="020F0502020204030204" pitchFamily="34" charset="0"/>
            </a:endParaRPr>
          </a:p>
          <a:p>
            <a:pPr marL="171450" marR="0" lvl="0" indent="-171450">
              <a:lnSpc>
                <a:spcPct val="107000"/>
              </a:lnSpc>
              <a:spcAft>
                <a:spcPts val="800"/>
              </a:spcAft>
              <a:buSzPts val="1000"/>
              <a:buFont typeface="Arial" panose="020B0604020202020204" pitchFamily="34" charset="0"/>
              <a:buChar char="•"/>
              <a:tabLst>
                <a:tab pos="457200" algn="l"/>
              </a:tabLst>
            </a:pPr>
            <a:r>
              <a:rPr lang="en-US" sz="900" b="1" kern="0" dirty="0">
                <a:effectLst/>
                <a:latin typeface="Calibri" panose="020F0502020204030204" pitchFamily="34" charset="0"/>
                <a:ea typeface="Times New Roman" panose="02020603050405020304" pitchFamily="18" charset="0"/>
                <a:cs typeface="Calibri" panose="020F0502020204030204" pitchFamily="34" charset="0"/>
              </a:rPr>
              <a:t>Low Trust:</a:t>
            </a:r>
            <a:r>
              <a:rPr lang="en-US" sz="900" kern="0" dirty="0">
                <a:effectLst/>
                <a:latin typeface="Calibri" panose="020F0502020204030204" pitchFamily="34" charset="0"/>
                <a:ea typeface="Times New Roman" panose="02020603050405020304" pitchFamily="18" charset="0"/>
                <a:cs typeface="Calibri" panose="020F0502020204030204" pitchFamily="34" charset="0"/>
              </a:rPr>
              <a:t> Distrust in management's safety commitment creates a toxic environment.</a:t>
            </a:r>
            <a:endParaRPr lang="en-US" sz="900" kern="100" dirty="0">
              <a:effectLst/>
              <a:latin typeface="Calibri" panose="020F0502020204030204" pitchFamily="34" charset="0"/>
              <a:ea typeface="Aptos" panose="020B0004020202020204" pitchFamily="34" charset="0"/>
              <a:cs typeface="Calibri" panose="020F0502020204030204" pitchFamily="34" charset="0"/>
            </a:endParaRPr>
          </a:p>
          <a:p>
            <a:endParaRPr lang="en-US" sz="900" dirty="0">
              <a:latin typeface="Calibri" panose="020F0502020204030204" pitchFamily="34" charset="0"/>
              <a:cs typeface="Calibri" panose="020F0502020204030204" pitchFamily="34" charset="0"/>
            </a:endParaRPr>
          </a:p>
        </p:txBody>
      </p:sp>
      <p:sp>
        <p:nvSpPr>
          <p:cNvPr id="4" name="Slide Number Placeholder 3">
            <a:extLst>
              <a:ext uri="{FF2B5EF4-FFF2-40B4-BE49-F238E27FC236}">
                <a16:creationId xmlns:a16="http://schemas.microsoft.com/office/drawing/2014/main" id="{1E9D6874-6025-756D-A37B-134A147CF843}"/>
              </a:ext>
            </a:extLst>
          </p:cNvPr>
          <p:cNvSpPr>
            <a:spLocks noGrp="1"/>
          </p:cNvSpPr>
          <p:nvPr>
            <p:ph type="sldNum" sz="quarter" idx="5"/>
          </p:nvPr>
        </p:nvSpPr>
        <p:spPr/>
        <p:txBody>
          <a:bodyPr/>
          <a:lstStyle/>
          <a:p>
            <a:fld id="{4072E2B5-1C00-054F-8922-58F2F13CC7AF}" type="slidenum">
              <a:rPr lang="en-US" smtClean="0"/>
              <a:t>11</a:t>
            </a:fld>
            <a:endParaRPr lang="en-US"/>
          </a:p>
        </p:txBody>
      </p:sp>
    </p:spTree>
    <p:extLst>
      <p:ext uri="{BB962C8B-B14F-4D97-AF65-F5344CB8AC3E}">
        <p14:creationId xmlns:p14="http://schemas.microsoft.com/office/powerpoint/2010/main" val="36021691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255207-53E1-91CE-C468-B0A868691AF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89F2947-63EF-3FBA-2B8F-F6191A07290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1E7D13C-8D0F-A270-63EE-28F785C70E59}"/>
              </a:ext>
            </a:extLst>
          </p:cNvPr>
          <p:cNvSpPr>
            <a:spLocks noGrp="1"/>
          </p:cNvSpPr>
          <p:nvPr>
            <p:ph type="body" idx="1"/>
          </p:nvPr>
        </p:nvSpPr>
        <p:spPr/>
        <p:txBody>
          <a:bodyPr/>
          <a:lstStyle/>
          <a:p>
            <a:pPr marL="0" marR="0" lvl="0" indent="0">
              <a:lnSpc>
                <a:spcPct val="107000"/>
              </a:lnSpc>
              <a:spcAft>
                <a:spcPts val="800"/>
              </a:spcAft>
              <a:buFont typeface="+mj-lt"/>
              <a:buNone/>
              <a:tabLst>
                <a:tab pos="457200" algn="l"/>
              </a:tabLst>
            </a:pPr>
            <a:r>
              <a:rPr lang="en-US" sz="900" b="1" kern="0" dirty="0">
                <a:effectLst/>
                <a:latin typeface="Calibri" panose="020F0502020204030204" pitchFamily="34" charset="0"/>
                <a:ea typeface="Times New Roman" panose="02020603050405020304" pitchFamily="18" charset="0"/>
                <a:cs typeface="Calibri" panose="020F0502020204030204" pitchFamily="34" charset="0"/>
              </a:rPr>
              <a:t>Six Pillars of Building a Positive Safety Culture</a:t>
            </a:r>
          </a:p>
          <a:p>
            <a:pPr marL="342900" marR="0" lvl="0" indent="-342900">
              <a:lnSpc>
                <a:spcPct val="107000"/>
              </a:lnSpc>
              <a:spcAft>
                <a:spcPts val="800"/>
              </a:spcAft>
              <a:buFont typeface="+mj-lt"/>
              <a:buAutoNum type="arabicPeriod"/>
              <a:tabLst>
                <a:tab pos="457200" algn="l"/>
              </a:tabLst>
            </a:pPr>
            <a:r>
              <a:rPr lang="en-US" sz="900" b="1" kern="0" dirty="0">
                <a:effectLst/>
                <a:latin typeface="Calibri" panose="020F0502020204030204" pitchFamily="34" charset="0"/>
                <a:ea typeface="Times New Roman" panose="02020603050405020304" pitchFamily="18" charset="0"/>
                <a:cs typeface="Calibri" panose="020F0502020204030204" pitchFamily="34" charset="0"/>
              </a:rPr>
              <a:t>Leadership Commitment/accountability:</a:t>
            </a:r>
            <a:r>
              <a:rPr lang="en-US" sz="900" kern="0" dirty="0">
                <a:effectLst/>
                <a:latin typeface="Calibri" panose="020F0502020204030204" pitchFamily="34" charset="0"/>
                <a:ea typeface="Times New Roman" panose="02020603050405020304" pitchFamily="18" charset="0"/>
                <a:cs typeface="Calibri" panose="020F0502020204030204" pitchFamily="34" charset="0"/>
              </a:rPr>
              <a:t> Leaders must prioritize safety and model safe behavior and take accountability of their team. (</a:t>
            </a:r>
            <a:r>
              <a:rPr lang="en-US" sz="900" i="1" kern="0" dirty="0">
                <a:effectLst/>
                <a:latin typeface="Calibri" panose="020F0502020204030204" pitchFamily="34" charset="0"/>
                <a:ea typeface="Times New Roman" panose="02020603050405020304" pitchFamily="18" charset="0"/>
                <a:cs typeface="Calibri" panose="020F0502020204030204" pitchFamily="34" charset="0"/>
              </a:rPr>
              <a:t>call and response – ask if this is something they do, what does it mean to them, if they are going to talk the talk – are they going to walk the walk)</a:t>
            </a:r>
            <a:endParaRPr lang="en-US" sz="900" kern="100" dirty="0">
              <a:effectLst/>
              <a:latin typeface="Calibri" panose="020F0502020204030204" pitchFamily="34" charset="0"/>
              <a:ea typeface="Aptos" panose="020B0004020202020204" pitchFamily="34" charset="0"/>
              <a:cs typeface="Calibri" panose="020F0502020204030204" pitchFamily="34" charset="0"/>
            </a:endParaRPr>
          </a:p>
          <a:p>
            <a:pPr marL="342900" marR="0" lvl="0" indent="-342900">
              <a:lnSpc>
                <a:spcPct val="107000"/>
              </a:lnSpc>
              <a:spcAft>
                <a:spcPts val="800"/>
              </a:spcAft>
              <a:buFont typeface="+mj-lt"/>
              <a:buAutoNum type="arabicPeriod"/>
              <a:tabLst>
                <a:tab pos="457200" algn="l"/>
              </a:tabLst>
            </a:pPr>
            <a:r>
              <a:rPr lang="en-US" sz="900" b="1" kern="0" dirty="0">
                <a:effectLst/>
                <a:latin typeface="Calibri" panose="020F0502020204030204" pitchFamily="34" charset="0"/>
                <a:ea typeface="Times New Roman" panose="02020603050405020304" pitchFamily="18" charset="0"/>
                <a:cs typeface="Calibri" panose="020F0502020204030204" pitchFamily="34" charset="0"/>
              </a:rPr>
              <a:t>Employee Involvement:</a:t>
            </a:r>
            <a:r>
              <a:rPr lang="en-US" sz="900" kern="0" dirty="0">
                <a:effectLst/>
                <a:latin typeface="Calibri" panose="020F0502020204030204" pitchFamily="34" charset="0"/>
                <a:ea typeface="Times New Roman" panose="02020603050405020304" pitchFamily="18" charset="0"/>
                <a:cs typeface="Calibri" panose="020F0502020204030204" pitchFamily="34" charset="0"/>
              </a:rPr>
              <a:t> Engage workers in safety discussions and decision-making.</a:t>
            </a:r>
            <a:endParaRPr lang="en-US" sz="900" kern="100" dirty="0">
              <a:effectLst/>
              <a:latin typeface="Calibri" panose="020F0502020204030204" pitchFamily="34" charset="0"/>
              <a:ea typeface="Aptos" panose="020B0004020202020204" pitchFamily="34" charset="0"/>
              <a:cs typeface="Calibri" panose="020F0502020204030204" pitchFamily="34" charset="0"/>
            </a:endParaRPr>
          </a:p>
          <a:p>
            <a:pPr marL="342900" marR="0" lvl="0" indent="-342900">
              <a:lnSpc>
                <a:spcPct val="107000"/>
              </a:lnSpc>
              <a:spcAft>
                <a:spcPts val="800"/>
              </a:spcAft>
              <a:buFont typeface="+mj-lt"/>
              <a:buAutoNum type="arabicPeriod"/>
              <a:tabLst>
                <a:tab pos="457200" algn="l"/>
              </a:tabLst>
            </a:pPr>
            <a:r>
              <a:rPr lang="en-US" sz="900" b="1" kern="0" dirty="0">
                <a:effectLst/>
                <a:latin typeface="Calibri" panose="020F0502020204030204" pitchFamily="34" charset="0"/>
                <a:ea typeface="Times New Roman" panose="02020603050405020304" pitchFamily="18" charset="0"/>
                <a:cs typeface="Calibri" panose="020F0502020204030204" pitchFamily="34" charset="0"/>
              </a:rPr>
              <a:t>Training and Education:</a:t>
            </a:r>
            <a:r>
              <a:rPr lang="en-US" sz="900" kern="0" dirty="0">
                <a:effectLst/>
                <a:latin typeface="Calibri" panose="020F0502020204030204" pitchFamily="34" charset="0"/>
                <a:ea typeface="Times New Roman" panose="02020603050405020304" pitchFamily="18" charset="0"/>
                <a:cs typeface="Calibri" panose="020F0502020204030204" pitchFamily="34" charset="0"/>
              </a:rPr>
              <a:t> Regular training ensures understanding of safety protocols. (</a:t>
            </a:r>
            <a:r>
              <a:rPr lang="en-US" sz="900" i="1" kern="0" dirty="0">
                <a:effectLst/>
                <a:latin typeface="Calibri" panose="020F0502020204030204" pitchFamily="34" charset="0"/>
                <a:ea typeface="Times New Roman" panose="02020603050405020304" pitchFamily="18" charset="0"/>
                <a:cs typeface="Calibri" panose="020F0502020204030204" pitchFamily="34" charset="0"/>
              </a:rPr>
              <a:t>you need to make time – no excuses, regular training promotes safety)</a:t>
            </a:r>
            <a:endParaRPr lang="en-US" sz="900" kern="100" dirty="0">
              <a:effectLst/>
              <a:latin typeface="Calibri" panose="020F0502020204030204" pitchFamily="34" charset="0"/>
              <a:ea typeface="Aptos" panose="020B0004020202020204" pitchFamily="34" charset="0"/>
              <a:cs typeface="Calibri" panose="020F0502020204030204" pitchFamily="34" charset="0"/>
            </a:endParaRPr>
          </a:p>
          <a:p>
            <a:pPr marL="342900" marR="0" lvl="0" indent="-342900">
              <a:lnSpc>
                <a:spcPct val="107000"/>
              </a:lnSpc>
              <a:spcAft>
                <a:spcPts val="800"/>
              </a:spcAft>
              <a:buFont typeface="+mj-lt"/>
              <a:buAutoNum type="arabicPeriod"/>
              <a:tabLst>
                <a:tab pos="457200" algn="l"/>
              </a:tabLst>
            </a:pPr>
            <a:r>
              <a:rPr lang="en-US" sz="900" b="1" kern="0" dirty="0">
                <a:effectLst/>
                <a:latin typeface="Calibri" panose="020F0502020204030204" pitchFamily="34" charset="0"/>
                <a:ea typeface="Times New Roman" panose="02020603050405020304" pitchFamily="18" charset="0"/>
                <a:cs typeface="Calibri" panose="020F0502020204030204" pitchFamily="34" charset="0"/>
              </a:rPr>
              <a:t>Open Communication:</a:t>
            </a:r>
            <a:r>
              <a:rPr lang="en-US" sz="900" kern="0" dirty="0">
                <a:effectLst/>
                <a:latin typeface="Calibri" panose="020F0502020204030204" pitchFamily="34" charset="0"/>
                <a:ea typeface="Times New Roman" panose="02020603050405020304" pitchFamily="18" charset="0"/>
                <a:cs typeface="Calibri" panose="020F0502020204030204" pitchFamily="34" charset="0"/>
              </a:rPr>
              <a:t> Encourage reporting of unsafe conditions without fear of retaliation. (</a:t>
            </a:r>
            <a:r>
              <a:rPr lang="en-US" sz="900" i="1" kern="0" dirty="0">
                <a:effectLst/>
                <a:latin typeface="Calibri" panose="020F0502020204030204" pitchFamily="34" charset="0"/>
                <a:ea typeface="Times New Roman" panose="02020603050405020304" pitchFamily="18" charset="0"/>
                <a:cs typeface="Calibri" panose="020F0502020204030204" pitchFamily="34" charset="0"/>
              </a:rPr>
              <a:t>call and response – what keeps people from speaking up? Fear/Complacency)</a:t>
            </a:r>
            <a:endParaRPr lang="en-US" sz="900" kern="100" dirty="0">
              <a:effectLst/>
              <a:latin typeface="Calibri" panose="020F0502020204030204" pitchFamily="34" charset="0"/>
              <a:ea typeface="Aptos" panose="020B0004020202020204" pitchFamily="34" charset="0"/>
              <a:cs typeface="Calibri" panose="020F0502020204030204" pitchFamily="34" charset="0"/>
            </a:endParaRPr>
          </a:p>
          <a:p>
            <a:pPr marL="342900" marR="0" lvl="0" indent="-342900">
              <a:lnSpc>
                <a:spcPct val="107000"/>
              </a:lnSpc>
              <a:spcAft>
                <a:spcPts val="800"/>
              </a:spcAft>
              <a:buFont typeface="+mj-lt"/>
              <a:buAutoNum type="arabicPeriod"/>
              <a:tabLst>
                <a:tab pos="457200" algn="l"/>
              </a:tabLst>
            </a:pPr>
            <a:r>
              <a:rPr lang="en-US" sz="900" b="1" kern="0" dirty="0">
                <a:effectLst/>
                <a:latin typeface="Calibri" panose="020F0502020204030204" pitchFamily="34" charset="0"/>
                <a:ea typeface="Times New Roman" panose="02020603050405020304" pitchFamily="18" charset="0"/>
                <a:cs typeface="Calibri" panose="020F0502020204030204" pitchFamily="34" charset="0"/>
              </a:rPr>
              <a:t>Recognition and Rewards:</a:t>
            </a:r>
            <a:r>
              <a:rPr lang="en-US" sz="900" kern="0" dirty="0">
                <a:effectLst/>
                <a:latin typeface="Calibri" panose="020F0502020204030204" pitchFamily="34" charset="0"/>
                <a:ea typeface="Times New Roman" panose="02020603050405020304" pitchFamily="18" charset="0"/>
                <a:cs typeface="Calibri" panose="020F0502020204030204" pitchFamily="34" charset="0"/>
              </a:rPr>
              <a:t> Acknowledge safe behavior to motivate compliance. (</a:t>
            </a:r>
            <a:r>
              <a:rPr lang="en-US" sz="900" i="1" kern="0" dirty="0">
                <a:effectLst/>
                <a:latin typeface="Calibri" panose="020F0502020204030204" pitchFamily="34" charset="0"/>
                <a:ea typeface="Times New Roman" panose="02020603050405020304" pitchFamily="18" charset="0"/>
                <a:cs typeface="Calibri" panose="020F0502020204030204" pitchFamily="34" charset="0"/>
              </a:rPr>
              <a:t>call and response – is this important, why? What do you to reward people)</a:t>
            </a:r>
            <a:endParaRPr lang="en-US" sz="900" kern="100" dirty="0">
              <a:effectLst/>
              <a:latin typeface="Calibri" panose="020F0502020204030204" pitchFamily="34" charset="0"/>
              <a:ea typeface="Aptos" panose="020B0004020202020204" pitchFamily="34" charset="0"/>
              <a:cs typeface="Calibri" panose="020F0502020204030204" pitchFamily="34" charset="0"/>
            </a:endParaRPr>
          </a:p>
          <a:p>
            <a:pPr marL="342900" marR="0" lvl="0" indent="-342900">
              <a:lnSpc>
                <a:spcPct val="107000"/>
              </a:lnSpc>
              <a:spcAft>
                <a:spcPts val="800"/>
              </a:spcAft>
              <a:buFont typeface="+mj-lt"/>
              <a:buAutoNum type="arabicPeriod"/>
              <a:tabLst>
                <a:tab pos="457200" algn="l"/>
              </a:tabLst>
            </a:pPr>
            <a:r>
              <a:rPr lang="en-US" sz="900" b="1" kern="0" dirty="0">
                <a:effectLst/>
                <a:latin typeface="Calibri" panose="020F0502020204030204" pitchFamily="34" charset="0"/>
                <a:ea typeface="Times New Roman" panose="02020603050405020304" pitchFamily="18" charset="0"/>
                <a:cs typeface="Calibri" panose="020F0502020204030204" pitchFamily="34" charset="0"/>
              </a:rPr>
              <a:t>Continuous Improvement:</a:t>
            </a:r>
            <a:r>
              <a:rPr lang="en-US" sz="900" kern="0" dirty="0">
                <a:effectLst/>
                <a:latin typeface="Calibri" panose="020F0502020204030204" pitchFamily="34" charset="0"/>
                <a:ea typeface="Times New Roman" panose="02020603050405020304" pitchFamily="18" charset="0"/>
                <a:cs typeface="Calibri" panose="020F0502020204030204" pitchFamily="34" charset="0"/>
              </a:rPr>
              <a:t> Regularly assess and enhance safety practices. (Always trying to do better - - Compliance &gt;Bester &gt; Excellence, make it personal)</a:t>
            </a:r>
            <a:endParaRPr lang="en-US" sz="900" kern="100" dirty="0">
              <a:effectLst/>
              <a:latin typeface="Calibri" panose="020F0502020204030204" pitchFamily="34" charset="0"/>
              <a:ea typeface="Aptos" panose="020B0004020202020204" pitchFamily="34" charset="0"/>
              <a:cs typeface="Calibri" panose="020F0502020204030204" pitchFamily="34" charset="0"/>
            </a:endParaRPr>
          </a:p>
          <a:p>
            <a:endParaRPr lang="en-US" sz="900" dirty="0">
              <a:latin typeface="Calibri" panose="020F0502020204030204" pitchFamily="34" charset="0"/>
              <a:cs typeface="Calibri" panose="020F0502020204030204" pitchFamily="34" charset="0"/>
            </a:endParaRPr>
          </a:p>
          <a:p>
            <a:r>
              <a:rPr lang="en-US" sz="900" dirty="0">
                <a:effectLst/>
                <a:latin typeface="Calibri" panose="020F0502020204030204" pitchFamily="34" charset="0"/>
                <a:ea typeface="Calibri" panose="020F0502020204030204" pitchFamily="34" charset="0"/>
                <a:cs typeface="Calibri" panose="020F0502020204030204" pitchFamily="34" charset="0"/>
              </a:rPr>
              <a:t>Consider which of these pillars you currently excel at and which you find challenging to implement.</a:t>
            </a:r>
            <a:r>
              <a:rPr lang="en-US" sz="900" dirty="0">
                <a:effectLst/>
                <a:latin typeface="Calibri" panose="020F0502020204030204" pitchFamily="34" charset="0"/>
                <a:cs typeface="Calibri" panose="020F0502020204030204" pitchFamily="34" charset="0"/>
              </a:rPr>
              <a:t> </a:t>
            </a:r>
            <a:endParaRPr lang="en-US" sz="900" dirty="0">
              <a:latin typeface="Calibri" panose="020F0502020204030204" pitchFamily="34" charset="0"/>
              <a:cs typeface="Calibri" panose="020F0502020204030204" pitchFamily="34" charset="0"/>
            </a:endParaRPr>
          </a:p>
        </p:txBody>
      </p:sp>
      <p:sp>
        <p:nvSpPr>
          <p:cNvPr id="4" name="Slide Number Placeholder 3">
            <a:extLst>
              <a:ext uri="{FF2B5EF4-FFF2-40B4-BE49-F238E27FC236}">
                <a16:creationId xmlns:a16="http://schemas.microsoft.com/office/drawing/2014/main" id="{B3A67063-0BAA-A5E6-BB17-3B6735C90A34}"/>
              </a:ext>
            </a:extLst>
          </p:cNvPr>
          <p:cNvSpPr>
            <a:spLocks noGrp="1"/>
          </p:cNvSpPr>
          <p:nvPr>
            <p:ph type="sldNum" sz="quarter" idx="5"/>
          </p:nvPr>
        </p:nvSpPr>
        <p:spPr/>
        <p:txBody>
          <a:bodyPr/>
          <a:lstStyle/>
          <a:p>
            <a:fld id="{4072E2B5-1C00-054F-8922-58F2F13CC7AF}" type="slidenum">
              <a:rPr lang="en-US" smtClean="0"/>
              <a:t>12</a:t>
            </a:fld>
            <a:endParaRPr lang="en-US"/>
          </a:p>
        </p:txBody>
      </p:sp>
    </p:spTree>
    <p:extLst>
      <p:ext uri="{BB962C8B-B14F-4D97-AF65-F5344CB8AC3E}">
        <p14:creationId xmlns:p14="http://schemas.microsoft.com/office/powerpoint/2010/main" val="1032251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900" b="1" dirty="0">
                <a:latin typeface="Calibri" panose="020F0502020204030204" pitchFamily="34" charset="0"/>
                <a:cs typeface="Calibri" panose="020F0502020204030204" pitchFamily="34" charset="0"/>
              </a:rPr>
              <a:t>Value of Safety In the Workplace</a:t>
            </a:r>
          </a:p>
          <a:p>
            <a:pPr marL="342900" marR="0" lvl="0" indent="-342900">
              <a:lnSpc>
                <a:spcPct val="107000"/>
              </a:lnSpc>
              <a:spcAft>
                <a:spcPts val="800"/>
              </a:spcAft>
              <a:buSzPts val="1000"/>
              <a:buFont typeface="Symbol" pitchFamily="2" charset="2"/>
              <a:buChar char=""/>
              <a:tabLst>
                <a:tab pos="457200" algn="l"/>
              </a:tabLst>
            </a:pPr>
            <a:r>
              <a:rPr lang="en-US" sz="900" b="1" kern="0" dirty="0">
                <a:effectLst/>
                <a:latin typeface="Calibri" panose="020F0502020204030204" pitchFamily="34" charset="0"/>
                <a:ea typeface="Times New Roman" panose="02020603050405020304" pitchFamily="18" charset="0"/>
                <a:cs typeface="Calibri" panose="020F0502020204030204" pitchFamily="34" charset="0"/>
              </a:rPr>
              <a:t>Enhances Company Reputation:</a:t>
            </a:r>
            <a:r>
              <a:rPr lang="en-US" sz="900" kern="0" dirty="0">
                <a:effectLst/>
                <a:latin typeface="Calibri" panose="020F0502020204030204" pitchFamily="34" charset="0"/>
                <a:ea typeface="Times New Roman" panose="02020603050405020304" pitchFamily="18" charset="0"/>
                <a:cs typeface="Calibri" panose="020F0502020204030204" pitchFamily="34" charset="0"/>
              </a:rPr>
              <a:t> A commitment to safety attracts talent and clients.</a:t>
            </a:r>
            <a:endParaRPr lang="en-US" sz="900" kern="100" dirty="0">
              <a:effectLst/>
              <a:latin typeface="Calibri" panose="020F0502020204030204" pitchFamily="34" charset="0"/>
              <a:ea typeface="Aptos" panose="020B0004020202020204" pitchFamily="34" charset="0"/>
              <a:cs typeface="Calibri" panose="020F0502020204030204" pitchFamily="34" charset="0"/>
            </a:endParaRPr>
          </a:p>
          <a:p>
            <a:pPr marL="342900" marR="0" lvl="0" indent="-342900">
              <a:lnSpc>
                <a:spcPct val="107000"/>
              </a:lnSpc>
              <a:spcAft>
                <a:spcPts val="800"/>
              </a:spcAft>
              <a:buSzPts val="1000"/>
              <a:buFont typeface="Symbol" pitchFamily="2" charset="2"/>
              <a:buChar char=""/>
              <a:tabLst>
                <a:tab pos="457200" algn="l"/>
              </a:tabLst>
            </a:pPr>
            <a:r>
              <a:rPr lang="en-US" sz="900" b="1" kern="0" dirty="0">
                <a:effectLst/>
                <a:latin typeface="Calibri" panose="020F0502020204030204" pitchFamily="34" charset="0"/>
                <a:ea typeface="Times New Roman" panose="02020603050405020304" pitchFamily="18" charset="0"/>
                <a:cs typeface="Calibri" panose="020F0502020204030204" pitchFamily="34" charset="0"/>
              </a:rPr>
              <a:t>Reduces Costs:</a:t>
            </a:r>
            <a:r>
              <a:rPr lang="en-US" sz="900" kern="0" dirty="0">
                <a:effectLst/>
                <a:latin typeface="Calibri" panose="020F0502020204030204" pitchFamily="34" charset="0"/>
                <a:ea typeface="Times New Roman" panose="02020603050405020304" pitchFamily="18" charset="0"/>
                <a:cs typeface="Calibri" panose="020F0502020204030204" pitchFamily="34" charset="0"/>
              </a:rPr>
              <a:t> Fewer accidents lead to lower insurance premiums and liability costs.</a:t>
            </a:r>
            <a:endParaRPr lang="en-US" sz="900" kern="100" dirty="0">
              <a:effectLst/>
              <a:latin typeface="Calibri" panose="020F0502020204030204" pitchFamily="34" charset="0"/>
              <a:ea typeface="Aptos" panose="020B0004020202020204" pitchFamily="34" charset="0"/>
              <a:cs typeface="Calibri" panose="020F0502020204030204" pitchFamily="34" charset="0"/>
            </a:endParaRPr>
          </a:p>
          <a:p>
            <a:pPr marL="342900" marR="0" lvl="0" indent="-342900">
              <a:lnSpc>
                <a:spcPct val="107000"/>
              </a:lnSpc>
              <a:spcAft>
                <a:spcPts val="800"/>
              </a:spcAft>
              <a:buSzPts val="1000"/>
              <a:buFont typeface="Symbol" pitchFamily="2" charset="2"/>
              <a:buChar char=""/>
              <a:tabLst>
                <a:tab pos="457200" algn="l"/>
              </a:tabLst>
            </a:pPr>
            <a:r>
              <a:rPr lang="en-US" sz="900" b="1" kern="0" dirty="0">
                <a:effectLst/>
                <a:latin typeface="Calibri" panose="020F0502020204030204" pitchFamily="34" charset="0"/>
                <a:ea typeface="Times New Roman" panose="02020603050405020304" pitchFamily="18" charset="0"/>
                <a:cs typeface="Calibri" panose="020F0502020204030204" pitchFamily="34" charset="0"/>
              </a:rPr>
              <a:t>Ensures Compliance:</a:t>
            </a:r>
            <a:r>
              <a:rPr lang="en-US" sz="900" kern="0" dirty="0">
                <a:effectLst/>
                <a:latin typeface="Calibri" panose="020F0502020204030204" pitchFamily="34" charset="0"/>
                <a:ea typeface="Times New Roman" panose="02020603050405020304" pitchFamily="18" charset="0"/>
                <a:cs typeface="Calibri" panose="020F0502020204030204" pitchFamily="34" charset="0"/>
              </a:rPr>
              <a:t> Adhering to safety regulations protects the company from legal issues.</a:t>
            </a:r>
            <a:endParaRPr lang="en-US" sz="900" kern="100" dirty="0">
              <a:effectLst/>
              <a:latin typeface="Calibri" panose="020F0502020204030204" pitchFamily="34" charset="0"/>
              <a:ea typeface="Aptos" panose="020B0004020202020204" pitchFamily="34" charset="0"/>
              <a:cs typeface="Calibri" panose="020F0502020204030204" pitchFamily="34" charset="0"/>
            </a:endParaRPr>
          </a:p>
          <a:p>
            <a:pPr marL="342900" marR="0" lvl="0" indent="-342900">
              <a:lnSpc>
                <a:spcPct val="107000"/>
              </a:lnSpc>
              <a:spcAft>
                <a:spcPts val="800"/>
              </a:spcAft>
              <a:buSzPts val="1000"/>
              <a:buFont typeface="Symbol" pitchFamily="2" charset="2"/>
              <a:buChar char=""/>
              <a:tabLst>
                <a:tab pos="457200" algn="l"/>
              </a:tabLst>
            </a:pPr>
            <a:r>
              <a:rPr lang="en-US" sz="900" b="1" kern="0" dirty="0">
                <a:effectLst/>
                <a:latin typeface="Calibri" panose="020F0502020204030204" pitchFamily="34" charset="0"/>
                <a:ea typeface="Times New Roman" panose="02020603050405020304" pitchFamily="18" charset="0"/>
                <a:cs typeface="Calibri" panose="020F0502020204030204" pitchFamily="34" charset="0"/>
              </a:rPr>
              <a:t>Reduces Leadership Stress</a:t>
            </a:r>
            <a:r>
              <a:rPr lang="en-US" sz="900" kern="0" dirty="0">
                <a:effectLst/>
                <a:latin typeface="Calibri" panose="020F0502020204030204" pitchFamily="34" charset="0"/>
                <a:ea typeface="Times New Roman" panose="02020603050405020304" pitchFamily="18" charset="0"/>
                <a:cs typeface="Calibri" panose="020F0502020204030204" pitchFamily="34" charset="0"/>
              </a:rPr>
              <a:t>: Reduces stress for the foreman and allows for the foreman to focus on their other duties.</a:t>
            </a:r>
            <a:endParaRPr lang="en-US" sz="900" kern="100" dirty="0">
              <a:effectLst/>
              <a:latin typeface="Calibri" panose="020F0502020204030204" pitchFamily="34" charset="0"/>
              <a:ea typeface="Aptos" panose="020B0004020202020204" pitchFamily="34" charset="0"/>
              <a:cs typeface="Calibri" panose="020F0502020204030204" pitchFamily="34" charset="0"/>
            </a:endParaRPr>
          </a:p>
          <a:p>
            <a:pPr marL="342900" marR="0" lvl="0" indent="-342900">
              <a:lnSpc>
                <a:spcPct val="107000"/>
              </a:lnSpc>
              <a:spcAft>
                <a:spcPts val="800"/>
              </a:spcAft>
              <a:buSzPts val="1000"/>
              <a:buFont typeface="Symbol" pitchFamily="2" charset="2"/>
              <a:buChar char=""/>
              <a:tabLst>
                <a:tab pos="457200" algn="l"/>
              </a:tabLst>
            </a:pPr>
            <a:r>
              <a:rPr lang="en-US" sz="900" b="1" kern="0" dirty="0">
                <a:effectLst/>
                <a:latin typeface="Calibri" panose="020F0502020204030204" pitchFamily="34" charset="0"/>
                <a:ea typeface="Times New Roman" panose="02020603050405020304" pitchFamily="18" charset="0"/>
                <a:cs typeface="Calibri" panose="020F0502020204030204" pitchFamily="34" charset="0"/>
              </a:rPr>
              <a:t>Creates Trust and Builds Respect: </a:t>
            </a:r>
            <a:r>
              <a:rPr lang="en-US" sz="900" kern="0" dirty="0">
                <a:effectLst/>
                <a:latin typeface="Calibri" panose="020F0502020204030204" pitchFamily="34" charset="0"/>
                <a:ea typeface="Times New Roman" panose="02020603050405020304" pitchFamily="18" charset="0"/>
                <a:cs typeface="Calibri" panose="020F0502020204030204" pitchFamily="34" charset="0"/>
              </a:rPr>
              <a:t>Helps build relationships.</a:t>
            </a:r>
            <a:endParaRPr lang="en-US" sz="900" kern="100" dirty="0">
              <a:effectLst/>
              <a:latin typeface="Calibri" panose="020F0502020204030204" pitchFamily="34" charset="0"/>
              <a:ea typeface="Aptos" panose="020B0004020202020204" pitchFamily="34" charset="0"/>
              <a:cs typeface="Calibri" panose="020F0502020204030204" pitchFamily="34" charset="0"/>
            </a:endParaRPr>
          </a:p>
          <a:p>
            <a:endParaRPr lang="en-US" sz="900" b="1" dirty="0">
              <a:latin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kern="100" dirty="0">
                <a:effectLst/>
                <a:latin typeface="Calibri" panose="020F0502020204030204" pitchFamily="34" charset="0"/>
                <a:ea typeface="Aptos" panose="020B0004020202020204" pitchFamily="34" charset="0"/>
                <a:cs typeface="Calibri" panose="020F0502020204030204" pitchFamily="34" charset="0"/>
              </a:rPr>
              <a:t>Safety in the workplace is not only a legal and moral obligation - it’s vital to our reputation and your personal reputation as a leader. It reduces operational costs and enhances team cohesion. As a Foreman, your role includes modeling safety behaviors, communicating effectively, and proactively managing risks. Think about how your prioritization of safety impacts your team's trust and respect for you as a leader.</a:t>
            </a:r>
          </a:p>
          <a:p>
            <a:endParaRPr lang="en-US" sz="900" b="1" dirty="0">
              <a:latin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5"/>
          </p:nvPr>
        </p:nvSpPr>
        <p:spPr/>
        <p:txBody>
          <a:bodyPr/>
          <a:lstStyle/>
          <a:p>
            <a:fld id="{4072E2B5-1C00-054F-8922-58F2F13CC7AF}" type="slidenum">
              <a:rPr lang="en-US" smtClean="0"/>
              <a:t>13</a:t>
            </a:fld>
            <a:endParaRPr lang="en-US"/>
          </a:p>
        </p:txBody>
      </p:sp>
    </p:spTree>
    <p:extLst>
      <p:ext uri="{BB962C8B-B14F-4D97-AF65-F5344CB8AC3E}">
        <p14:creationId xmlns:p14="http://schemas.microsoft.com/office/powerpoint/2010/main" val="28828096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Aft>
                <a:spcPts val="800"/>
              </a:spcAft>
            </a:pPr>
            <a:r>
              <a:rPr lang="en-US" sz="900" b="1" kern="0" dirty="0">
                <a:effectLst/>
                <a:latin typeface="Calibri" panose="020F0502020204030204" pitchFamily="34" charset="0"/>
                <a:ea typeface="Times New Roman" panose="02020603050405020304" pitchFamily="18" charset="0"/>
                <a:cs typeface="Calibri" panose="020F0502020204030204" pitchFamily="34" charset="0"/>
              </a:rPr>
              <a:t>Role of a Foreman in Promoting Safety</a:t>
            </a:r>
            <a:endParaRPr lang="en-US" sz="900" kern="100" dirty="0">
              <a:effectLst/>
              <a:latin typeface="Calibri" panose="020F0502020204030204" pitchFamily="34" charset="0"/>
              <a:ea typeface="Aptos" panose="020B0004020202020204" pitchFamily="34" charset="0"/>
              <a:cs typeface="Calibri" panose="020F0502020204030204" pitchFamily="34" charset="0"/>
            </a:endParaRPr>
          </a:p>
          <a:p>
            <a:pPr marL="0" marR="0">
              <a:lnSpc>
                <a:spcPct val="107000"/>
              </a:lnSpc>
              <a:spcAft>
                <a:spcPts val="800"/>
              </a:spcAft>
            </a:pPr>
            <a:r>
              <a:rPr lang="en-US" sz="900" kern="0" dirty="0">
                <a:effectLst/>
                <a:latin typeface="Calibri" panose="020F0502020204030204" pitchFamily="34" charset="0"/>
                <a:ea typeface="Times New Roman" panose="02020603050405020304" pitchFamily="18" charset="0"/>
                <a:cs typeface="Calibri" panose="020F0502020204030204" pitchFamily="34" charset="0"/>
              </a:rPr>
              <a:t>As a foreman, you are a key safety representative. Your responsibilities include:</a:t>
            </a:r>
            <a:endParaRPr lang="en-US" sz="900" kern="100" dirty="0">
              <a:effectLst/>
              <a:latin typeface="Calibri" panose="020F0502020204030204" pitchFamily="34" charset="0"/>
              <a:ea typeface="Aptos" panose="020B0004020202020204" pitchFamily="34" charset="0"/>
              <a:cs typeface="Calibri" panose="020F0502020204030204" pitchFamily="34" charset="0"/>
            </a:endParaRPr>
          </a:p>
          <a:p>
            <a:pPr marL="342900" marR="0" lvl="0" indent="-342900">
              <a:lnSpc>
                <a:spcPct val="107000"/>
              </a:lnSpc>
              <a:spcAft>
                <a:spcPts val="800"/>
              </a:spcAft>
              <a:buSzPts val="1000"/>
              <a:buFont typeface="Symbol" pitchFamily="2" charset="2"/>
              <a:buChar char=""/>
              <a:tabLst>
                <a:tab pos="457200" algn="l"/>
              </a:tabLst>
            </a:pPr>
            <a:r>
              <a:rPr lang="en-US" sz="900" b="1" kern="0" dirty="0">
                <a:effectLst/>
                <a:latin typeface="Calibri" panose="020F0502020204030204" pitchFamily="34" charset="0"/>
                <a:ea typeface="Times New Roman" panose="02020603050405020304" pitchFamily="18" charset="0"/>
                <a:cs typeface="Calibri" panose="020F0502020204030204" pitchFamily="34" charset="0"/>
              </a:rPr>
              <a:t>Modeling Safe Behavior:</a:t>
            </a:r>
            <a:r>
              <a:rPr lang="en-US" sz="900" kern="0" dirty="0">
                <a:effectLst/>
                <a:latin typeface="Calibri" panose="020F0502020204030204" pitchFamily="34" charset="0"/>
                <a:ea typeface="Times New Roman" panose="02020603050405020304" pitchFamily="18" charset="0"/>
                <a:cs typeface="Calibri" panose="020F0502020204030204" pitchFamily="34" charset="0"/>
              </a:rPr>
              <a:t> Demonstrate the behavior you expect from your crew, best practices in daily activities.</a:t>
            </a:r>
            <a:endParaRPr lang="en-US" sz="900" kern="100" dirty="0">
              <a:effectLst/>
              <a:latin typeface="Calibri" panose="020F0502020204030204" pitchFamily="34" charset="0"/>
              <a:ea typeface="Aptos" panose="020B0004020202020204" pitchFamily="34" charset="0"/>
              <a:cs typeface="Calibri" panose="020F0502020204030204" pitchFamily="34" charset="0"/>
            </a:endParaRPr>
          </a:p>
          <a:p>
            <a:pPr marL="342900" marR="0" lvl="0" indent="-342900">
              <a:lnSpc>
                <a:spcPct val="107000"/>
              </a:lnSpc>
              <a:spcAft>
                <a:spcPts val="800"/>
              </a:spcAft>
              <a:buSzPts val="1000"/>
              <a:buFont typeface="Symbol" pitchFamily="2" charset="2"/>
              <a:buChar char=""/>
              <a:tabLst>
                <a:tab pos="457200" algn="l"/>
              </a:tabLst>
            </a:pPr>
            <a:r>
              <a:rPr lang="en-US" sz="900" b="1" kern="0" dirty="0">
                <a:effectLst/>
                <a:latin typeface="Calibri" panose="020F0502020204030204" pitchFamily="34" charset="0"/>
                <a:ea typeface="Times New Roman" panose="02020603050405020304" pitchFamily="18" charset="0"/>
                <a:cs typeface="Calibri" panose="020F0502020204030204" pitchFamily="34" charset="0"/>
              </a:rPr>
              <a:t>Participating in Safety Meetings:</a:t>
            </a:r>
            <a:r>
              <a:rPr lang="en-US" sz="900" kern="0" dirty="0">
                <a:effectLst/>
                <a:latin typeface="Calibri" panose="020F0502020204030204" pitchFamily="34" charset="0"/>
                <a:ea typeface="Times New Roman" panose="02020603050405020304" pitchFamily="18" charset="0"/>
                <a:cs typeface="Calibri" panose="020F0502020204030204" pitchFamily="34" charset="0"/>
              </a:rPr>
              <a:t> Regularly discuss safety topics with your team.</a:t>
            </a:r>
            <a:endParaRPr lang="en-US" sz="900" kern="100" dirty="0">
              <a:effectLst/>
              <a:latin typeface="Calibri" panose="020F0502020204030204" pitchFamily="34" charset="0"/>
              <a:ea typeface="Aptos" panose="020B0004020202020204" pitchFamily="34" charset="0"/>
              <a:cs typeface="Calibri" panose="020F0502020204030204" pitchFamily="34" charset="0"/>
            </a:endParaRPr>
          </a:p>
          <a:p>
            <a:pPr marL="342900" marR="0" lvl="0" indent="-342900">
              <a:lnSpc>
                <a:spcPct val="107000"/>
              </a:lnSpc>
              <a:spcAft>
                <a:spcPts val="800"/>
              </a:spcAft>
              <a:buSzPts val="1000"/>
              <a:buFont typeface="Symbol" pitchFamily="2" charset="2"/>
              <a:buChar char=""/>
              <a:tabLst>
                <a:tab pos="457200" algn="l"/>
              </a:tabLst>
            </a:pPr>
            <a:r>
              <a:rPr lang="en-US" sz="900" b="1" kern="0" dirty="0">
                <a:effectLst/>
                <a:latin typeface="Calibri" panose="020F0502020204030204" pitchFamily="34" charset="0"/>
                <a:ea typeface="Times New Roman" panose="02020603050405020304" pitchFamily="18" charset="0"/>
                <a:cs typeface="Calibri" panose="020F0502020204030204" pitchFamily="34" charset="0"/>
              </a:rPr>
              <a:t>Monitoring Work Practices:</a:t>
            </a:r>
            <a:r>
              <a:rPr lang="en-US" sz="900" kern="0" dirty="0">
                <a:effectLst/>
                <a:latin typeface="Calibri" panose="020F0502020204030204" pitchFamily="34" charset="0"/>
                <a:ea typeface="Times New Roman" panose="02020603050405020304" pitchFamily="18" charset="0"/>
                <a:cs typeface="Calibri" panose="020F0502020204030204" pitchFamily="34" charset="0"/>
              </a:rPr>
              <a:t> Ensure that safety protocols are consistently followed. (Safety, Material, Personal)</a:t>
            </a:r>
            <a:endParaRPr lang="en-US" sz="900" kern="100" dirty="0">
              <a:effectLst/>
              <a:latin typeface="Calibri" panose="020F0502020204030204" pitchFamily="34" charset="0"/>
              <a:ea typeface="Aptos" panose="020B0004020202020204" pitchFamily="34" charset="0"/>
              <a:cs typeface="Calibri" panose="020F0502020204030204" pitchFamily="34" charset="0"/>
            </a:endParaRPr>
          </a:p>
          <a:p>
            <a:pPr marL="342900" marR="0" lvl="0" indent="-342900">
              <a:lnSpc>
                <a:spcPct val="107000"/>
              </a:lnSpc>
              <a:spcAft>
                <a:spcPts val="800"/>
              </a:spcAft>
              <a:buSzPts val="1000"/>
              <a:buFont typeface="Symbol" pitchFamily="2" charset="2"/>
              <a:buChar char=""/>
              <a:tabLst>
                <a:tab pos="457200" algn="l"/>
              </a:tabLst>
            </a:pPr>
            <a:r>
              <a:rPr lang="en-US" sz="900" b="1" kern="0" dirty="0">
                <a:effectLst/>
                <a:latin typeface="Calibri" panose="020F0502020204030204" pitchFamily="34" charset="0"/>
                <a:ea typeface="Times New Roman" panose="02020603050405020304" pitchFamily="18" charset="0"/>
                <a:cs typeface="Calibri" panose="020F0502020204030204" pitchFamily="34" charset="0"/>
              </a:rPr>
              <a:t>Encouraging Feedback:</a:t>
            </a:r>
            <a:r>
              <a:rPr lang="en-US" sz="900" kern="0" dirty="0">
                <a:effectLst/>
                <a:latin typeface="Calibri" panose="020F0502020204030204" pitchFamily="34" charset="0"/>
                <a:ea typeface="Times New Roman" panose="02020603050405020304" pitchFamily="18" charset="0"/>
                <a:cs typeface="Calibri" panose="020F0502020204030204" pitchFamily="34" charset="0"/>
              </a:rPr>
              <a:t> Ask questions and create an environment where team members can voice safety concerns. (</a:t>
            </a:r>
            <a:r>
              <a:rPr lang="en-US" sz="900" i="1" kern="0" dirty="0">
                <a:effectLst/>
                <a:latin typeface="Calibri" panose="020F0502020204030204" pitchFamily="34" charset="0"/>
                <a:ea typeface="Times New Roman" panose="02020603050405020304" pitchFamily="18" charset="0"/>
                <a:cs typeface="Calibri" panose="020F0502020204030204" pitchFamily="34" charset="0"/>
              </a:rPr>
              <a:t>call and response - What does this mean?)</a:t>
            </a:r>
            <a:endParaRPr lang="en-US" sz="900" kern="100" dirty="0">
              <a:effectLst/>
              <a:latin typeface="Calibri" panose="020F0502020204030204" pitchFamily="34" charset="0"/>
              <a:ea typeface="Aptos" panose="020B0004020202020204" pitchFamily="34" charset="0"/>
              <a:cs typeface="Calibri" panose="020F0502020204030204" pitchFamily="34" charset="0"/>
            </a:endParaRPr>
          </a:p>
          <a:p>
            <a:endParaRPr lang="en-US" sz="900" dirty="0">
              <a:latin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5"/>
          </p:nvPr>
        </p:nvSpPr>
        <p:spPr/>
        <p:txBody>
          <a:bodyPr/>
          <a:lstStyle/>
          <a:p>
            <a:fld id="{4072E2B5-1C00-054F-8922-58F2F13CC7AF}" type="slidenum">
              <a:rPr lang="en-US" smtClean="0"/>
              <a:t>14</a:t>
            </a:fld>
            <a:endParaRPr lang="en-US"/>
          </a:p>
        </p:txBody>
      </p:sp>
    </p:spTree>
    <p:extLst>
      <p:ext uri="{BB962C8B-B14F-4D97-AF65-F5344CB8AC3E}">
        <p14:creationId xmlns:p14="http://schemas.microsoft.com/office/powerpoint/2010/main" val="218447362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Aft>
                <a:spcPts val="800"/>
              </a:spcAft>
            </a:pPr>
            <a:r>
              <a:rPr lang="en-US" sz="900" b="1" kern="0" dirty="0">
                <a:effectLst/>
                <a:latin typeface="Calibri" panose="020F0502020204030204" pitchFamily="34" charset="0"/>
                <a:ea typeface="Aptos" panose="020B0004020202020204" pitchFamily="34" charset="0"/>
                <a:cs typeface="Calibri" panose="020F0502020204030204" pitchFamily="34" charset="0"/>
              </a:rPr>
              <a:t>Recap</a:t>
            </a:r>
            <a:endParaRPr lang="en-US" sz="900" kern="100" dirty="0">
              <a:effectLst/>
              <a:latin typeface="Calibri" panose="020F0502020204030204" pitchFamily="34" charset="0"/>
              <a:ea typeface="Aptos" panose="020B0004020202020204" pitchFamily="34" charset="0"/>
              <a:cs typeface="Calibri" panose="020F0502020204030204" pitchFamily="34" charset="0"/>
            </a:endParaRPr>
          </a:p>
          <a:p>
            <a:pPr marL="0" marR="0">
              <a:lnSpc>
                <a:spcPct val="107000"/>
              </a:lnSpc>
              <a:spcAft>
                <a:spcPts val="800"/>
              </a:spcAft>
            </a:pPr>
            <a:r>
              <a:rPr lang="en-US" sz="900" kern="0" dirty="0">
                <a:effectLst/>
                <a:latin typeface="Calibri" panose="020F0502020204030204" pitchFamily="34" charset="0"/>
                <a:ea typeface="Times New Roman" panose="02020603050405020304" pitchFamily="18" charset="0"/>
                <a:cs typeface="Calibri" panose="020F0502020204030204" pitchFamily="34" charset="0"/>
              </a:rPr>
              <a:t>Creating a robust safety culture is a shared responsibility. As foremen, you are responsible for this, you lead this effort. By prioritizing safety, communicating openly, and engaging your team, we can build a safer workplace for everyone. </a:t>
            </a:r>
            <a:r>
              <a:rPr lang="en-US" sz="900" b="1" kern="0" dirty="0">
                <a:effectLst/>
                <a:latin typeface="Calibri" panose="020F0502020204030204" pitchFamily="34" charset="0"/>
                <a:ea typeface="Times New Roman" panose="02020603050405020304" pitchFamily="18" charset="0"/>
                <a:cs typeface="Calibri" panose="020F0502020204030204" pitchFamily="34" charset="0"/>
              </a:rPr>
              <a:t>Remember: You are safety, we are safety!</a:t>
            </a:r>
            <a:endParaRPr lang="en-US" sz="900" kern="100" dirty="0">
              <a:effectLst/>
              <a:latin typeface="Calibri" panose="020F0502020204030204" pitchFamily="34" charset="0"/>
              <a:ea typeface="Aptos" panose="020B0004020202020204" pitchFamily="34" charset="0"/>
              <a:cs typeface="Calibri" panose="020F0502020204030204" pitchFamily="34" charset="0"/>
            </a:endParaRPr>
          </a:p>
          <a:p>
            <a:endParaRPr lang="en-US" sz="900" dirty="0">
              <a:latin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5"/>
          </p:nvPr>
        </p:nvSpPr>
        <p:spPr/>
        <p:txBody>
          <a:bodyPr/>
          <a:lstStyle/>
          <a:p>
            <a:fld id="{4072E2B5-1C00-054F-8922-58F2F13CC7AF}" type="slidenum">
              <a:rPr lang="en-US" smtClean="0"/>
              <a:t>15</a:t>
            </a:fld>
            <a:endParaRPr lang="en-US"/>
          </a:p>
        </p:txBody>
      </p:sp>
    </p:spTree>
    <p:extLst>
      <p:ext uri="{BB962C8B-B14F-4D97-AF65-F5344CB8AC3E}">
        <p14:creationId xmlns:p14="http://schemas.microsoft.com/office/powerpoint/2010/main" val="215391302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A20074-5A3E-7FE1-9955-516A6F6723F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757017B-EB96-014A-CA94-C45563D4C81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947A0D5-37BC-7065-55E1-B0FC9FE07815}"/>
              </a:ext>
            </a:extLst>
          </p:cNvPr>
          <p:cNvSpPr>
            <a:spLocks noGrp="1"/>
          </p:cNvSpPr>
          <p:nvPr>
            <p:ph type="body" idx="1"/>
          </p:nvPr>
        </p:nvSpPr>
        <p:spPr/>
        <p:txBody>
          <a:bodyPr/>
          <a:lstStyle/>
          <a:p>
            <a:endParaRPr lang="en-US" sz="900" dirty="0">
              <a:latin typeface="Calibri" panose="020F0502020204030204" pitchFamily="34" charset="0"/>
              <a:cs typeface="Calibri" panose="020F0502020204030204" pitchFamily="34" charset="0"/>
            </a:endParaRPr>
          </a:p>
        </p:txBody>
      </p:sp>
      <p:sp>
        <p:nvSpPr>
          <p:cNvPr id="4" name="Slide Number Placeholder 3">
            <a:extLst>
              <a:ext uri="{FF2B5EF4-FFF2-40B4-BE49-F238E27FC236}">
                <a16:creationId xmlns:a16="http://schemas.microsoft.com/office/drawing/2014/main" id="{35B9AC17-C6C2-8379-AD58-0E02C80C0D6F}"/>
              </a:ext>
            </a:extLst>
          </p:cNvPr>
          <p:cNvSpPr>
            <a:spLocks noGrp="1"/>
          </p:cNvSpPr>
          <p:nvPr>
            <p:ph type="sldNum" sz="quarter" idx="5"/>
          </p:nvPr>
        </p:nvSpPr>
        <p:spPr/>
        <p:txBody>
          <a:bodyPr/>
          <a:lstStyle/>
          <a:p>
            <a:fld id="{4072E2B5-1C00-054F-8922-58F2F13CC7AF}" type="slidenum">
              <a:rPr lang="en-US" smtClean="0"/>
              <a:t>16</a:t>
            </a:fld>
            <a:endParaRPr lang="en-US"/>
          </a:p>
        </p:txBody>
      </p:sp>
    </p:spTree>
    <p:extLst>
      <p:ext uri="{BB962C8B-B14F-4D97-AF65-F5344CB8AC3E}">
        <p14:creationId xmlns:p14="http://schemas.microsoft.com/office/powerpoint/2010/main" val="26115200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187B0E-31C5-73A0-AD0E-934FD9D9475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6888746-E1F5-B7C9-6181-D046BC3DFFE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EB2D167-F54A-5B01-796A-8B64CFB14E61}"/>
              </a:ext>
            </a:extLst>
          </p:cNvPr>
          <p:cNvSpPr>
            <a:spLocks noGrp="1"/>
          </p:cNvSpPr>
          <p:nvPr>
            <p:ph type="body" idx="1"/>
          </p:nvPr>
        </p:nvSpPr>
        <p:spPr/>
        <p:txBody>
          <a:bodyPr/>
          <a:lstStyle/>
          <a:p>
            <a:pPr marL="342900" marR="0" lvl="0" indent="-342900" algn="l">
              <a:lnSpc>
                <a:spcPct val="115000"/>
              </a:lnSpc>
              <a:buFont typeface="+mj-lt"/>
              <a:buAutoNum type="arabicPeriod"/>
            </a:pPr>
            <a:r>
              <a:rPr lang="en-US" sz="900" b="1" dirty="0">
                <a:effectLst/>
                <a:latin typeface="Calibri" panose="020F0502020204030204" pitchFamily="34" charset="0"/>
                <a:ea typeface="Times New Roman" panose="02020603050405020304" pitchFamily="18" charset="0"/>
                <a:cs typeface="Calibri" panose="020F0502020204030204" pitchFamily="34" charset="0"/>
              </a:rPr>
              <a:t>The Importance of the Foreman’s Role</a:t>
            </a:r>
            <a:endParaRPr lang="en-US" sz="900" dirty="0">
              <a:effectLst/>
              <a:latin typeface="Calibri" panose="020F0502020204030204" pitchFamily="34" charset="0"/>
              <a:ea typeface="Calibri" panose="020F0502020204030204" pitchFamily="34" charset="0"/>
              <a:cs typeface="Calibri" panose="020F0502020204030204" pitchFamily="34" charset="0"/>
            </a:endParaRPr>
          </a:p>
          <a:p>
            <a:pPr marL="342900" marR="0" lvl="0" indent="-342900" algn="l">
              <a:lnSpc>
                <a:spcPct val="115000"/>
              </a:lnSpc>
              <a:buSzPts val="1000"/>
              <a:buFont typeface="Symbol" pitchFamily="2" charset="2"/>
              <a:buChar char=""/>
            </a:pPr>
            <a:r>
              <a:rPr lang="en-US" sz="900" b="1" dirty="0">
                <a:effectLst/>
                <a:latin typeface="Calibri" panose="020F0502020204030204" pitchFamily="34" charset="0"/>
                <a:ea typeface="Times New Roman" panose="02020603050405020304" pitchFamily="18" charset="0"/>
                <a:cs typeface="Calibri" panose="020F0502020204030204" pitchFamily="34" charset="0"/>
              </a:rPr>
              <a:t>Definition of a Foreman - </a:t>
            </a:r>
            <a:endParaRPr lang="en-US" sz="900" dirty="0">
              <a:effectLst/>
              <a:latin typeface="Calibri" panose="020F0502020204030204" pitchFamily="34" charset="0"/>
              <a:ea typeface="Calibri" panose="020F0502020204030204" pitchFamily="34" charset="0"/>
              <a:cs typeface="Calibri" panose="020F0502020204030204" pitchFamily="34" charset="0"/>
            </a:endParaRPr>
          </a:p>
          <a:p>
            <a:pPr marL="342900" marR="0" lvl="0" indent="-342900" algn="l">
              <a:lnSpc>
                <a:spcPct val="115000"/>
              </a:lnSpc>
              <a:buSzPts val="1000"/>
              <a:buFont typeface="Symbol" pitchFamily="2" charset="2"/>
              <a:buChar char=""/>
            </a:pPr>
            <a:r>
              <a:rPr lang="en-US" sz="900" b="1" dirty="0">
                <a:effectLst/>
                <a:latin typeface="Calibri" panose="020F0502020204030204" pitchFamily="34" charset="0"/>
                <a:ea typeface="Times New Roman" panose="02020603050405020304" pitchFamily="18" charset="0"/>
                <a:cs typeface="Calibri" panose="020F0502020204030204" pitchFamily="34" charset="0"/>
              </a:rPr>
              <a:t>Leadership in Safety</a:t>
            </a:r>
            <a:endParaRPr lang="en-US" sz="900" dirty="0">
              <a:effectLst/>
              <a:latin typeface="Calibri" panose="020F0502020204030204" pitchFamily="34" charset="0"/>
              <a:ea typeface="Calibri" panose="020F0502020204030204" pitchFamily="34" charset="0"/>
              <a:cs typeface="Calibri" panose="020F0502020204030204" pitchFamily="34" charset="0"/>
            </a:endParaRPr>
          </a:p>
          <a:p>
            <a:pPr marL="742950" marR="0" lvl="1" indent="-285750" algn="l">
              <a:lnSpc>
                <a:spcPct val="115000"/>
              </a:lnSpc>
              <a:buSzPts val="1000"/>
              <a:buFont typeface="Courier New" panose="02070309020205020404" pitchFamily="49" charset="0"/>
              <a:buChar char="o"/>
              <a:tabLst>
                <a:tab pos="1143000" algn="l"/>
              </a:tabLst>
            </a:pPr>
            <a:r>
              <a:rPr lang="en-US" sz="900" dirty="0">
                <a:effectLst/>
                <a:latin typeface="Calibri" panose="020F0502020204030204" pitchFamily="34" charset="0"/>
                <a:ea typeface="Times New Roman" panose="02020603050405020304" pitchFamily="18" charset="0"/>
                <a:cs typeface="Calibri" panose="020F0502020204030204" pitchFamily="34" charset="0"/>
              </a:rPr>
              <a:t>Overview of the foreman’s responsibilities in ensuring safety on the job site.</a:t>
            </a:r>
            <a:endParaRPr lang="en-US" sz="900" dirty="0">
              <a:effectLst/>
              <a:latin typeface="Calibri" panose="020F0502020204030204" pitchFamily="34" charset="0"/>
              <a:ea typeface="Calibri" panose="020F0502020204030204" pitchFamily="34" charset="0"/>
              <a:cs typeface="Calibri" panose="020F0502020204030204" pitchFamily="34" charset="0"/>
            </a:endParaRPr>
          </a:p>
          <a:p>
            <a:pPr marL="742950" marR="0" lvl="1" indent="-285750" algn="l">
              <a:lnSpc>
                <a:spcPct val="115000"/>
              </a:lnSpc>
              <a:buSzPts val="1000"/>
              <a:buFont typeface="Courier New" panose="02070309020205020404" pitchFamily="49" charset="0"/>
              <a:buChar char="o"/>
              <a:tabLst>
                <a:tab pos="1143000" algn="l"/>
              </a:tabLst>
            </a:pPr>
            <a:r>
              <a:rPr lang="en-US" sz="900" dirty="0">
                <a:effectLst/>
                <a:latin typeface="Calibri" panose="020F0502020204030204" pitchFamily="34" charset="0"/>
                <a:ea typeface="Times New Roman" panose="02020603050405020304" pitchFamily="18" charset="0"/>
                <a:cs typeface="Calibri" panose="020F0502020204030204" pitchFamily="34" charset="0"/>
              </a:rPr>
              <a:t>Effective leadership can prevent accidents and improve overall safety culture.</a:t>
            </a:r>
            <a:endParaRPr lang="en-US" sz="900" dirty="0">
              <a:effectLst/>
              <a:latin typeface="Calibri" panose="020F0502020204030204" pitchFamily="34" charset="0"/>
              <a:ea typeface="Calibri" panose="020F0502020204030204" pitchFamily="34" charset="0"/>
              <a:cs typeface="Calibri" panose="020F0502020204030204" pitchFamily="34" charset="0"/>
            </a:endParaRPr>
          </a:p>
          <a:p>
            <a:pPr marL="742950" marR="0" lvl="1" indent="-285750" algn="l">
              <a:lnSpc>
                <a:spcPct val="115000"/>
              </a:lnSpc>
              <a:buSzPts val="1000"/>
              <a:buFont typeface="Courier New" panose="02070309020205020404" pitchFamily="49" charset="0"/>
              <a:buChar char="o"/>
              <a:tabLst>
                <a:tab pos="1143000" algn="l"/>
              </a:tabLst>
            </a:pPr>
            <a:r>
              <a:rPr lang="en-US" sz="900" dirty="0">
                <a:effectLst/>
                <a:latin typeface="Calibri" panose="020F0502020204030204" pitchFamily="34" charset="0"/>
                <a:ea typeface="Times New Roman" panose="02020603050405020304" pitchFamily="18" charset="0"/>
                <a:cs typeface="Calibri" panose="020F0502020204030204" pitchFamily="34" charset="0"/>
              </a:rPr>
              <a:t>Partner with the Safety Team – Safety has targeted training, Safety can help</a:t>
            </a:r>
            <a:endParaRPr lang="en-US" sz="900" dirty="0">
              <a:effectLst/>
              <a:latin typeface="Calibri" panose="020F0502020204030204" pitchFamily="34" charset="0"/>
              <a:ea typeface="Calibri" panose="020F0502020204030204" pitchFamily="34" charset="0"/>
              <a:cs typeface="Calibri" panose="020F0502020204030204" pitchFamily="34" charset="0"/>
            </a:endParaRPr>
          </a:p>
          <a:p>
            <a:pPr marL="342900" marR="0" lvl="0" indent="-342900" algn="l">
              <a:lnSpc>
                <a:spcPct val="115000"/>
              </a:lnSpc>
              <a:spcAft>
                <a:spcPts val="1000"/>
              </a:spcAft>
              <a:buSzPts val="1000"/>
              <a:buFont typeface="Symbol" pitchFamily="2" charset="2"/>
              <a:buChar char=""/>
            </a:pPr>
            <a:r>
              <a:rPr lang="en-US" sz="900" b="1" dirty="0">
                <a:effectLst/>
                <a:latin typeface="Calibri" panose="020F0502020204030204" pitchFamily="34" charset="0"/>
                <a:ea typeface="Times New Roman" panose="02020603050405020304" pitchFamily="18" charset="0"/>
                <a:cs typeface="Calibri" panose="020F0502020204030204" pitchFamily="34" charset="0"/>
              </a:rPr>
              <a:t>Influence on Team Dynamics</a:t>
            </a:r>
          </a:p>
          <a:p>
            <a:pPr marL="800100" marR="0" lvl="1" indent="-342900" algn="l">
              <a:lnSpc>
                <a:spcPct val="115000"/>
              </a:lnSpc>
              <a:spcAft>
                <a:spcPts val="1000"/>
              </a:spcAft>
              <a:buSzPts val="1000"/>
              <a:buFont typeface="Courier New" panose="02070309020205020404" pitchFamily="49" charset="0"/>
              <a:buChar char="o"/>
            </a:pPr>
            <a:r>
              <a:rPr lang="en-US" sz="900" dirty="0">
                <a:effectLst/>
                <a:latin typeface="Calibri" panose="020F0502020204030204" pitchFamily="34" charset="0"/>
                <a:ea typeface="Times New Roman" panose="02020603050405020304" pitchFamily="18" charset="0"/>
                <a:cs typeface="Calibri" panose="020F0502020204030204" pitchFamily="34" charset="0"/>
              </a:rPr>
              <a:t>Understanding how the foreman’s actions and attitudes shape the team's perspective on safety.</a:t>
            </a:r>
            <a:r>
              <a:rPr lang="en-US" sz="900" dirty="0">
                <a:effectLst/>
                <a:latin typeface="Calibri" panose="020F0502020204030204" pitchFamily="34" charset="0"/>
                <a:cs typeface="Calibri" panose="020F0502020204030204" pitchFamily="34" charset="0"/>
              </a:rPr>
              <a:t> </a:t>
            </a:r>
            <a:endParaRPr lang="en-US" sz="900" dirty="0">
              <a:latin typeface="Calibri" panose="020F0502020204030204" pitchFamily="34" charset="0"/>
              <a:cs typeface="Calibri" panose="020F0502020204030204" pitchFamily="34" charset="0"/>
            </a:endParaRPr>
          </a:p>
        </p:txBody>
      </p:sp>
      <p:sp>
        <p:nvSpPr>
          <p:cNvPr id="4" name="Slide Number Placeholder 3">
            <a:extLst>
              <a:ext uri="{FF2B5EF4-FFF2-40B4-BE49-F238E27FC236}">
                <a16:creationId xmlns:a16="http://schemas.microsoft.com/office/drawing/2014/main" id="{7E985824-AB93-00C4-A715-916025EB2FCF}"/>
              </a:ext>
            </a:extLst>
          </p:cNvPr>
          <p:cNvSpPr>
            <a:spLocks noGrp="1"/>
          </p:cNvSpPr>
          <p:nvPr>
            <p:ph type="sldNum" sz="quarter" idx="5"/>
          </p:nvPr>
        </p:nvSpPr>
        <p:spPr/>
        <p:txBody>
          <a:bodyPr/>
          <a:lstStyle/>
          <a:p>
            <a:fld id="{4072E2B5-1C00-054F-8922-58F2F13CC7AF}" type="slidenum">
              <a:rPr lang="en-US" smtClean="0"/>
              <a:t>17</a:t>
            </a:fld>
            <a:endParaRPr lang="en-US"/>
          </a:p>
        </p:txBody>
      </p:sp>
    </p:spTree>
    <p:extLst>
      <p:ext uri="{BB962C8B-B14F-4D97-AF65-F5344CB8AC3E}">
        <p14:creationId xmlns:p14="http://schemas.microsoft.com/office/powerpoint/2010/main" val="362307150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6FF17B-4EFA-61CE-17B0-A6A2AADBAA7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B2A653-441E-99E2-D450-3C09E1D5AFD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98EA2AF-A7E4-FC3F-791D-53CF8C0E7B7E}"/>
              </a:ext>
            </a:extLst>
          </p:cNvPr>
          <p:cNvSpPr>
            <a:spLocks noGrp="1"/>
          </p:cNvSpPr>
          <p:nvPr>
            <p:ph type="body" idx="1"/>
          </p:nvPr>
        </p:nvSpPr>
        <p:spPr/>
        <p:txBody>
          <a:bodyPr/>
          <a:lstStyle/>
          <a:p>
            <a:pPr marL="342900" marR="0" lvl="0" indent="-342900" algn="l">
              <a:lnSpc>
                <a:spcPct val="115000"/>
              </a:lnSpc>
              <a:buFont typeface="+mj-lt"/>
              <a:buAutoNum type="arabicPeriod"/>
            </a:pPr>
            <a:r>
              <a:rPr lang="en-US" sz="900" b="1" dirty="0">
                <a:effectLst/>
                <a:latin typeface="Calibri" panose="020F0502020204030204" pitchFamily="34" charset="0"/>
                <a:ea typeface="Times New Roman" panose="02020603050405020304" pitchFamily="18" charset="0"/>
                <a:cs typeface="Calibri" panose="020F0502020204030204" pitchFamily="34" charset="0"/>
              </a:rPr>
              <a:t>The Importance of the Foreman’s Role</a:t>
            </a:r>
            <a:endParaRPr lang="en-US" sz="900" dirty="0">
              <a:effectLst/>
              <a:latin typeface="Calibri" panose="020F0502020204030204" pitchFamily="34" charset="0"/>
              <a:ea typeface="Calibri" panose="020F0502020204030204" pitchFamily="34" charset="0"/>
              <a:cs typeface="Calibri" panose="020F0502020204030204" pitchFamily="34" charset="0"/>
            </a:endParaRPr>
          </a:p>
          <a:p>
            <a:pPr marL="342900" marR="0" lvl="0" indent="-342900" algn="l">
              <a:lnSpc>
                <a:spcPct val="115000"/>
              </a:lnSpc>
              <a:buSzPts val="1000"/>
              <a:buFont typeface="Symbol" pitchFamily="2" charset="2"/>
              <a:buChar char=""/>
            </a:pPr>
            <a:r>
              <a:rPr lang="en-US" sz="900" b="1" dirty="0">
                <a:effectLst/>
                <a:latin typeface="Calibri" panose="020F0502020204030204" pitchFamily="34" charset="0"/>
                <a:ea typeface="Times New Roman" panose="02020603050405020304" pitchFamily="18" charset="0"/>
                <a:cs typeface="Calibri" panose="020F0502020204030204" pitchFamily="34" charset="0"/>
              </a:rPr>
              <a:t>Definition of a Foreman - </a:t>
            </a:r>
            <a:endParaRPr lang="en-US" sz="900" dirty="0">
              <a:effectLst/>
              <a:latin typeface="Calibri" panose="020F0502020204030204" pitchFamily="34" charset="0"/>
              <a:ea typeface="Calibri" panose="020F0502020204030204" pitchFamily="34" charset="0"/>
              <a:cs typeface="Calibri" panose="020F0502020204030204" pitchFamily="34" charset="0"/>
            </a:endParaRPr>
          </a:p>
          <a:p>
            <a:pPr marL="342900" marR="0" lvl="0" indent="-342900" algn="l">
              <a:lnSpc>
                <a:spcPct val="115000"/>
              </a:lnSpc>
              <a:buSzPts val="1000"/>
              <a:buFont typeface="Symbol" pitchFamily="2" charset="2"/>
              <a:buChar char=""/>
            </a:pPr>
            <a:r>
              <a:rPr lang="en-US" sz="900" b="1" dirty="0">
                <a:effectLst/>
                <a:latin typeface="Calibri" panose="020F0502020204030204" pitchFamily="34" charset="0"/>
                <a:ea typeface="Times New Roman" panose="02020603050405020304" pitchFamily="18" charset="0"/>
                <a:cs typeface="Calibri" panose="020F0502020204030204" pitchFamily="34" charset="0"/>
              </a:rPr>
              <a:t>Leadership in Safety</a:t>
            </a:r>
            <a:endParaRPr lang="en-US" sz="900" dirty="0">
              <a:effectLst/>
              <a:latin typeface="Calibri" panose="020F0502020204030204" pitchFamily="34" charset="0"/>
              <a:ea typeface="Calibri" panose="020F0502020204030204" pitchFamily="34" charset="0"/>
              <a:cs typeface="Calibri" panose="020F0502020204030204" pitchFamily="34" charset="0"/>
            </a:endParaRPr>
          </a:p>
          <a:p>
            <a:pPr marL="742950" marR="0" lvl="1" indent="-285750" algn="l">
              <a:lnSpc>
                <a:spcPct val="115000"/>
              </a:lnSpc>
              <a:buSzPts val="1000"/>
              <a:buFont typeface="Courier New" panose="02070309020205020404" pitchFamily="49" charset="0"/>
              <a:buChar char="o"/>
              <a:tabLst>
                <a:tab pos="1143000" algn="l"/>
              </a:tabLst>
            </a:pPr>
            <a:r>
              <a:rPr lang="en-US" sz="900" dirty="0">
                <a:effectLst/>
                <a:latin typeface="Calibri" panose="020F0502020204030204" pitchFamily="34" charset="0"/>
                <a:ea typeface="Times New Roman" panose="02020603050405020304" pitchFamily="18" charset="0"/>
                <a:cs typeface="Calibri" panose="020F0502020204030204" pitchFamily="34" charset="0"/>
              </a:rPr>
              <a:t>Overview of the foreman’s responsibilities in ensuring safety on the job site.</a:t>
            </a:r>
            <a:endParaRPr lang="en-US" sz="900" dirty="0">
              <a:effectLst/>
              <a:latin typeface="Calibri" panose="020F0502020204030204" pitchFamily="34" charset="0"/>
              <a:ea typeface="Calibri" panose="020F0502020204030204" pitchFamily="34" charset="0"/>
              <a:cs typeface="Calibri" panose="020F0502020204030204" pitchFamily="34" charset="0"/>
            </a:endParaRPr>
          </a:p>
          <a:p>
            <a:pPr marL="742950" marR="0" lvl="1" indent="-285750" algn="l">
              <a:lnSpc>
                <a:spcPct val="115000"/>
              </a:lnSpc>
              <a:buSzPts val="1000"/>
              <a:buFont typeface="Courier New" panose="02070309020205020404" pitchFamily="49" charset="0"/>
              <a:buChar char="o"/>
              <a:tabLst>
                <a:tab pos="1143000" algn="l"/>
              </a:tabLst>
            </a:pPr>
            <a:r>
              <a:rPr lang="en-US" sz="900" dirty="0">
                <a:effectLst/>
                <a:latin typeface="Calibri" panose="020F0502020204030204" pitchFamily="34" charset="0"/>
                <a:ea typeface="Times New Roman" panose="02020603050405020304" pitchFamily="18" charset="0"/>
                <a:cs typeface="Calibri" panose="020F0502020204030204" pitchFamily="34" charset="0"/>
              </a:rPr>
              <a:t>Effective leadership can prevent accidents and improve overall safety culture.</a:t>
            </a:r>
            <a:endParaRPr lang="en-US" sz="900" dirty="0">
              <a:effectLst/>
              <a:latin typeface="Calibri" panose="020F0502020204030204" pitchFamily="34" charset="0"/>
              <a:ea typeface="Calibri" panose="020F0502020204030204" pitchFamily="34" charset="0"/>
              <a:cs typeface="Calibri" panose="020F0502020204030204" pitchFamily="34" charset="0"/>
            </a:endParaRPr>
          </a:p>
          <a:p>
            <a:pPr marL="742950" marR="0" lvl="1" indent="-285750" algn="l">
              <a:lnSpc>
                <a:spcPct val="115000"/>
              </a:lnSpc>
              <a:buSzPts val="1000"/>
              <a:buFont typeface="Courier New" panose="02070309020205020404" pitchFamily="49" charset="0"/>
              <a:buChar char="o"/>
              <a:tabLst>
                <a:tab pos="1143000" algn="l"/>
              </a:tabLst>
            </a:pPr>
            <a:r>
              <a:rPr lang="en-US" sz="900" dirty="0">
                <a:effectLst/>
                <a:latin typeface="Calibri" panose="020F0502020204030204" pitchFamily="34" charset="0"/>
                <a:ea typeface="Times New Roman" panose="02020603050405020304" pitchFamily="18" charset="0"/>
                <a:cs typeface="Calibri" panose="020F0502020204030204" pitchFamily="34" charset="0"/>
              </a:rPr>
              <a:t>Partner with the Safety Team – Safety has targeted training, Safety can help</a:t>
            </a:r>
            <a:endParaRPr lang="en-US" sz="900" dirty="0">
              <a:effectLst/>
              <a:latin typeface="Calibri" panose="020F0502020204030204" pitchFamily="34" charset="0"/>
              <a:ea typeface="Calibri" panose="020F0502020204030204" pitchFamily="34" charset="0"/>
              <a:cs typeface="Calibri" panose="020F0502020204030204" pitchFamily="34" charset="0"/>
            </a:endParaRPr>
          </a:p>
          <a:p>
            <a:pPr marL="342900" marR="0" lvl="0" indent="-342900" algn="l">
              <a:lnSpc>
                <a:spcPct val="115000"/>
              </a:lnSpc>
              <a:spcAft>
                <a:spcPts val="1000"/>
              </a:spcAft>
              <a:buSzPts val="1000"/>
              <a:buFont typeface="Symbol" pitchFamily="2" charset="2"/>
              <a:buChar char=""/>
            </a:pPr>
            <a:r>
              <a:rPr lang="en-US" sz="900" b="1" dirty="0">
                <a:effectLst/>
                <a:latin typeface="Calibri" panose="020F0502020204030204" pitchFamily="34" charset="0"/>
                <a:ea typeface="Times New Roman" panose="02020603050405020304" pitchFamily="18" charset="0"/>
                <a:cs typeface="Calibri" panose="020F0502020204030204" pitchFamily="34" charset="0"/>
              </a:rPr>
              <a:t>Influence on Team Dynamics</a:t>
            </a:r>
          </a:p>
          <a:p>
            <a:pPr marL="800100" marR="0" lvl="1" indent="-342900" algn="l">
              <a:lnSpc>
                <a:spcPct val="115000"/>
              </a:lnSpc>
              <a:spcAft>
                <a:spcPts val="1000"/>
              </a:spcAft>
              <a:buSzPts val="1000"/>
              <a:buFont typeface="Courier New" panose="02070309020205020404" pitchFamily="49" charset="0"/>
              <a:buChar char="o"/>
            </a:pPr>
            <a:r>
              <a:rPr lang="en-US" sz="900" dirty="0">
                <a:effectLst/>
                <a:latin typeface="Calibri" panose="020F0502020204030204" pitchFamily="34" charset="0"/>
                <a:ea typeface="Times New Roman" panose="02020603050405020304" pitchFamily="18" charset="0"/>
                <a:cs typeface="Calibri" panose="020F0502020204030204" pitchFamily="34" charset="0"/>
              </a:rPr>
              <a:t>Understanding how the foreman’s actions and attitudes shape the team's perspective on safety.</a:t>
            </a:r>
            <a:r>
              <a:rPr lang="en-US" sz="900" dirty="0">
                <a:effectLst/>
                <a:latin typeface="Calibri" panose="020F0502020204030204" pitchFamily="34" charset="0"/>
                <a:cs typeface="Calibri" panose="020F0502020204030204" pitchFamily="34" charset="0"/>
              </a:rPr>
              <a:t> </a:t>
            </a:r>
            <a:endParaRPr lang="en-US" sz="900" dirty="0">
              <a:latin typeface="Calibri" panose="020F0502020204030204" pitchFamily="34" charset="0"/>
              <a:cs typeface="Calibri" panose="020F0502020204030204" pitchFamily="34" charset="0"/>
            </a:endParaRPr>
          </a:p>
        </p:txBody>
      </p:sp>
      <p:sp>
        <p:nvSpPr>
          <p:cNvPr id="4" name="Slide Number Placeholder 3">
            <a:extLst>
              <a:ext uri="{FF2B5EF4-FFF2-40B4-BE49-F238E27FC236}">
                <a16:creationId xmlns:a16="http://schemas.microsoft.com/office/drawing/2014/main" id="{E2166BB4-893D-8F23-A277-AFFDD562D780}"/>
              </a:ext>
            </a:extLst>
          </p:cNvPr>
          <p:cNvSpPr>
            <a:spLocks noGrp="1"/>
          </p:cNvSpPr>
          <p:nvPr>
            <p:ph type="sldNum" sz="quarter" idx="5"/>
          </p:nvPr>
        </p:nvSpPr>
        <p:spPr/>
        <p:txBody>
          <a:bodyPr/>
          <a:lstStyle/>
          <a:p>
            <a:fld id="{4072E2B5-1C00-054F-8922-58F2F13CC7AF}" type="slidenum">
              <a:rPr lang="en-US" smtClean="0"/>
              <a:t>18</a:t>
            </a:fld>
            <a:endParaRPr lang="en-US"/>
          </a:p>
        </p:txBody>
      </p:sp>
    </p:spTree>
    <p:extLst>
      <p:ext uri="{BB962C8B-B14F-4D97-AF65-F5344CB8AC3E}">
        <p14:creationId xmlns:p14="http://schemas.microsoft.com/office/powerpoint/2010/main" val="37464642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0E8A7D-9B3A-4510-92EE-3D29E026EDE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A120BEC-C3EB-1EBD-C228-4E8DC9776F2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7660437-FC18-AB37-84B0-964838473D65}"/>
              </a:ext>
            </a:extLst>
          </p:cNvPr>
          <p:cNvSpPr>
            <a:spLocks noGrp="1"/>
          </p:cNvSpPr>
          <p:nvPr>
            <p:ph type="body" idx="1"/>
          </p:nvPr>
        </p:nvSpPr>
        <p:spPr/>
        <p:txBody>
          <a:bodyPr/>
          <a:lstStyle/>
          <a:p>
            <a:pPr marL="342900" marR="0" lvl="0" indent="-342900" algn="l">
              <a:lnSpc>
                <a:spcPct val="115000"/>
              </a:lnSpc>
              <a:buFont typeface="+mj-lt"/>
              <a:buAutoNum type="arabicPeriod" startAt="2"/>
            </a:pPr>
            <a:r>
              <a:rPr lang="en-US" sz="900" b="1" dirty="0">
                <a:effectLst/>
                <a:latin typeface="Calibri" panose="020F0502020204030204" pitchFamily="34" charset="0"/>
                <a:ea typeface="Times New Roman" panose="02020603050405020304" pitchFamily="18" charset="0"/>
                <a:cs typeface="Calibri" panose="020F0502020204030204" pitchFamily="34" charset="0"/>
              </a:rPr>
              <a:t>Recognizing the Impact of Your Role</a:t>
            </a:r>
            <a:endParaRPr lang="en-US" sz="900" dirty="0">
              <a:effectLst/>
              <a:latin typeface="Calibri" panose="020F0502020204030204" pitchFamily="34" charset="0"/>
              <a:ea typeface="Calibri" panose="020F0502020204030204" pitchFamily="34" charset="0"/>
              <a:cs typeface="Calibri" panose="020F0502020204030204" pitchFamily="34" charset="0"/>
            </a:endParaRPr>
          </a:p>
          <a:p>
            <a:pPr marL="342900" marR="0" lvl="0" indent="-342900" algn="l">
              <a:lnSpc>
                <a:spcPct val="115000"/>
              </a:lnSpc>
              <a:buSzPts val="1000"/>
              <a:buFont typeface="Symbol" pitchFamily="2" charset="2"/>
              <a:buChar char=""/>
            </a:pPr>
            <a:r>
              <a:rPr lang="en-US" sz="900" b="1" dirty="0">
                <a:effectLst/>
                <a:latin typeface="Calibri" panose="020F0502020204030204" pitchFamily="34" charset="0"/>
                <a:ea typeface="Times New Roman" panose="02020603050405020304" pitchFamily="18" charset="0"/>
                <a:cs typeface="Calibri" panose="020F0502020204030204" pitchFamily="34" charset="0"/>
              </a:rPr>
              <a:t>Self-Reflection/Self-Awareness</a:t>
            </a:r>
            <a:endParaRPr lang="en-US" sz="900" dirty="0">
              <a:effectLst/>
              <a:latin typeface="Calibri" panose="020F0502020204030204" pitchFamily="34" charset="0"/>
              <a:ea typeface="Calibri" panose="020F0502020204030204" pitchFamily="34" charset="0"/>
              <a:cs typeface="Calibri" panose="020F0502020204030204" pitchFamily="34" charset="0"/>
            </a:endParaRPr>
          </a:p>
          <a:p>
            <a:pPr marL="742950" marR="0" lvl="1" indent="-285750" algn="l">
              <a:lnSpc>
                <a:spcPct val="115000"/>
              </a:lnSpc>
              <a:buSzPts val="1000"/>
              <a:buFont typeface="Courier New" panose="02070309020205020404" pitchFamily="49" charset="0"/>
              <a:buChar char="o"/>
              <a:tabLst>
                <a:tab pos="1143000" algn="l"/>
              </a:tabLst>
            </a:pPr>
            <a:r>
              <a:rPr lang="en-US" sz="900" dirty="0">
                <a:effectLst/>
                <a:latin typeface="Calibri" panose="020F0502020204030204" pitchFamily="34" charset="0"/>
                <a:ea typeface="Times New Roman" panose="02020603050405020304" pitchFamily="18" charset="0"/>
                <a:cs typeface="Calibri" panose="020F0502020204030204" pitchFamily="34" charset="0"/>
              </a:rPr>
              <a:t>Reflecting on personal responsibility as a foreman and the implications of your behavior.</a:t>
            </a:r>
            <a:endParaRPr lang="en-US" sz="900" dirty="0">
              <a:effectLst/>
              <a:latin typeface="Calibri" panose="020F0502020204030204" pitchFamily="34" charset="0"/>
              <a:ea typeface="Calibri" panose="020F0502020204030204" pitchFamily="34" charset="0"/>
              <a:cs typeface="Calibri" panose="020F0502020204030204" pitchFamily="34" charset="0"/>
            </a:endParaRPr>
          </a:p>
          <a:p>
            <a:pPr marL="742950" marR="0" lvl="1" indent="-285750" algn="l">
              <a:lnSpc>
                <a:spcPct val="115000"/>
              </a:lnSpc>
              <a:buSzPts val="1000"/>
              <a:buFont typeface="Courier New" panose="02070309020205020404" pitchFamily="49" charset="0"/>
              <a:buChar char="o"/>
              <a:tabLst>
                <a:tab pos="1143000" algn="l"/>
              </a:tabLst>
            </a:pPr>
            <a:r>
              <a:rPr lang="en-US" sz="900" dirty="0">
                <a:effectLst/>
                <a:latin typeface="Calibri" panose="020F0502020204030204" pitchFamily="34" charset="0"/>
                <a:ea typeface="Times New Roman" panose="02020603050405020304" pitchFamily="18" charset="0"/>
                <a:cs typeface="Calibri" panose="020F0502020204030204" pitchFamily="34" charset="0"/>
              </a:rPr>
              <a:t>The ripple effect: how a foreman's attitude influences the entire crew’s approach to safety, all day, from beginning to the end.</a:t>
            </a:r>
            <a:endParaRPr lang="en-US" sz="900" dirty="0">
              <a:effectLst/>
              <a:latin typeface="Calibri" panose="020F0502020204030204" pitchFamily="34" charset="0"/>
              <a:ea typeface="Calibri" panose="020F0502020204030204" pitchFamily="34" charset="0"/>
              <a:cs typeface="Calibri" panose="020F0502020204030204" pitchFamily="34" charset="0"/>
            </a:endParaRPr>
          </a:p>
          <a:p>
            <a:pPr marL="742950" marR="0" lvl="1" indent="-285750" algn="l">
              <a:lnSpc>
                <a:spcPct val="115000"/>
              </a:lnSpc>
              <a:buSzPts val="1000"/>
              <a:buFont typeface="Courier New" panose="02070309020205020404" pitchFamily="49" charset="0"/>
              <a:buChar char="o"/>
              <a:tabLst>
                <a:tab pos="1143000" algn="l"/>
              </a:tabLst>
            </a:pPr>
            <a:r>
              <a:rPr lang="en-US" sz="900" dirty="0">
                <a:effectLst/>
                <a:latin typeface="Calibri" panose="020F0502020204030204" pitchFamily="34" charset="0"/>
                <a:ea typeface="Times New Roman" panose="02020603050405020304" pitchFamily="18" charset="0"/>
                <a:cs typeface="Calibri" panose="020F0502020204030204" pitchFamily="34" charset="0"/>
              </a:rPr>
              <a:t>Be more self-aware of the impact of your words and actions on your team.</a:t>
            </a:r>
            <a:endParaRPr lang="en-US" sz="900" dirty="0">
              <a:effectLst/>
              <a:latin typeface="Calibri" panose="020F0502020204030204" pitchFamily="34" charset="0"/>
              <a:ea typeface="Calibri" panose="020F0502020204030204" pitchFamily="34" charset="0"/>
              <a:cs typeface="Calibri" panose="020F0502020204030204" pitchFamily="34" charset="0"/>
            </a:endParaRPr>
          </a:p>
          <a:p>
            <a:pPr marL="342900" marR="0" lvl="0" indent="-342900" algn="l">
              <a:lnSpc>
                <a:spcPct val="115000"/>
              </a:lnSpc>
              <a:buSzPts val="1000"/>
              <a:buFont typeface="Symbol" pitchFamily="2" charset="2"/>
              <a:buChar char=""/>
            </a:pPr>
            <a:r>
              <a:rPr lang="en-US" sz="900" b="1" dirty="0">
                <a:effectLst/>
                <a:latin typeface="Calibri" panose="020F0502020204030204" pitchFamily="34" charset="0"/>
                <a:ea typeface="Times New Roman" panose="02020603050405020304" pitchFamily="18" charset="0"/>
                <a:cs typeface="Calibri" panose="020F0502020204030204" pitchFamily="34" charset="0"/>
              </a:rPr>
              <a:t>Setting the Tone</a:t>
            </a:r>
            <a:endParaRPr lang="en-US" sz="900" dirty="0">
              <a:effectLst/>
              <a:latin typeface="Calibri" panose="020F0502020204030204" pitchFamily="34" charset="0"/>
              <a:ea typeface="Calibri" panose="020F0502020204030204" pitchFamily="34" charset="0"/>
              <a:cs typeface="Calibri" panose="020F0502020204030204" pitchFamily="34" charset="0"/>
            </a:endParaRPr>
          </a:p>
          <a:p>
            <a:pPr marL="742950" marR="0" lvl="1" indent="-285750" algn="l">
              <a:lnSpc>
                <a:spcPct val="115000"/>
              </a:lnSpc>
              <a:buSzPts val="1000"/>
              <a:buFont typeface="Courier New" panose="02070309020205020404" pitchFamily="49" charset="0"/>
              <a:buChar char="o"/>
              <a:tabLst>
                <a:tab pos="1143000" algn="l"/>
              </a:tabLst>
            </a:pPr>
            <a:r>
              <a:rPr lang="en-US" sz="900" dirty="0">
                <a:effectLst/>
                <a:latin typeface="Calibri" panose="020F0502020204030204" pitchFamily="34" charset="0"/>
                <a:ea typeface="Times New Roman" panose="02020603050405020304" pitchFamily="18" charset="0"/>
                <a:cs typeface="Calibri" panose="020F0502020204030204" pitchFamily="34" charset="0"/>
              </a:rPr>
              <a:t>Your behavior becomes their behavior</a:t>
            </a:r>
            <a:endParaRPr lang="en-US" sz="900" dirty="0">
              <a:effectLst/>
              <a:latin typeface="Calibri" panose="020F0502020204030204" pitchFamily="34" charset="0"/>
              <a:ea typeface="Calibri" panose="020F0502020204030204" pitchFamily="34" charset="0"/>
              <a:cs typeface="Calibri" panose="020F0502020204030204" pitchFamily="34" charset="0"/>
            </a:endParaRPr>
          </a:p>
          <a:p>
            <a:pPr marL="742950" marR="0" lvl="1" indent="-285750" algn="l">
              <a:lnSpc>
                <a:spcPct val="115000"/>
              </a:lnSpc>
              <a:spcAft>
                <a:spcPts val="1000"/>
              </a:spcAft>
              <a:buSzPts val="1000"/>
              <a:buFont typeface="Courier New" panose="02070309020205020404" pitchFamily="49" charset="0"/>
              <a:buChar char="o"/>
              <a:tabLst>
                <a:tab pos="1143000" algn="l"/>
              </a:tabLst>
            </a:pPr>
            <a:r>
              <a:rPr lang="en-US" sz="900" dirty="0">
                <a:effectLst/>
                <a:latin typeface="Calibri" panose="020F0502020204030204" pitchFamily="34" charset="0"/>
                <a:ea typeface="Times New Roman" panose="02020603050405020304" pitchFamily="18" charset="0"/>
                <a:cs typeface="Calibri" panose="020F0502020204030204" pitchFamily="34" charset="0"/>
              </a:rPr>
              <a:t>Discussing the importance of maintaining a positive, safety-oriented mindset.</a:t>
            </a:r>
          </a:p>
          <a:p>
            <a:pPr marL="742950" marR="0" lvl="1" indent="-285750" algn="l">
              <a:lnSpc>
                <a:spcPct val="115000"/>
              </a:lnSpc>
              <a:spcAft>
                <a:spcPts val="1000"/>
              </a:spcAft>
              <a:buSzPts val="1000"/>
              <a:buFont typeface="Courier New" panose="02070309020205020404" pitchFamily="49" charset="0"/>
              <a:buChar char="o"/>
              <a:tabLst>
                <a:tab pos="1143000" algn="l"/>
              </a:tabLst>
            </a:pPr>
            <a:r>
              <a:rPr lang="en-US" sz="900" dirty="0">
                <a:effectLst/>
                <a:latin typeface="Calibri" panose="020F0502020204030204" pitchFamily="34" charset="0"/>
                <a:ea typeface="Times New Roman" panose="02020603050405020304" pitchFamily="18" charset="0"/>
                <a:cs typeface="Calibri" panose="020F0502020204030204" pitchFamily="34" charset="0"/>
              </a:rPr>
              <a:t>As a Foreman, you lead by example</a:t>
            </a:r>
            <a:br>
              <a:rPr lang="en-US" sz="900" dirty="0">
                <a:effectLst/>
                <a:latin typeface="Calibri" panose="020F0502020204030204" pitchFamily="34" charset="0"/>
                <a:ea typeface="Times New Roman" panose="02020603050405020304" pitchFamily="18" charset="0"/>
                <a:cs typeface="Calibri" panose="020F0502020204030204" pitchFamily="34" charset="0"/>
              </a:rPr>
            </a:br>
            <a:r>
              <a:rPr lang="en-US" sz="900" i="1" dirty="0">
                <a:effectLst/>
                <a:latin typeface="Calibri" panose="020F0502020204030204" pitchFamily="34" charset="0"/>
                <a:ea typeface="Times New Roman" panose="02020603050405020304" pitchFamily="18" charset="0"/>
                <a:cs typeface="Calibri" panose="020F0502020204030204" pitchFamily="34" charset="0"/>
              </a:rPr>
              <a:t>(call and response – what does that mean, to lead by example?)</a:t>
            </a:r>
            <a:r>
              <a:rPr lang="en-US" sz="900" dirty="0">
                <a:effectLst/>
                <a:latin typeface="Calibri" panose="020F0502020204030204" pitchFamily="34" charset="0"/>
                <a:cs typeface="Calibri" panose="020F0502020204030204" pitchFamily="34" charset="0"/>
              </a:rPr>
              <a:t> </a:t>
            </a:r>
            <a:endParaRPr lang="en-US" sz="900" dirty="0">
              <a:latin typeface="Calibri" panose="020F0502020204030204" pitchFamily="34" charset="0"/>
              <a:cs typeface="Calibri" panose="020F0502020204030204" pitchFamily="34" charset="0"/>
            </a:endParaRPr>
          </a:p>
        </p:txBody>
      </p:sp>
      <p:sp>
        <p:nvSpPr>
          <p:cNvPr id="4" name="Slide Number Placeholder 3">
            <a:extLst>
              <a:ext uri="{FF2B5EF4-FFF2-40B4-BE49-F238E27FC236}">
                <a16:creationId xmlns:a16="http://schemas.microsoft.com/office/drawing/2014/main" id="{D778E96F-F91F-AC63-6834-A122E2D86D7A}"/>
              </a:ext>
            </a:extLst>
          </p:cNvPr>
          <p:cNvSpPr>
            <a:spLocks noGrp="1"/>
          </p:cNvSpPr>
          <p:nvPr>
            <p:ph type="sldNum" sz="quarter" idx="5"/>
          </p:nvPr>
        </p:nvSpPr>
        <p:spPr/>
        <p:txBody>
          <a:bodyPr/>
          <a:lstStyle/>
          <a:p>
            <a:fld id="{4072E2B5-1C00-054F-8922-58F2F13CC7AF}" type="slidenum">
              <a:rPr lang="en-US" smtClean="0"/>
              <a:t>19</a:t>
            </a:fld>
            <a:endParaRPr lang="en-US"/>
          </a:p>
        </p:txBody>
      </p:sp>
    </p:spTree>
    <p:extLst>
      <p:ext uri="{BB962C8B-B14F-4D97-AF65-F5344CB8AC3E}">
        <p14:creationId xmlns:p14="http://schemas.microsoft.com/office/powerpoint/2010/main" val="74239442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C42A92-B2EA-1767-3B05-7BB72F9AA26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7290BE4-03D3-E484-855F-2F8C763ED5B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178C1A8-73DF-C585-BF90-55AE8D736C2D}"/>
              </a:ext>
            </a:extLst>
          </p:cNvPr>
          <p:cNvSpPr>
            <a:spLocks noGrp="1"/>
          </p:cNvSpPr>
          <p:nvPr>
            <p:ph type="body" idx="1"/>
          </p:nvPr>
        </p:nvSpPr>
        <p:spPr/>
        <p:txBody>
          <a:bodyPr/>
          <a:lstStyle/>
          <a:p>
            <a:pPr marL="342900" marR="0" lvl="0" indent="-342900" algn="l">
              <a:lnSpc>
                <a:spcPct val="115000"/>
              </a:lnSpc>
              <a:buFont typeface="+mj-lt"/>
              <a:buAutoNum type="arabicPeriod" startAt="3"/>
            </a:pPr>
            <a:r>
              <a:rPr lang="en-US" sz="900" b="1" dirty="0">
                <a:effectLst/>
                <a:latin typeface="Calibri" panose="020F0502020204030204" pitchFamily="34" charset="0"/>
                <a:ea typeface="Times New Roman" panose="02020603050405020304" pitchFamily="18" charset="0"/>
                <a:cs typeface="Calibri" panose="020F0502020204030204" pitchFamily="34" charset="0"/>
              </a:rPr>
              <a:t>Caring as a Foreman</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a:lnSpc>
                <a:spcPct val="115000"/>
              </a:lnSpc>
              <a:buSzPts val="1000"/>
              <a:buFont typeface="Symbol" pitchFamily="2" charset="2"/>
              <a:buChar char=""/>
            </a:pPr>
            <a:r>
              <a:rPr lang="en-US" sz="900" b="1" dirty="0">
                <a:effectLst/>
                <a:latin typeface="Calibri" panose="020F0502020204030204" pitchFamily="34" charset="0"/>
                <a:ea typeface="Times New Roman" panose="02020603050405020304" pitchFamily="18" charset="0"/>
                <a:cs typeface="Calibri" panose="020F0502020204030204" pitchFamily="34" charset="0"/>
              </a:rPr>
              <a:t>It Is not hearts, rainbows, and warm hugs…</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a:lnSpc>
                <a:spcPct val="115000"/>
              </a:lnSpc>
              <a:buSzPts val="1000"/>
              <a:buFont typeface="Symbol" pitchFamily="2" charset="2"/>
              <a:buChar char=""/>
            </a:pPr>
            <a:r>
              <a:rPr lang="en-US" sz="900" b="1" dirty="0">
                <a:effectLst/>
                <a:latin typeface="Calibri" panose="020F0502020204030204" pitchFamily="34" charset="0"/>
                <a:ea typeface="Times New Roman" panose="02020603050405020304" pitchFamily="18" charset="0"/>
                <a:cs typeface="Calibri" panose="020F0502020204030204" pitchFamily="34" charset="0"/>
              </a:rPr>
              <a:t>Demonstrating Genuine Care</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gn="l">
              <a:lnSpc>
                <a:spcPct val="115000"/>
              </a:lnSpc>
              <a:buSzPts val="1000"/>
              <a:buFont typeface="Courier New" panose="02070309020205020404" pitchFamily="49" charset="0"/>
              <a:buChar char="o"/>
              <a:tabLst>
                <a:tab pos="1143000" algn="l"/>
              </a:tabLst>
            </a:pPr>
            <a:r>
              <a:rPr lang="en-US" sz="900" dirty="0">
                <a:effectLst/>
                <a:latin typeface="Calibri" panose="020F0502020204030204" pitchFamily="34" charset="0"/>
                <a:ea typeface="Times New Roman" panose="02020603050405020304" pitchFamily="18" charset="0"/>
                <a:cs typeface="Calibri" panose="020F0502020204030204" pitchFamily="34" charset="0"/>
              </a:rPr>
              <a:t>How showing concern for crew members' well-being fosters a culture of care.</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gn="l">
              <a:lnSpc>
                <a:spcPct val="115000"/>
              </a:lnSpc>
              <a:buSzPts val="1000"/>
              <a:buFont typeface="Courier New" panose="02070309020205020404" pitchFamily="49" charset="0"/>
              <a:buChar char="o"/>
              <a:tabLst>
                <a:tab pos="1143000" algn="l"/>
              </a:tabLst>
            </a:pPr>
            <a:r>
              <a:rPr lang="en-US" sz="900" dirty="0">
                <a:effectLst/>
                <a:latin typeface="Calibri" panose="020F0502020204030204" pitchFamily="34" charset="0"/>
                <a:ea typeface="Times New Roman" panose="02020603050405020304" pitchFamily="18" charset="0"/>
                <a:cs typeface="Calibri" panose="020F0502020204030204" pitchFamily="34" charset="0"/>
              </a:rPr>
              <a:t>Building relationships based on trust and respect to enhance teamwork.</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p>
            <a:pPr marL="1143000" marR="0" algn="l">
              <a:lnSpc>
                <a:spcPct val="115000"/>
              </a:lnSpc>
            </a:pPr>
            <a:r>
              <a:rPr lang="en-US" sz="900" i="1" dirty="0">
                <a:effectLst/>
                <a:latin typeface="Calibri" panose="020F0502020204030204" pitchFamily="34" charset="0"/>
                <a:ea typeface="Times New Roman" panose="02020603050405020304" pitchFamily="18" charset="0"/>
                <a:cs typeface="Calibri" panose="020F0502020204030204" pitchFamily="34" charset="0"/>
              </a:rPr>
              <a:t>(call and response – Do you care about your crew/team? Does it matter? Why/why not? </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a:lnSpc>
                <a:spcPct val="115000"/>
              </a:lnSpc>
              <a:buSzPts val="1000"/>
              <a:buFont typeface="Symbol" pitchFamily="2" charset="2"/>
              <a:buChar char=""/>
            </a:pPr>
            <a:r>
              <a:rPr lang="en-US" sz="900" b="1" dirty="0">
                <a:effectLst/>
                <a:latin typeface="Calibri" panose="020F0502020204030204" pitchFamily="34" charset="0"/>
                <a:ea typeface="Times New Roman" panose="02020603050405020304" pitchFamily="18" charset="0"/>
                <a:cs typeface="Calibri" panose="020F0502020204030204" pitchFamily="34" charset="0"/>
              </a:rPr>
              <a:t>Team Morale</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gn="l">
              <a:lnSpc>
                <a:spcPct val="115000"/>
              </a:lnSpc>
              <a:buSzPts val="1000"/>
              <a:buFont typeface="Courier New" panose="02070309020205020404" pitchFamily="49" charset="0"/>
              <a:buChar char="o"/>
              <a:tabLst>
                <a:tab pos="1143000" algn="l"/>
              </a:tabLst>
            </a:pPr>
            <a:r>
              <a:rPr lang="en-US" sz="900" dirty="0">
                <a:effectLst/>
                <a:latin typeface="Calibri" panose="020F0502020204030204" pitchFamily="34" charset="0"/>
                <a:ea typeface="Times New Roman" panose="02020603050405020304" pitchFamily="18" charset="0"/>
                <a:cs typeface="Calibri" panose="020F0502020204030204" pitchFamily="34" charset="0"/>
              </a:rPr>
              <a:t>The connection between a foreman’s attitude and crew morale; when foremen care, the crew is more likely to care as well.</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gn="l">
              <a:lnSpc>
                <a:spcPct val="115000"/>
              </a:lnSpc>
              <a:buSzPts val="1000"/>
              <a:buFont typeface="Courier New" panose="02070309020205020404" pitchFamily="49" charset="0"/>
              <a:buChar char="o"/>
              <a:tabLst>
                <a:tab pos="1143000" algn="l"/>
              </a:tabLst>
            </a:pPr>
            <a:r>
              <a:rPr lang="en-US" sz="900" dirty="0">
                <a:effectLst/>
                <a:latin typeface="Calibri" panose="020F0502020204030204" pitchFamily="34" charset="0"/>
                <a:ea typeface="Times New Roman" panose="02020603050405020304" pitchFamily="18" charset="0"/>
                <a:cs typeface="Calibri" panose="020F0502020204030204" pitchFamily="34" charset="0"/>
              </a:rPr>
              <a:t>Remember, “Its not about you – it’s about your crew.”</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p>
            <a:pPr marL="1143000" marR="0" algn="l">
              <a:lnSpc>
                <a:spcPct val="115000"/>
              </a:lnSpc>
              <a:spcAft>
                <a:spcPts val="1000"/>
              </a:spcAft>
            </a:pPr>
            <a:r>
              <a:rPr lang="en-US" sz="900" i="1" dirty="0">
                <a:effectLst/>
                <a:latin typeface="Calibri" panose="020F0502020204030204" pitchFamily="34" charset="0"/>
                <a:ea typeface="Times New Roman" panose="02020603050405020304" pitchFamily="18" charset="0"/>
                <a:cs typeface="Calibri" panose="020F0502020204030204" pitchFamily="34" charset="0"/>
              </a:rPr>
              <a:t>(call and response – How do you build the morale of your crew? Have you been part of a crew where no one cared? How did that work out?)</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900" dirty="0"/>
          </a:p>
        </p:txBody>
      </p:sp>
      <p:sp>
        <p:nvSpPr>
          <p:cNvPr id="4" name="Slide Number Placeholder 3">
            <a:extLst>
              <a:ext uri="{FF2B5EF4-FFF2-40B4-BE49-F238E27FC236}">
                <a16:creationId xmlns:a16="http://schemas.microsoft.com/office/drawing/2014/main" id="{51AE7607-EF40-428E-B619-E153239CCA45}"/>
              </a:ext>
            </a:extLst>
          </p:cNvPr>
          <p:cNvSpPr>
            <a:spLocks noGrp="1"/>
          </p:cNvSpPr>
          <p:nvPr>
            <p:ph type="sldNum" sz="quarter" idx="5"/>
          </p:nvPr>
        </p:nvSpPr>
        <p:spPr/>
        <p:txBody>
          <a:bodyPr/>
          <a:lstStyle/>
          <a:p>
            <a:fld id="{4072E2B5-1C00-054F-8922-58F2F13CC7AF}" type="slidenum">
              <a:rPr lang="en-US" smtClean="0"/>
              <a:t>20</a:t>
            </a:fld>
            <a:endParaRPr lang="en-US"/>
          </a:p>
        </p:txBody>
      </p:sp>
    </p:spTree>
    <p:extLst>
      <p:ext uri="{BB962C8B-B14F-4D97-AF65-F5344CB8AC3E}">
        <p14:creationId xmlns:p14="http://schemas.microsoft.com/office/powerpoint/2010/main" val="172153060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A54E9E-AB54-6C9E-BB2C-7FF8260D007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3B798D0-467F-BBFD-6042-6EE72E39C2A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388B79E-5033-B8CB-0011-C2753639541D}"/>
              </a:ext>
            </a:extLst>
          </p:cNvPr>
          <p:cNvSpPr>
            <a:spLocks noGrp="1"/>
          </p:cNvSpPr>
          <p:nvPr>
            <p:ph type="body" idx="1"/>
          </p:nvPr>
        </p:nvSpPr>
        <p:spPr/>
        <p:txBody>
          <a:bodyPr/>
          <a:lstStyle/>
          <a:p>
            <a:pPr marL="342900" marR="0" lvl="0" indent="-342900" algn="l">
              <a:lnSpc>
                <a:spcPct val="115000"/>
              </a:lnSpc>
              <a:buFont typeface="+mj-lt"/>
              <a:buAutoNum type="arabicPeriod" startAt="3"/>
            </a:pPr>
            <a:r>
              <a:rPr lang="en-US" sz="900" b="1" dirty="0">
                <a:effectLst/>
                <a:latin typeface="Calibri" panose="020F0502020204030204" pitchFamily="34" charset="0"/>
                <a:ea typeface="Times New Roman" panose="02020603050405020304" pitchFamily="18" charset="0"/>
                <a:cs typeface="Calibri" panose="020F0502020204030204" pitchFamily="34" charset="0"/>
              </a:rPr>
              <a:t>Caring as a Foreman</a:t>
            </a:r>
            <a:endParaRPr lang="en-US" sz="900" dirty="0">
              <a:effectLst/>
              <a:latin typeface="Calibri" panose="020F0502020204030204" pitchFamily="34" charset="0"/>
              <a:ea typeface="Calibri" panose="020F0502020204030204" pitchFamily="34" charset="0"/>
              <a:cs typeface="Calibri" panose="020F0502020204030204" pitchFamily="34" charset="0"/>
            </a:endParaRPr>
          </a:p>
          <a:p>
            <a:pPr marL="342900" marR="0" lvl="0" indent="-342900" algn="l">
              <a:lnSpc>
                <a:spcPct val="115000"/>
              </a:lnSpc>
              <a:buSzPts val="1000"/>
              <a:buFont typeface="Symbol" pitchFamily="2" charset="2"/>
              <a:buChar char=""/>
            </a:pPr>
            <a:r>
              <a:rPr lang="en-US" sz="900" b="1" dirty="0">
                <a:effectLst/>
                <a:latin typeface="Calibri" panose="020F0502020204030204" pitchFamily="34" charset="0"/>
                <a:ea typeface="Times New Roman" panose="02020603050405020304" pitchFamily="18" charset="0"/>
                <a:cs typeface="Calibri" panose="020F0502020204030204" pitchFamily="34" charset="0"/>
              </a:rPr>
              <a:t>It Is not hearts, rainbows, and warm hugs…</a:t>
            </a:r>
            <a:endParaRPr lang="en-US" sz="900" dirty="0">
              <a:effectLst/>
              <a:latin typeface="Calibri" panose="020F0502020204030204" pitchFamily="34" charset="0"/>
              <a:ea typeface="Calibri" panose="020F0502020204030204" pitchFamily="34" charset="0"/>
              <a:cs typeface="Calibri" panose="020F0502020204030204" pitchFamily="34" charset="0"/>
            </a:endParaRPr>
          </a:p>
          <a:p>
            <a:pPr marL="342900" marR="0" lvl="0" indent="-342900" algn="l">
              <a:lnSpc>
                <a:spcPct val="115000"/>
              </a:lnSpc>
              <a:buSzPts val="1000"/>
              <a:buFont typeface="Symbol" pitchFamily="2" charset="2"/>
              <a:buChar char=""/>
            </a:pPr>
            <a:r>
              <a:rPr lang="en-US" sz="900" b="1" dirty="0">
                <a:effectLst/>
                <a:latin typeface="Calibri" panose="020F0502020204030204" pitchFamily="34" charset="0"/>
                <a:ea typeface="Times New Roman" panose="02020603050405020304" pitchFamily="18" charset="0"/>
                <a:cs typeface="Calibri" panose="020F0502020204030204" pitchFamily="34" charset="0"/>
              </a:rPr>
              <a:t>Demonstrating Genuine Care</a:t>
            </a:r>
            <a:endParaRPr lang="en-US" sz="900" dirty="0">
              <a:effectLst/>
              <a:latin typeface="Calibri" panose="020F0502020204030204" pitchFamily="34" charset="0"/>
              <a:ea typeface="Calibri" panose="020F0502020204030204" pitchFamily="34" charset="0"/>
              <a:cs typeface="Calibri" panose="020F0502020204030204" pitchFamily="34" charset="0"/>
            </a:endParaRPr>
          </a:p>
          <a:p>
            <a:pPr marL="742950" marR="0" lvl="1" indent="-285750" algn="l">
              <a:lnSpc>
                <a:spcPct val="115000"/>
              </a:lnSpc>
              <a:buSzPts val="1000"/>
              <a:buFont typeface="Courier New" panose="02070309020205020404" pitchFamily="49" charset="0"/>
              <a:buChar char="o"/>
              <a:tabLst>
                <a:tab pos="1143000" algn="l"/>
              </a:tabLst>
            </a:pPr>
            <a:r>
              <a:rPr lang="en-US" sz="900" dirty="0">
                <a:effectLst/>
                <a:latin typeface="Calibri" panose="020F0502020204030204" pitchFamily="34" charset="0"/>
                <a:ea typeface="Times New Roman" panose="02020603050405020304" pitchFamily="18" charset="0"/>
                <a:cs typeface="Calibri" panose="020F0502020204030204" pitchFamily="34" charset="0"/>
              </a:rPr>
              <a:t>How showing concern for crew members' well-being fosters a culture of care.</a:t>
            </a:r>
            <a:endParaRPr lang="en-US" sz="900" dirty="0">
              <a:effectLst/>
              <a:latin typeface="Calibri" panose="020F0502020204030204" pitchFamily="34" charset="0"/>
              <a:ea typeface="Calibri" panose="020F0502020204030204" pitchFamily="34" charset="0"/>
              <a:cs typeface="Calibri" panose="020F0502020204030204" pitchFamily="34" charset="0"/>
            </a:endParaRPr>
          </a:p>
          <a:p>
            <a:pPr marL="742950" marR="0" lvl="1" indent="-285750" algn="l">
              <a:lnSpc>
                <a:spcPct val="115000"/>
              </a:lnSpc>
              <a:buSzPts val="1000"/>
              <a:buFont typeface="Courier New" panose="02070309020205020404" pitchFamily="49" charset="0"/>
              <a:buChar char="o"/>
              <a:tabLst>
                <a:tab pos="1143000" algn="l"/>
              </a:tabLst>
            </a:pPr>
            <a:r>
              <a:rPr lang="en-US" sz="900" dirty="0">
                <a:effectLst/>
                <a:latin typeface="Calibri" panose="020F0502020204030204" pitchFamily="34" charset="0"/>
                <a:ea typeface="Times New Roman" panose="02020603050405020304" pitchFamily="18" charset="0"/>
                <a:cs typeface="Calibri" panose="020F0502020204030204" pitchFamily="34" charset="0"/>
              </a:rPr>
              <a:t>Building relationships based on trust and respect to enhance teamwork.</a:t>
            </a:r>
            <a:endParaRPr lang="en-US" sz="900" dirty="0">
              <a:effectLst/>
              <a:latin typeface="Calibri" panose="020F0502020204030204" pitchFamily="34" charset="0"/>
              <a:ea typeface="Calibri" panose="020F0502020204030204" pitchFamily="34" charset="0"/>
              <a:cs typeface="Calibri" panose="020F0502020204030204" pitchFamily="34" charset="0"/>
            </a:endParaRPr>
          </a:p>
          <a:p>
            <a:pPr marL="1143000" marR="0" algn="l">
              <a:lnSpc>
                <a:spcPct val="115000"/>
              </a:lnSpc>
            </a:pPr>
            <a:r>
              <a:rPr lang="en-US" sz="900" i="1" dirty="0">
                <a:effectLst/>
                <a:latin typeface="Calibri" panose="020F0502020204030204" pitchFamily="34" charset="0"/>
                <a:ea typeface="Times New Roman" panose="02020603050405020304" pitchFamily="18" charset="0"/>
                <a:cs typeface="Calibri" panose="020F0502020204030204" pitchFamily="34" charset="0"/>
              </a:rPr>
              <a:t>(call and response – Do you care about your crew/team? Does it matter? Why/why not? </a:t>
            </a:r>
            <a:endParaRPr lang="en-US" sz="900" dirty="0">
              <a:effectLst/>
              <a:latin typeface="Calibri" panose="020F0502020204030204" pitchFamily="34" charset="0"/>
              <a:ea typeface="Calibri" panose="020F0502020204030204" pitchFamily="34" charset="0"/>
              <a:cs typeface="Calibri" panose="020F0502020204030204" pitchFamily="34" charset="0"/>
            </a:endParaRPr>
          </a:p>
          <a:p>
            <a:pPr marL="342900" marR="0" lvl="0" indent="-342900" algn="l">
              <a:lnSpc>
                <a:spcPct val="115000"/>
              </a:lnSpc>
              <a:buSzPts val="1000"/>
              <a:buFont typeface="Symbol" pitchFamily="2" charset="2"/>
              <a:buChar char=""/>
            </a:pPr>
            <a:r>
              <a:rPr lang="en-US" sz="900" b="1" dirty="0">
                <a:effectLst/>
                <a:latin typeface="Calibri" panose="020F0502020204030204" pitchFamily="34" charset="0"/>
                <a:ea typeface="Times New Roman" panose="02020603050405020304" pitchFamily="18" charset="0"/>
                <a:cs typeface="Calibri" panose="020F0502020204030204" pitchFamily="34" charset="0"/>
              </a:rPr>
              <a:t>Team Morale</a:t>
            </a:r>
            <a:endParaRPr lang="en-US" sz="900" dirty="0">
              <a:effectLst/>
              <a:latin typeface="Calibri" panose="020F0502020204030204" pitchFamily="34" charset="0"/>
              <a:ea typeface="Calibri" panose="020F0502020204030204" pitchFamily="34" charset="0"/>
              <a:cs typeface="Calibri" panose="020F0502020204030204" pitchFamily="34" charset="0"/>
            </a:endParaRPr>
          </a:p>
          <a:p>
            <a:pPr marL="742950" marR="0" lvl="1" indent="-285750" algn="l">
              <a:lnSpc>
                <a:spcPct val="115000"/>
              </a:lnSpc>
              <a:buSzPts val="1000"/>
              <a:buFont typeface="Courier New" panose="02070309020205020404" pitchFamily="49" charset="0"/>
              <a:buChar char="o"/>
              <a:tabLst>
                <a:tab pos="1143000" algn="l"/>
              </a:tabLst>
            </a:pPr>
            <a:r>
              <a:rPr lang="en-US" sz="900" dirty="0">
                <a:effectLst/>
                <a:latin typeface="Calibri" panose="020F0502020204030204" pitchFamily="34" charset="0"/>
                <a:ea typeface="Times New Roman" panose="02020603050405020304" pitchFamily="18" charset="0"/>
                <a:cs typeface="Calibri" panose="020F0502020204030204" pitchFamily="34" charset="0"/>
              </a:rPr>
              <a:t>The connection between a foreman’s attitude and crew morale; when foremen care, the crew is more likely to care as well.</a:t>
            </a:r>
            <a:endParaRPr lang="en-US" sz="900" dirty="0">
              <a:effectLst/>
              <a:latin typeface="Calibri" panose="020F0502020204030204" pitchFamily="34" charset="0"/>
              <a:ea typeface="Calibri" panose="020F0502020204030204" pitchFamily="34" charset="0"/>
              <a:cs typeface="Calibri" panose="020F0502020204030204" pitchFamily="34" charset="0"/>
            </a:endParaRPr>
          </a:p>
          <a:p>
            <a:pPr marL="742950" marR="0" lvl="1" indent="-285750" algn="l">
              <a:lnSpc>
                <a:spcPct val="115000"/>
              </a:lnSpc>
              <a:buSzPts val="1000"/>
              <a:buFont typeface="Courier New" panose="02070309020205020404" pitchFamily="49" charset="0"/>
              <a:buChar char="o"/>
              <a:tabLst>
                <a:tab pos="1143000" algn="l"/>
              </a:tabLst>
            </a:pPr>
            <a:r>
              <a:rPr lang="en-US" sz="900" dirty="0">
                <a:effectLst/>
                <a:latin typeface="Calibri" panose="020F0502020204030204" pitchFamily="34" charset="0"/>
                <a:ea typeface="Times New Roman" panose="02020603050405020304" pitchFamily="18" charset="0"/>
                <a:cs typeface="Calibri" panose="020F0502020204030204" pitchFamily="34" charset="0"/>
              </a:rPr>
              <a:t>Remember, “Its not about you – it’s about your crew.”</a:t>
            </a:r>
            <a:endParaRPr lang="en-US" sz="900" dirty="0">
              <a:effectLst/>
              <a:latin typeface="Calibri" panose="020F0502020204030204" pitchFamily="34" charset="0"/>
              <a:ea typeface="Calibri" panose="020F0502020204030204" pitchFamily="34" charset="0"/>
              <a:cs typeface="Calibri" panose="020F0502020204030204" pitchFamily="34" charset="0"/>
            </a:endParaRPr>
          </a:p>
          <a:p>
            <a:pPr marL="1143000" marR="0" algn="l">
              <a:lnSpc>
                <a:spcPct val="115000"/>
              </a:lnSpc>
              <a:spcAft>
                <a:spcPts val="1000"/>
              </a:spcAft>
            </a:pPr>
            <a:r>
              <a:rPr lang="en-US" sz="900" i="1" dirty="0">
                <a:effectLst/>
                <a:latin typeface="Calibri" panose="020F0502020204030204" pitchFamily="34" charset="0"/>
                <a:ea typeface="Times New Roman" panose="02020603050405020304" pitchFamily="18" charset="0"/>
                <a:cs typeface="Calibri" panose="020F0502020204030204" pitchFamily="34" charset="0"/>
              </a:rPr>
              <a:t>(call and response – How do you build the morale of your crew? Have you been part of a crew where no one cared? How did that work out?)</a:t>
            </a:r>
            <a:endParaRPr lang="en-US" sz="900" dirty="0">
              <a:effectLst/>
              <a:latin typeface="Calibri" panose="020F0502020204030204" pitchFamily="34" charset="0"/>
              <a:ea typeface="Calibri" panose="020F0502020204030204" pitchFamily="34" charset="0"/>
              <a:cs typeface="Calibri" panose="020F0502020204030204" pitchFamily="34" charset="0"/>
            </a:endParaRPr>
          </a:p>
          <a:p>
            <a:endParaRPr lang="en-US" sz="900" dirty="0">
              <a:latin typeface="Calibri" panose="020F0502020204030204" pitchFamily="34" charset="0"/>
              <a:cs typeface="Calibri" panose="020F0502020204030204" pitchFamily="34" charset="0"/>
            </a:endParaRPr>
          </a:p>
        </p:txBody>
      </p:sp>
      <p:sp>
        <p:nvSpPr>
          <p:cNvPr id="4" name="Slide Number Placeholder 3">
            <a:extLst>
              <a:ext uri="{FF2B5EF4-FFF2-40B4-BE49-F238E27FC236}">
                <a16:creationId xmlns:a16="http://schemas.microsoft.com/office/drawing/2014/main" id="{A957EAD6-3190-AC2E-9E9D-AFD5FE535596}"/>
              </a:ext>
            </a:extLst>
          </p:cNvPr>
          <p:cNvSpPr>
            <a:spLocks noGrp="1"/>
          </p:cNvSpPr>
          <p:nvPr>
            <p:ph type="sldNum" sz="quarter" idx="5"/>
          </p:nvPr>
        </p:nvSpPr>
        <p:spPr/>
        <p:txBody>
          <a:bodyPr/>
          <a:lstStyle/>
          <a:p>
            <a:fld id="{4072E2B5-1C00-054F-8922-58F2F13CC7AF}" type="slidenum">
              <a:rPr lang="en-US" smtClean="0"/>
              <a:t>21</a:t>
            </a:fld>
            <a:endParaRPr lang="en-US"/>
          </a:p>
        </p:txBody>
      </p:sp>
    </p:spTree>
    <p:extLst>
      <p:ext uri="{BB962C8B-B14F-4D97-AF65-F5344CB8AC3E}">
        <p14:creationId xmlns:p14="http://schemas.microsoft.com/office/powerpoint/2010/main" val="46285383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C18EB6-5792-08A1-26B6-27677DA5C8E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15A4996-DD1F-9DE9-88D6-50A8553DFD6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72186B5-B7D3-DAF8-DDF3-29694317CD34}"/>
              </a:ext>
            </a:extLst>
          </p:cNvPr>
          <p:cNvSpPr>
            <a:spLocks noGrp="1"/>
          </p:cNvSpPr>
          <p:nvPr>
            <p:ph type="body" idx="1"/>
          </p:nvPr>
        </p:nvSpPr>
        <p:spPr/>
        <p:txBody>
          <a:bodyPr/>
          <a:lstStyle/>
          <a:p>
            <a:pPr marL="342900" marR="0" lvl="0" indent="-342900" algn="l">
              <a:lnSpc>
                <a:spcPct val="115000"/>
              </a:lnSpc>
              <a:buSzPct val="100000"/>
              <a:buFont typeface="+mj-lt"/>
              <a:buAutoNum type="arabicPeriod" startAt="4"/>
            </a:pPr>
            <a:r>
              <a:rPr lang="en-US" sz="900" b="1" dirty="0">
                <a:effectLst/>
                <a:latin typeface="Calibri" panose="020F0502020204030204" pitchFamily="34" charset="0"/>
                <a:ea typeface="Times New Roman" panose="02020603050405020304" pitchFamily="18" charset="0"/>
                <a:cs typeface="Calibri" panose="020F0502020204030204" pitchFamily="34" charset="0"/>
              </a:rPr>
              <a:t>Earning Respect as a Foreman</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a:lnSpc>
                <a:spcPct val="115000"/>
              </a:lnSpc>
              <a:buSzPts val="1000"/>
              <a:buFont typeface="Symbol" pitchFamily="2" charset="2"/>
              <a:buChar char=""/>
            </a:pPr>
            <a:r>
              <a:rPr lang="en-US" sz="900" b="1" dirty="0">
                <a:effectLst/>
                <a:latin typeface="Calibri" panose="020F0502020204030204" pitchFamily="34" charset="0"/>
                <a:ea typeface="Times New Roman" panose="02020603050405020304" pitchFamily="18" charset="0"/>
                <a:cs typeface="Calibri" panose="020F0502020204030204" pitchFamily="34" charset="0"/>
              </a:rPr>
              <a:t>Actions Speak Louder Than Words</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gn="l">
              <a:lnSpc>
                <a:spcPct val="115000"/>
              </a:lnSpc>
              <a:buSzPts val="1000"/>
              <a:buFont typeface="Courier New" panose="02070309020205020404" pitchFamily="49" charset="0"/>
              <a:buChar char="o"/>
              <a:tabLst>
                <a:tab pos="1143000" algn="l"/>
              </a:tabLst>
            </a:pPr>
            <a:r>
              <a:rPr lang="en-US" sz="900" dirty="0">
                <a:effectLst/>
                <a:latin typeface="Calibri" panose="020F0502020204030204" pitchFamily="34" charset="0"/>
                <a:ea typeface="Times New Roman" panose="02020603050405020304" pitchFamily="18" charset="0"/>
                <a:cs typeface="Calibri" panose="020F0502020204030204" pitchFamily="34" charset="0"/>
              </a:rPr>
              <a:t>The importance of leading by example and demonstrating safe practices.</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gn="l">
              <a:lnSpc>
                <a:spcPct val="115000"/>
              </a:lnSpc>
              <a:buSzPts val="1000"/>
              <a:buFont typeface="Courier New" panose="02070309020205020404" pitchFamily="49" charset="0"/>
              <a:buChar char="o"/>
              <a:tabLst>
                <a:tab pos="1143000" algn="l"/>
              </a:tabLst>
            </a:pPr>
            <a:r>
              <a:rPr lang="en-US" sz="900" dirty="0">
                <a:effectLst/>
                <a:latin typeface="Calibri" panose="020F0502020204030204" pitchFamily="34" charset="0"/>
                <a:ea typeface="Times New Roman" panose="02020603050405020304" pitchFamily="18" charset="0"/>
                <a:cs typeface="Calibri" panose="020F0502020204030204" pitchFamily="34" charset="0"/>
              </a:rPr>
              <a:t>Engaging with the crew and showing that their safety is a priority.</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gn="l">
              <a:lnSpc>
                <a:spcPct val="115000"/>
              </a:lnSpc>
              <a:buSzPts val="1000"/>
              <a:buFont typeface="Courier New" panose="02070309020205020404" pitchFamily="49" charset="0"/>
              <a:buChar char="o"/>
              <a:tabLst>
                <a:tab pos="1143000" algn="l"/>
              </a:tabLst>
            </a:pPr>
            <a:r>
              <a:rPr lang="en-US" sz="900" dirty="0">
                <a:effectLst/>
                <a:latin typeface="Calibri" panose="020F0502020204030204" pitchFamily="34" charset="0"/>
                <a:ea typeface="Times New Roman" panose="02020603050405020304" pitchFamily="18" charset="0"/>
                <a:cs typeface="Calibri" panose="020F0502020204030204" pitchFamily="34" charset="0"/>
              </a:rPr>
              <a:t>Ensure everyone understands the purpose of your message and behavior. </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a:lnSpc>
                <a:spcPct val="115000"/>
              </a:lnSpc>
              <a:buSzPts val="1000"/>
              <a:buFont typeface="Symbol" pitchFamily="2" charset="2"/>
              <a:buChar char=""/>
            </a:pPr>
            <a:r>
              <a:rPr lang="en-US" sz="900" b="1" dirty="0">
                <a:effectLst/>
                <a:latin typeface="Calibri" panose="020F0502020204030204" pitchFamily="34" charset="0"/>
                <a:ea typeface="Times New Roman" panose="02020603050405020304" pitchFamily="18" charset="0"/>
                <a:cs typeface="Calibri" panose="020F0502020204030204" pitchFamily="34" charset="0"/>
              </a:rPr>
              <a:t>Building Credibility</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gn="l">
              <a:lnSpc>
                <a:spcPct val="115000"/>
              </a:lnSpc>
              <a:buSzPts val="1000"/>
              <a:buFont typeface="Courier New" panose="02070309020205020404" pitchFamily="49" charset="0"/>
              <a:buChar char="o"/>
              <a:tabLst>
                <a:tab pos="1143000" algn="l"/>
              </a:tabLst>
            </a:pPr>
            <a:r>
              <a:rPr lang="en-US" sz="900" dirty="0">
                <a:effectLst/>
                <a:latin typeface="Calibri" panose="020F0502020204030204" pitchFamily="34" charset="0"/>
                <a:ea typeface="Times New Roman" panose="02020603050405020304" pitchFamily="18" charset="0"/>
                <a:cs typeface="Calibri" panose="020F0502020204030204" pitchFamily="34" charset="0"/>
              </a:rPr>
              <a:t>Strategies for earning and maintaining respect: consistency, accountability, and transparency.</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p>
            <a:pPr marL="1143000" marR="0" algn="l">
              <a:lnSpc>
                <a:spcPct val="115000"/>
              </a:lnSpc>
              <a:spcAft>
                <a:spcPts val="1000"/>
              </a:spcAft>
            </a:pPr>
            <a:r>
              <a:rPr lang="en-US" sz="900" i="1" dirty="0">
                <a:effectLst/>
                <a:latin typeface="Calibri" panose="020F0502020204030204" pitchFamily="34" charset="0"/>
                <a:ea typeface="Times New Roman" panose="02020603050405020304" pitchFamily="18" charset="0"/>
                <a:cs typeface="Calibri" panose="020F0502020204030204" pitchFamily="34" charset="0"/>
              </a:rPr>
              <a:t>(call and response – we live in a world where people demand respect, how do you build it?</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900" dirty="0"/>
          </a:p>
        </p:txBody>
      </p:sp>
      <p:sp>
        <p:nvSpPr>
          <p:cNvPr id="4" name="Slide Number Placeholder 3">
            <a:extLst>
              <a:ext uri="{FF2B5EF4-FFF2-40B4-BE49-F238E27FC236}">
                <a16:creationId xmlns:a16="http://schemas.microsoft.com/office/drawing/2014/main" id="{C73F20A7-3482-A611-6ABF-53AFB35D1464}"/>
              </a:ext>
            </a:extLst>
          </p:cNvPr>
          <p:cNvSpPr>
            <a:spLocks noGrp="1"/>
          </p:cNvSpPr>
          <p:nvPr>
            <p:ph type="sldNum" sz="quarter" idx="5"/>
          </p:nvPr>
        </p:nvSpPr>
        <p:spPr/>
        <p:txBody>
          <a:bodyPr/>
          <a:lstStyle/>
          <a:p>
            <a:fld id="{4072E2B5-1C00-054F-8922-58F2F13CC7AF}" type="slidenum">
              <a:rPr lang="en-US" smtClean="0"/>
              <a:t>22</a:t>
            </a:fld>
            <a:endParaRPr lang="en-US"/>
          </a:p>
        </p:txBody>
      </p:sp>
    </p:spTree>
    <p:extLst>
      <p:ext uri="{BB962C8B-B14F-4D97-AF65-F5344CB8AC3E}">
        <p14:creationId xmlns:p14="http://schemas.microsoft.com/office/powerpoint/2010/main" val="278309349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7A58E4-3308-E628-934B-7576006FEA4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C915FBF-2DC3-AA02-30CC-DBD26A58911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DEE2424-1E8A-5478-4C5F-D46F21A24651}"/>
              </a:ext>
            </a:extLst>
          </p:cNvPr>
          <p:cNvSpPr>
            <a:spLocks noGrp="1"/>
          </p:cNvSpPr>
          <p:nvPr>
            <p:ph type="body" idx="1"/>
          </p:nvPr>
        </p:nvSpPr>
        <p:spPr/>
        <p:txBody>
          <a:bodyPr/>
          <a:lstStyle/>
          <a:p>
            <a:pPr marL="342900" marR="0" lvl="0" indent="-342900" algn="l">
              <a:lnSpc>
                <a:spcPct val="115000"/>
              </a:lnSpc>
              <a:buFont typeface="+mj-lt"/>
              <a:buAutoNum type="arabicPeriod" startAt="5"/>
            </a:pPr>
            <a:r>
              <a:rPr lang="en-US" sz="900" b="1" dirty="0">
                <a:effectLst/>
                <a:latin typeface="Calibri" panose="020F0502020204030204" pitchFamily="34" charset="0"/>
                <a:ea typeface="Times New Roman" panose="02020603050405020304" pitchFamily="18" charset="0"/>
                <a:cs typeface="Calibri" panose="020F0502020204030204" pitchFamily="34" charset="0"/>
              </a:rPr>
              <a:t>Communicating Effectively</a:t>
            </a:r>
            <a:endParaRPr lang="en-US" sz="900" dirty="0">
              <a:effectLst/>
              <a:latin typeface="Calibri" panose="020F0502020204030204" pitchFamily="34" charset="0"/>
              <a:ea typeface="Calibri" panose="020F0502020204030204" pitchFamily="34" charset="0"/>
              <a:cs typeface="Calibri" panose="020F0502020204030204" pitchFamily="34" charset="0"/>
            </a:endParaRPr>
          </a:p>
          <a:p>
            <a:pPr marL="342900" marR="0" lvl="0" indent="-342900" algn="l">
              <a:lnSpc>
                <a:spcPct val="115000"/>
              </a:lnSpc>
              <a:buSzPts val="1000"/>
              <a:buFont typeface="Symbol" pitchFamily="2" charset="2"/>
              <a:buChar char=""/>
            </a:pPr>
            <a:r>
              <a:rPr lang="en-US" sz="900" b="1" dirty="0">
                <a:effectLst/>
                <a:latin typeface="Calibri" panose="020F0502020204030204" pitchFamily="34" charset="0"/>
                <a:ea typeface="Times New Roman" panose="02020603050405020304" pitchFamily="18" charset="0"/>
                <a:cs typeface="Calibri" panose="020F0502020204030204" pitchFamily="34" charset="0"/>
              </a:rPr>
              <a:t>Getting Your Point Across</a:t>
            </a:r>
            <a:endParaRPr lang="en-US" sz="900" dirty="0">
              <a:effectLst/>
              <a:latin typeface="Calibri" panose="020F0502020204030204" pitchFamily="34" charset="0"/>
              <a:ea typeface="Calibri" panose="020F0502020204030204" pitchFamily="34" charset="0"/>
              <a:cs typeface="Calibri" panose="020F0502020204030204" pitchFamily="34" charset="0"/>
            </a:endParaRPr>
          </a:p>
          <a:p>
            <a:pPr marL="742950" marR="0" lvl="1" indent="-285750" algn="l">
              <a:lnSpc>
                <a:spcPct val="115000"/>
              </a:lnSpc>
              <a:buSzPts val="1000"/>
              <a:buFont typeface="Courier New" panose="02070309020205020404" pitchFamily="49" charset="0"/>
              <a:buChar char="o"/>
              <a:tabLst>
                <a:tab pos="1143000" algn="l"/>
              </a:tabLst>
            </a:pPr>
            <a:r>
              <a:rPr lang="en-US" sz="900" dirty="0">
                <a:effectLst/>
                <a:latin typeface="Calibri" panose="020F0502020204030204" pitchFamily="34" charset="0"/>
                <a:ea typeface="Times New Roman" panose="02020603050405020304" pitchFamily="18" charset="0"/>
                <a:cs typeface="Calibri" panose="020F0502020204030204" pitchFamily="34" charset="0"/>
              </a:rPr>
              <a:t>Techniques for clear and effective communication, especially regarding safety procedures and expectations.</a:t>
            </a:r>
            <a:endParaRPr lang="en-US" sz="900" dirty="0">
              <a:effectLst/>
              <a:latin typeface="Calibri" panose="020F0502020204030204" pitchFamily="34" charset="0"/>
              <a:ea typeface="Calibri" panose="020F0502020204030204" pitchFamily="34" charset="0"/>
              <a:cs typeface="Calibri" panose="020F0502020204030204" pitchFamily="34" charset="0"/>
            </a:endParaRPr>
          </a:p>
          <a:p>
            <a:pPr marL="742950" marR="0" lvl="1" indent="-285750" algn="l">
              <a:lnSpc>
                <a:spcPct val="115000"/>
              </a:lnSpc>
              <a:buSzPts val="1000"/>
              <a:buFont typeface="Courier New" panose="02070309020205020404" pitchFamily="49" charset="0"/>
              <a:buChar char="o"/>
              <a:tabLst>
                <a:tab pos="1143000" algn="l"/>
              </a:tabLst>
            </a:pPr>
            <a:r>
              <a:rPr lang="en-US" sz="900" dirty="0">
                <a:effectLst/>
                <a:latin typeface="Calibri" panose="020F0502020204030204" pitchFamily="34" charset="0"/>
                <a:ea typeface="Times New Roman" panose="02020603050405020304" pitchFamily="18" charset="0"/>
                <a:cs typeface="Calibri" panose="020F0502020204030204" pitchFamily="34" charset="0"/>
              </a:rPr>
              <a:t>The importance of active listening and addressing crew concerns.</a:t>
            </a:r>
            <a:endParaRPr lang="en-US" sz="900" dirty="0">
              <a:effectLst/>
              <a:latin typeface="Calibri" panose="020F0502020204030204" pitchFamily="34" charset="0"/>
              <a:ea typeface="Calibri" panose="020F0502020204030204" pitchFamily="34" charset="0"/>
              <a:cs typeface="Calibri" panose="020F0502020204030204" pitchFamily="34" charset="0"/>
            </a:endParaRPr>
          </a:p>
          <a:p>
            <a:pPr marL="342900" marR="0" lvl="0" indent="-342900" algn="l">
              <a:lnSpc>
                <a:spcPct val="115000"/>
              </a:lnSpc>
              <a:spcAft>
                <a:spcPts val="1000"/>
              </a:spcAft>
              <a:buSzPts val="1000"/>
              <a:buFont typeface="Symbol" pitchFamily="2" charset="2"/>
              <a:buChar char=""/>
            </a:pPr>
            <a:r>
              <a:rPr lang="en-US" sz="900" b="1" dirty="0">
                <a:effectLst/>
                <a:latin typeface="Calibri" panose="020F0502020204030204" pitchFamily="34" charset="0"/>
                <a:ea typeface="Times New Roman" panose="02020603050405020304" pitchFamily="18" charset="0"/>
                <a:cs typeface="Calibri" panose="020F0502020204030204" pitchFamily="34" charset="0"/>
              </a:rPr>
              <a:t>Adapting Communication Styles</a:t>
            </a:r>
            <a:endParaRPr lang="en-US" sz="900" dirty="0">
              <a:effectLst/>
              <a:latin typeface="Calibri" panose="020F0502020204030204" pitchFamily="34" charset="0"/>
              <a:ea typeface="Calibri" panose="020F0502020204030204" pitchFamily="34" charset="0"/>
              <a:cs typeface="Calibri" panose="020F0502020204030204" pitchFamily="34" charset="0"/>
            </a:endParaRPr>
          </a:p>
          <a:p>
            <a:pPr marL="628650" lvl="1" indent="-171450">
              <a:buFont typeface="Courier New" panose="02070309020205020404" pitchFamily="49" charset="0"/>
              <a:buChar char="o"/>
            </a:pPr>
            <a:r>
              <a:rPr lang="en-US" sz="900" dirty="0">
                <a:effectLst/>
                <a:latin typeface="Calibri" panose="020F0502020204030204" pitchFamily="34" charset="0"/>
                <a:ea typeface="Times New Roman" panose="02020603050405020304" pitchFamily="18" charset="0"/>
                <a:cs typeface="Calibri" panose="020F0502020204030204" pitchFamily="34" charset="0"/>
              </a:rPr>
              <a:t>Recognizing different communication styles within the team and adjusting your approach accordingly.</a:t>
            </a:r>
            <a:r>
              <a:rPr lang="en-US" sz="900" dirty="0">
                <a:effectLst/>
                <a:latin typeface="Calibri" panose="020F0502020204030204" pitchFamily="34" charset="0"/>
                <a:cs typeface="Calibri" panose="020F0502020204030204" pitchFamily="34" charset="0"/>
              </a:rPr>
              <a:t> </a:t>
            </a:r>
          </a:p>
          <a:p>
            <a:pPr marL="628650" lvl="1" indent="-171450">
              <a:buFont typeface="Courier New" panose="02070309020205020404" pitchFamily="49" charset="0"/>
              <a:buChar char="o"/>
            </a:pPr>
            <a:endParaRPr lang="en-US" sz="900" dirty="0">
              <a:effectLst/>
              <a:latin typeface="Calibri" panose="020F0502020204030204" pitchFamily="34" charset="0"/>
              <a:cs typeface="Calibri" panose="020F0502020204030204" pitchFamily="34" charset="0"/>
            </a:endParaRPr>
          </a:p>
          <a:p>
            <a:pPr marL="0" marR="0"/>
            <a:r>
              <a:rPr lang="en-US" sz="900" dirty="0">
                <a:effectLst/>
                <a:latin typeface="Calibri" panose="020F0502020204030204" pitchFamily="34" charset="0"/>
                <a:ea typeface="Calibri" panose="020F0502020204030204" pitchFamily="34" charset="0"/>
                <a:cs typeface="Calibri" panose="020F0502020204030204" pitchFamily="34" charset="0"/>
              </a:rPr>
              <a:t>Techniques for Clear and Effective Communication:</a:t>
            </a:r>
          </a:p>
          <a:p>
            <a:pPr marL="0" marR="0"/>
            <a:r>
              <a:rPr lang="en-US" sz="900" b="1" dirty="0">
                <a:effectLst/>
                <a:latin typeface="Calibri" panose="020F0502020204030204" pitchFamily="34" charset="0"/>
                <a:ea typeface="Calibri" panose="020F0502020204030204" pitchFamily="34" charset="0"/>
                <a:cs typeface="Calibri" panose="020F0502020204030204" pitchFamily="34" charset="0"/>
              </a:rPr>
              <a:t>Speak Clearly and Concisely:</a:t>
            </a:r>
            <a:endParaRPr lang="en-US" sz="900" dirty="0">
              <a:effectLst/>
              <a:latin typeface="Calibri" panose="020F0502020204030204" pitchFamily="34" charset="0"/>
              <a:ea typeface="Calibri" panose="020F0502020204030204" pitchFamily="34" charset="0"/>
              <a:cs typeface="Calibri" panose="020F0502020204030204" pitchFamily="34" charset="0"/>
            </a:endParaRPr>
          </a:p>
          <a:p>
            <a:pPr marL="342900" marR="0" lvl="0" indent="-342900">
              <a:buSzPts val="1000"/>
              <a:buFont typeface="Symbol" pitchFamily="2" charset="2"/>
              <a:buChar char=""/>
            </a:pPr>
            <a:r>
              <a:rPr lang="en-US" sz="900" dirty="0">
                <a:effectLst/>
                <a:latin typeface="Calibri" panose="020F0502020204030204" pitchFamily="34" charset="0"/>
                <a:ea typeface="Calibri" panose="020F0502020204030204" pitchFamily="34" charset="0"/>
                <a:cs typeface="Calibri" panose="020F0502020204030204" pitchFamily="34" charset="0"/>
              </a:rPr>
              <a:t>Use plain language, avoid jargon, and ensure your message is easy to understand. </a:t>
            </a:r>
          </a:p>
          <a:p>
            <a:pPr marL="0" marR="0"/>
            <a:r>
              <a:rPr lang="en-US" sz="900" b="1" dirty="0">
                <a:effectLst/>
                <a:latin typeface="Calibri" panose="020F0502020204030204" pitchFamily="34" charset="0"/>
                <a:ea typeface="Calibri" panose="020F0502020204030204" pitchFamily="34" charset="0"/>
                <a:cs typeface="Calibri" panose="020F0502020204030204" pitchFamily="34" charset="0"/>
              </a:rPr>
              <a:t>Provide Context and Examples:</a:t>
            </a:r>
            <a:endParaRPr lang="en-US" sz="900" dirty="0">
              <a:effectLst/>
              <a:latin typeface="Calibri" panose="020F0502020204030204" pitchFamily="34" charset="0"/>
              <a:ea typeface="Calibri" panose="020F0502020204030204" pitchFamily="34" charset="0"/>
              <a:cs typeface="Calibri" panose="020F0502020204030204" pitchFamily="34" charset="0"/>
            </a:endParaRPr>
          </a:p>
          <a:p>
            <a:pPr marL="342900" marR="0" lvl="0" indent="-342900">
              <a:buSzPts val="1000"/>
              <a:buFont typeface="Symbol" pitchFamily="2" charset="2"/>
              <a:buChar char=""/>
            </a:pPr>
            <a:r>
              <a:rPr lang="en-US" sz="900" dirty="0">
                <a:effectLst/>
                <a:latin typeface="Calibri" panose="020F0502020204030204" pitchFamily="34" charset="0"/>
                <a:ea typeface="Calibri" panose="020F0502020204030204" pitchFamily="34" charset="0"/>
                <a:cs typeface="Calibri" panose="020F0502020204030204" pitchFamily="34" charset="0"/>
              </a:rPr>
              <a:t>Explain the "why" behind safety procedures and use real-world examples to illustrate potential consequences. </a:t>
            </a:r>
          </a:p>
          <a:p>
            <a:pPr marL="0" marR="0"/>
            <a:r>
              <a:rPr lang="en-US" sz="900" b="1" dirty="0">
                <a:effectLst/>
                <a:latin typeface="Calibri" panose="020F0502020204030204" pitchFamily="34" charset="0"/>
                <a:ea typeface="Calibri" panose="020F0502020204030204" pitchFamily="34" charset="0"/>
                <a:cs typeface="Calibri" panose="020F0502020204030204" pitchFamily="34" charset="0"/>
              </a:rPr>
              <a:t>Use Multiple Communication Channels:</a:t>
            </a:r>
            <a:endParaRPr lang="en-US" sz="900" dirty="0">
              <a:effectLst/>
              <a:latin typeface="Calibri" panose="020F0502020204030204" pitchFamily="34" charset="0"/>
              <a:ea typeface="Calibri" panose="020F0502020204030204" pitchFamily="34" charset="0"/>
              <a:cs typeface="Calibri" panose="020F0502020204030204" pitchFamily="34" charset="0"/>
            </a:endParaRPr>
          </a:p>
          <a:p>
            <a:pPr marL="342900" marR="0" lvl="0" indent="-342900">
              <a:buSzPts val="1000"/>
              <a:buFont typeface="Symbol" pitchFamily="2" charset="2"/>
              <a:buChar char=""/>
            </a:pPr>
            <a:r>
              <a:rPr lang="en-US" sz="900" dirty="0">
                <a:effectLst/>
                <a:latin typeface="Calibri" panose="020F0502020204030204" pitchFamily="34" charset="0"/>
                <a:ea typeface="Calibri" panose="020F0502020204030204" pitchFamily="34" charset="0"/>
                <a:cs typeface="Calibri" panose="020F0502020204030204" pitchFamily="34" charset="0"/>
              </a:rPr>
              <a:t>Combine different methods like emails, newsletters, meetings, posters, and videos to reach everyone. </a:t>
            </a:r>
          </a:p>
          <a:p>
            <a:pPr marL="0" marR="0"/>
            <a:r>
              <a:rPr lang="en-US" sz="900" b="1" dirty="0">
                <a:effectLst/>
                <a:latin typeface="Calibri" panose="020F0502020204030204" pitchFamily="34" charset="0"/>
                <a:ea typeface="Calibri" panose="020F0502020204030204" pitchFamily="34" charset="0"/>
                <a:cs typeface="Calibri" panose="020F0502020204030204" pitchFamily="34" charset="0"/>
              </a:rPr>
              <a:t>Encourage Two-Way Communication:</a:t>
            </a:r>
            <a:endParaRPr lang="en-US" sz="900" dirty="0">
              <a:effectLst/>
              <a:latin typeface="Calibri" panose="020F0502020204030204" pitchFamily="34" charset="0"/>
              <a:ea typeface="Calibri" panose="020F0502020204030204" pitchFamily="34" charset="0"/>
              <a:cs typeface="Calibri" panose="020F0502020204030204" pitchFamily="34" charset="0"/>
            </a:endParaRPr>
          </a:p>
          <a:p>
            <a:pPr marL="342900" marR="0" lvl="0" indent="-342900">
              <a:buSzPts val="1000"/>
              <a:buFont typeface="Symbol" pitchFamily="2" charset="2"/>
              <a:buChar char=""/>
            </a:pPr>
            <a:r>
              <a:rPr lang="en-US" sz="900" dirty="0">
                <a:effectLst/>
                <a:latin typeface="Calibri" panose="020F0502020204030204" pitchFamily="34" charset="0"/>
                <a:ea typeface="Calibri" panose="020F0502020204030204" pitchFamily="34" charset="0"/>
                <a:cs typeface="Calibri" panose="020F0502020204030204" pitchFamily="34" charset="0"/>
              </a:rPr>
              <a:t>Create opportunities for questions and feedback to ensure everyone understands and feels heard. </a:t>
            </a:r>
          </a:p>
          <a:p>
            <a:pPr marL="0" marR="0"/>
            <a:r>
              <a:rPr lang="en-US" sz="900" b="1" dirty="0">
                <a:effectLst/>
                <a:latin typeface="Calibri" panose="020F0502020204030204" pitchFamily="34" charset="0"/>
                <a:ea typeface="Calibri" panose="020F0502020204030204" pitchFamily="34" charset="0"/>
                <a:cs typeface="Calibri" panose="020F0502020204030204" pitchFamily="34" charset="0"/>
              </a:rPr>
              <a:t>Be Assertive and Respectful:</a:t>
            </a:r>
            <a:endParaRPr lang="en-US" sz="900" dirty="0">
              <a:effectLst/>
              <a:latin typeface="Calibri" panose="020F0502020204030204" pitchFamily="34" charset="0"/>
              <a:ea typeface="Calibri" panose="020F0502020204030204" pitchFamily="34" charset="0"/>
              <a:cs typeface="Calibri" panose="020F0502020204030204" pitchFamily="34" charset="0"/>
            </a:endParaRPr>
          </a:p>
          <a:p>
            <a:pPr marL="342900" marR="0" lvl="0" indent="-342900">
              <a:buSzPts val="1000"/>
              <a:buFont typeface="Symbol" pitchFamily="2" charset="2"/>
              <a:buChar char=""/>
            </a:pPr>
            <a:r>
              <a:rPr lang="en-US" sz="900" dirty="0">
                <a:effectLst/>
                <a:latin typeface="Calibri" panose="020F0502020204030204" pitchFamily="34" charset="0"/>
                <a:ea typeface="Calibri" panose="020F0502020204030204" pitchFamily="34" charset="0"/>
                <a:cs typeface="Calibri" panose="020F0502020204030204" pitchFamily="34" charset="0"/>
              </a:rPr>
              <a:t>Express your thoughts and needs clearly and directly, while also respecting the opinions and concerns of others. </a:t>
            </a:r>
          </a:p>
          <a:p>
            <a:pPr marL="0" marR="0"/>
            <a:r>
              <a:rPr lang="en-US" sz="900" b="1" dirty="0">
                <a:effectLst/>
                <a:latin typeface="Calibri" panose="020F0502020204030204" pitchFamily="34" charset="0"/>
                <a:ea typeface="Calibri" panose="020F0502020204030204" pitchFamily="34" charset="0"/>
                <a:cs typeface="Calibri" panose="020F0502020204030204" pitchFamily="34" charset="0"/>
              </a:rPr>
              <a:t>Document and Review:</a:t>
            </a:r>
            <a:endParaRPr lang="en-US" sz="900" dirty="0">
              <a:effectLst/>
              <a:latin typeface="Calibri" panose="020F0502020204030204" pitchFamily="34" charset="0"/>
              <a:ea typeface="Calibri" panose="020F0502020204030204" pitchFamily="34" charset="0"/>
              <a:cs typeface="Calibri" panose="020F0502020204030204" pitchFamily="34" charset="0"/>
            </a:endParaRPr>
          </a:p>
          <a:p>
            <a:pPr marL="342900" marR="0" lvl="0" indent="-342900">
              <a:buSzPts val="1000"/>
              <a:buFont typeface="Symbol" pitchFamily="2" charset="2"/>
              <a:buChar char=""/>
            </a:pPr>
            <a:r>
              <a:rPr lang="en-US" sz="900" dirty="0">
                <a:effectLst/>
                <a:latin typeface="Calibri" panose="020F0502020204030204" pitchFamily="34" charset="0"/>
                <a:ea typeface="Calibri" panose="020F0502020204030204" pitchFamily="34" charset="0"/>
                <a:cs typeface="Calibri" panose="020F0502020204030204" pitchFamily="34" charset="0"/>
              </a:rPr>
              <a:t>Keep records of safety communications and regularly review them to identify areas for improvement. </a:t>
            </a:r>
          </a:p>
        </p:txBody>
      </p:sp>
      <p:sp>
        <p:nvSpPr>
          <p:cNvPr id="4" name="Slide Number Placeholder 3">
            <a:extLst>
              <a:ext uri="{FF2B5EF4-FFF2-40B4-BE49-F238E27FC236}">
                <a16:creationId xmlns:a16="http://schemas.microsoft.com/office/drawing/2014/main" id="{222FAC35-A250-403D-DBDD-F6F28F8DAC72}"/>
              </a:ext>
            </a:extLst>
          </p:cNvPr>
          <p:cNvSpPr>
            <a:spLocks noGrp="1"/>
          </p:cNvSpPr>
          <p:nvPr>
            <p:ph type="sldNum" sz="quarter" idx="5"/>
          </p:nvPr>
        </p:nvSpPr>
        <p:spPr/>
        <p:txBody>
          <a:bodyPr/>
          <a:lstStyle/>
          <a:p>
            <a:fld id="{4072E2B5-1C00-054F-8922-58F2F13CC7AF}" type="slidenum">
              <a:rPr lang="en-US" smtClean="0"/>
              <a:t>23</a:t>
            </a:fld>
            <a:endParaRPr lang="en-US"/>
          </a:p>
        </p:txBody>
      </p:sp>
    </p:spTree>
    <p:extLst>
      <p:ext uri="{BB962C8B-B14F-4D97-AF65-F5344CB8AC3E}">
        <p14:creationId xmlns:p14="http://schemas.microsoft.com/office/powerpoint/2010/main" val="51859023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6F43AD-1C75-D275-C8F3-F74D62AE27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E5D31DD-5206-47E6-D341-C86BD0CCA78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A7E5CBE-D0D2-C571-100F-6561E6CF2F66}"/>
              </a:ext>
            </a:extLst>
          </p:cNvPr>
          <p:cNvSpPr>
            <a:spLocks noGrp="1"/>
          </p:cNvSpPr>
          <p:nvPr>
            <p:ph type="body" idx="1"/>
          </p:nvPr>
        </p:nvSpPr>
        <p:spPr/>
        <p:txBody>
          <a:bodyPr/>
          <a:lstStyle/>
          <a:p>
            <a:pPr marL="342900" marR="0" lvl="0" indent="-342900" algn="l">
              <a:lnSpc>
                <a:spcPct val="115000"/>
              </a:lnSpc>
              <a:buFont typeface="+mj-lt"/>
              <a:buAutoNum type="arabicPeriod" startAt="5"/>
            </a:pPr>
            <a:r>
              <a:rPr lang="en-US" sz="900" b="1" dirty="0">
                <a:effectLst/>
                <a:latin typeface="Calibri" panose="020F0502020204030204" pitchFamily="34" charset="0"/>
                <a:ea typeface="Times New Roman" panose="02020603050405020304" pitchFamily="18" charset="0"/>
                <a:cs typeface="Calibri" panose="020F0502020204030204" pitchFamily="34" charset="0"/>
              </a:rPr>
              <a:t>Communicating Effectively</a:t>
            </a:r>
            <a:endParaRPr lang="en-US" sz="900" dirty="0">
              <a:effectLst/>
              <a:latin typeface="Calibri" panose="020F0502020204030204" pitchFamily="34" charset="0"/>
              <a:ea typeface="Calibri" panose="020F0502020204030204" pitchFamily="34" charset="0"/>
              <a:cs typeface="Calibri" panose="020F0502020204030204" pitchFamily="34" charset="0"/>
            </a:endParaRPr>
          </a:p>
          <a:p>
            <a:pPr marL="342900" marR="0" lvl="0" indent="-342900" algn="l">
              <a:lnSpc>
                <a:spcPct val="115000"/>
              </a:lnSpc>
              <a:buSzPts val="1000"/>
              <a:buFont typeface="Symbol" pitchFamily="2" charset="2"/>
              <a:buChar char=""/>
            </a:pPr>
            <a:r>
              <a:rPr lang="en-US" sz="900" b="1" dirty="0">
                <a:effectLst/>
                <a:latin typeface="Calibri" panose="020F0502020204030204" pitchFamily="34" charset="0"/>
                <a:ea typeface="Times New Roman" panose="02020603050405020304" pitchFamily="18" charset="0"/>
                <a:cs typeface="Calibri" panose="020F0502020204030204" pitchFamily="34" charset="0"/>
              </a:rPr>
              <a:t>Getting Your Point Across</a:t>
            </a:r>
            <a:endParaRPr lang="en-US" sz="900" dirty="0">
              <a:effectLst/>
              <a:latin typeface="Calibri" panose="020F0502020204030204" pitchFamily="34" charset="0"/>
              <a:ea typeface="Calibri" panose="020F0502020204030204" pitchFamily="34" charset="0"/>
              <a:cs typeface="Calibri" panose="020F0502020204030204" pitchFamily="34" charset="0"/>
            </a:endParaRPr>
          </a:p>
          <a:p>
            <a:pPr marL="742950" marR="0" lvl="1" indent="-285750" algn="l">
              <a:lnSpc>
                <a:spcPct val="115000"/>
              </a:lnSpc>
              <a:buSzPts val="1000"/>
              <a:buFont typeface="Courier New" panose="02070309020205020404" pitchFamily="49" charset="0"/>
              <a:buChar char="o"/>
              <a:tabLst>
                <a:tab pos="1143000" algn="l"/>
              </a:tabLst>
            </a:pPr>
            <a:r>
              <a:rPr lang="en-US" sz="900" dirty="0">
                <a:effectLst/>
                <a:latin typeface="Calibri" panose="020F0502020204030204" pitchFamily="34" charset="0"/>
                <a:ea typeface="Times New Roman" panose="02020603050405020304" pitchFamily="18" charset="0"/>
                <a:cs typeface="Calibri" panose="020F0502020204030204" pitchFamily="34" charset="0"/>
              </a:rPr>
              <a:t>Techniques for clear and effective communication, especially regarding safety procedures and expectations.</a:t>
            </a:r>
            <a:endParaRPr lang="en-US" sz="900" dirty="0">
              <a:effectLst/>
              <a:latin typeface="Calibri" panose="020F0502020204030204" pitchFamily="34" charset="0"/>
              <a:ea typeface="Calibri" panose="020F0502020204030204" pitchFamily="34" charset="0"/>
              <a:cs typeface="Calibri" panose="020F0502020204030204" pitchFamily="34" charset="0"/>
            </a:endParaRPr>
          </a:p>
          <a:p>
            <a:pPr marL="742950" marR="0" lvl="1" indent="-285750" algn="l">
              <a:lnSpc>
                <a:spcPct val="115000"/>
              </a:lnSpc>
              <a:buSzPts val="1000"/>
              <a:buFont typeface="Courier New" panose="02070309020205020404" pitchFamily="49" charset="0"/>
              <a:buChar char="o"/>
              <a:tabLst>
                <a:tab pos="1143000" algn="l"/>
              </a:tabLst>
            </a:pPr>
            <a:r>
              <a:rPr lang="en-US" sz="900" dirty="0">
                <a:effectLst/>
                <a:latin typeface="Calibri" panose="020F0502020204030204" pitchFamily="34" charset="0"/>
                <a:ea typeface="Times New Roman" panose="02020603050405020304" pitchFamily="18" charset="0"/>
                <a:cs typeface="Calibri" panose="020F0502020204030204" pitchFamily="34" charset="0"/>
              </a:rPr>
              <a:t>The importance of active listening and addressing crew concerns.</a:t>
            </a:r>
            <a:endParaRPr lang="en-US" sz="900" dirty="0">
              <a:effectLst/>
              <a:latin typeface="Calibri" panose="020F0502020204030204" pitchFamily="34" charset="0"/>
              <a:ea typeface="Calibri" panose="020F0502020204030204" pitchFamily="34" charset="0"/>
              <a:cs typeface="Calibri" panose="020F0502020204030204" pitchFamily="34" charset="0"/>
            </a:endParaRPr>
          </a:p>
          <a:p>
            <a:pPr marL="342900" marR="0" lvl="0" indent="-342900" algn="l">
              <a:lnSpc>
                <a:spcPct val="115000"/>
              </a:lnSpc>
              <a:spcAft>
                <a:spcPts val="1000"/>
              </a:spcAft>
              <a:buSzPts val="1000"/>
              <a:buFont typeface="Symbol" pitchFamily="2" charset="2"/>
              <a:buChar char=""/>
            </a:pPr>
            <a:r>
              <a:rPr lang="en-US" sz="900" b="1" dirty="0">
                <a:effectLst/>
                <a:latin typeface="Calibri" panose="020F0502020204030204" pitchFamily="34" charset="0"/>
                <a:ea typeface="Times New Roman" panose="02020603050405020304" pitchFamily="18" charset="0"/>
                <a:cs typeface="Calibri" panose="020F0502020204030204" pitchFamily="34" charset="0"/>
              </a:rPr>
              <a:t>Adapting Communication Styles</a:t>
            </a:r>
            <a:endParaRPr lang="en-US" sz="900" dirty="0">
              <a:effectLst/>
              <a:latin typeface="Calibri" panose="020F0502020204030204" pitchFamily="34" charset="0"/>
              <a:ea typeface="Calibri" panose="020F0502020204030204" pitchFamily="34" charset="0"/>
              <a:cs typeface="Calibri" panose="020F0502020204030204" pitchFamily="34" charset="0"/>
            </a:endParaRPr>
          </a:p>
          <a:p>
            <a:pPr marL="628650" lvl="1" indent="-171450">
              <a:buFont typeface="Courier New" panose="02070309020205020404" pitchFamily="49" charset="0"/>
              <a:buChar char="o"/>
            </a:pPr>
            <a:r>
              <a:rPr lang="en-US" sz="900" dirty="0">
                <a:effectLst/>
                <a:latin typeface="Calibri" panose="020F0502020204030204" pitchFamily="34" charset="0"/>
                <a:ea typeface="Times New Roman" panose="02020603050405020304" pitchFamily="18" charset="0"/>
                <a:cs typeface="Calibri" panose="020F0502020204030204" pitchFamily="34" charset="0"/>
              </a:rPr>
              <a:t>Recognizing different communication styles within the team and adjusting your approach accordingly.</a:t>
            </a:r>
            <a:r>
              <a:rPr lang="en-US" sz="900" dirty="0">
                <a:effectLst/>
                <a:latin typeface="Calibri" panose="020F0502020204030204" pitchFamily="34" charset="0"/>
                <a:cs typeface="Calibri" panose="020F0502020204030204" pitchFamily="34" charset="0"/>
              </a:rPr>
              <a:t> </a:t>
            </a:r>
          </a:p>
          <a:p>
            <a:pPr marL="0" marR="0"/>
            <a:r>
              <a:rPr lang="en-US" sz="900" dirty="0">
                <a:effectLst/>
                <a:latin typeface="Calibri" panose="020F0502020204030204" pitchFamily="34" charset="0"/>
                <a:ea typeface="Calibri" panose="020F0502020204030204" pitchFamily="34" charset="0"/>
                <a:cs typeface="Calibri" panose="020F0502020204030204" pitchFamily="34" charset="0"/>
              </a:rPr>
              <a:t> </a:t>
            </a:r>
          </a:p>
          <a:p>
            <a:pPr marL="0" marR="0"/>
            <a:r>
              <a:rPr lang="en-US" sz="900" dirty="0">
                <a:effectLst/>
                <a:latin typeface="Calibri" panose="020F0502020204030204" pitchFamily="34" charset="0"/>
                <a:ea typeface="Calibri" panose="020F0502020204030204" pitchFamily="34" charset="0"/>
                <a:cs typeface="Calibri" panose="020F0502020204030204" pitchFamily="34" charset="0"/>
              </a:rPr>
              <a:t>The Importance of Active Listening and Addressing Crew Concerns:</a:t>
            </a:r>
          </a:p>
          <a:p>
            <a:pPr marL="0" marR="0"/>
            <a:r>
              <a:rPr lang="en-US" sz="900" b="1" dirty="0">
                <a:effectLst/>
                <a:latin typeface="Calibri" panose="020F0502020204030204" pitchFamily="34" charset="0"/>
                <a:ea typeface="Calibri" panose="020F0502020204030204" pitchFamily="34" charset="0"/>
                <a:cs typeface="Calibri" panose="020F0502020204030204" pitchFamily="34" charset="0"/>
              </a:rPr>
              <a:t>Active Listening:</a:t>
            </a:r>
            <a:endParaRPr lang="en-US" sz="900" dirty="0">
              <a:effectLst/>
              <a:latin typeface="Calibri" panose="020F0502020204030204" pitchFamily="34" charset="0"/>
              <a:ea typeface="Calibri" panose="020F0502020204030204" pitchFamily="34" charset="0"/>
              <a:cs typeface="Calibri" panose="020F0502020204030204" pitchFamily="34" charset="0"/>
            </a:endParaRPr>
          </a:p>
          <a:p>
            <a:pPr marL="342900" marR="0" lvl="0" indent="-342900">
              <a:buSzPts val="1000"/>
              <a:buFont typeface="Symbol" pitchFamily="2" charset="2"/>
              <a:buChar char=""/>
            </a:pPr>
            <a:r>
              <a:rPr lang="en-US" sz="900" dirty="0">
                <a:effectLst/>
                <a:latin typeface="Calibri" panose="020F0502020204030204" pitchFamily="34" charset="0"/>
                <a:ea typeface="Calibri" panose="020F0502020204030204" pitchFamily="34" charset="0"/>
                <a:cs typeface="Calibri" panose="020F0502020204030204" pitchFamily="34" charset="0"/>
              </a:rPr>
              <a:t>Pay full attention to what others are saying, both verbally and nonverbally, and show that you understand their point of view. </a:t>
            </a:r>
          </a:p>
          <a:p>
            <a:pPr marL="0" marR="0"/>
            <a:r>
              <a:rPr lang="en-US" sz="900" b="1" dirty="0">
                <a:effectLst/>
                <a:latin typeface="Calibri" panose="020F0502020204030204" pitchFamily="34" charset="0"/>
                <a:ea typeface="Calibri" panose="020F0502020204030204" pitchFamily="34" charset="0"/>
                <a:cs typeface="Calibri" panose="020F0502020204030204" pitchFamily="34" charset="0"/>
              </a:rPr>
              <a:t>Acknowledge and Validate Concerns:</a:t>
            </a:r>
            <a:endParaRPr lang="en-US" sz="900" dirty="0">
              <a:effectLst/>
              <a:latin typeface="Calibri" panose="020F0502020204030204" pitchFamily="34" charset="0"/>
              <a:ea typeface="Calibri" panose="020F0502020204030204" pitchFamily="34" charset="0"/>
              <a:cs typeface="Calibri" panose="020F0502020204030204" pitchFamily="34" charset="0"/>
            </a:endParaRPr>
          </a:p>
          <a:p>
            <a:pPr marL="342900" marR="0" lvl="0" indent="-342900">
              <a:buSzPts val="1000"/>
              <a:buFont typeface="Symbol" pitchFamily="2" charset="2"/>
              <a:buChar char=""/>
            </a:pPr>
            <a:r>
              <a:rPr lang="en-US" sz="900" dirty="0">
                <a:effectLst/>
                <a:latin typeface="Calibri" panose="020F0502020204030204" pitchFamily="34" charset="0"/>
                <a:ea typeface="Calibri" panose="020F0502020204030204" pitchFamily="34" charset="0"/>
                <a:cs typeface="Calibri" panose="020F0502020204030204" pitchFamily="34" charset="0"/>
              </a:rPr>
              <a:t>Show empathy and validate the concerns of team members, even if you don't agree with them. </a:t>
            </a:r>
          </a:p>
          <a:p>
            <a:pPr marL="0" marR="0"/>
            <a:r>
              <a:rPr lang="en-US" sz="900" b="1" dirty="0">
                <a:effectLst/>
                <a:latin typeface="Calibri" panose="020F0502020204030204" pitchFamily="34" charset="0"/>
                <a:ea typeface="Calibri" panose="020F0502020204030204" pitchFamily="34" charset="0"/>
                <a:cs typeface="Calibri" panose="020F0502020204030204" pitchFamily="34" charset="0"/>
              </a:rPr>
              <a:t>Seek Clarification:</a:t>
            </a:r>
            <a:endParaRPr lang="en-US" sz="900" dirty="0">
              <a:effectLst/>
              <a:latin typeface="Calibri" panose="020F0502020204030204" pitchFamily="34" charset="0"/>
              <a:ea typeface="Calibri" panose="020F0502020204030204" pitchFamily="34" charset="0"/>
              <a:cs typeface="Calibri" panose="020F0502020204030204" pitchFamily="34" charset="0"/>
            </a:endParaRPr>
          </a:p>
          <a:p>
            <a:pPr marL="342900" marR="0" lvl="0" indent="-342900">
              <a:buSzPts val="1000"/>
              <a:buFont typeface="Symbol" pitchFamily="2" charset="2"/>
              <a:buChar char=""/>
            </a:pPr>
            <a:r>
              <a:rPr lang="en-US" sz="900" dirty="0">
                <a:effectLst/>
                <a:latin typeface="Calibri" panose="020F0502020204030204" pitchFamily="34" charset="0"/>
                <a:ea typeface="Calibri" panose="020F0502020204030204" pitchFamily="34" charset="0"/>
                <a:cs typeface="Calibri" panose="020F0502020204030204" pitchFamily="34" charset="0"/>
              </a:rPr>
              <a:t>Don't assume you understand, ask clarifying questions to ensure everyone is on the same page. </a:t>
            </a:r>
          </a:p>
          <a:p>
            <a:pPr marL="0" marR="0"/>
            <a:r>
              <a:rPr lang="en-US" sz="900" b="1" dirty="0">
                <a:effectLst/>
                <a:latin typeface="Calibri" panose="020F0502020204030204" pitchFamily="34" charset="0"/>
                <a:ea typeface="Calibri" panose="020F0502020204030204" pitchFamily="34" charset="0"/>
                <a:cs typeface="Calibri" panose="020F0502020204030204" pitchFamily="34" charset="0"/>
              </a:rPr>
              <a:t>Respond Thoughtfully and Promptly:</a:t>
            </a:r>
            <a:endParaRPr lang="en-US" sz="900" dirty="0">
              <a:effectLst/>
              <a:latin typeface="Calibri" panose="020F0502020204030204" pitchFamily="34" charset="0"/>
              <a:ea typeface="Calibri" panose="020F0502020204030204" pitchFamily="34" charset="0"/>
              <a:cs typeface="Calibri" panose="020F0502020204030204" pitchFamily="34" charset="0"/>
            </a:endParaRPr>
          </a:p>
          <a:p>
            <a:pPr marL="342900" marR="0" lvl="0" indent="-342900">
              <a:buSzPts val="1000"/>
              <a:buFont typeface="Symbol" pitchFamily="2" charset="2"/>
              <a:buChar char=""/>
            </a:pPr>
            <a:r>
              <a:rPr lang="en-US" sz="900" dirty="0">
                <a:effectLst/>
                <a:latin typeface="Calibri" panose="020F0502020204030204" pitchFamily="34" charset="0"/>
                <a:ea typeface="Calibri" panose="020F0502020204030204" pitchFamily="34" charset="0"/>
                <a:cs typeface="Calibri" panose="020F0502020204030204" pitchFamily="34" charset="0"/>
              </a:rPr>
              <a:t>Address concerns and questions promptly and provide clear and actionable solutions. </a:t>
            </a:r>
          </a:p>
          <a:p>
            <a:pPr marL="0" marR="0"/>
            <a:r>
              <a:rPr lang="en-US" sz="900" b="1" dirty="0">
                <a:effectLst/>
                <a:latin typeface="Calibri" panose="020F0502020204030204" pitchFamily="34" charset="0"/>
                <a:ea typeface="Calibri" panose="020F0502020204030204" pitchFamily="34" charset="0"/>
                <a:cs typeface="Calibri" panose="020F0502020204030204" pitchFamily="34" charset="0"/>
              </a:rPr>
              <a:t>Document and Follow Up:</a:t>
            </a:r>
            <a:endParaRPr lang="en-US" sz="900" dirty="0">
              <a:effectLst/>
              <a:latin typeface="Calibri" panose="020F0502020204030204" pitchFamily="34" charset="0"/>
              <a:ea typeface="Calibri" panose="020F0502020204030204" pitchFamily="34" charset="0"/>
              <a:cs typeface="Calibri" panose="020F0502020204030204" pitchFamily="34" charset="0"/>
            </a:endParaRPr>
          </a:p>
          <a:p>
            <a:pPr marL="342900" marR="0" lvl="0" indent="-342900">
              <a:buSzPts val="1000"/>
              <a:buFont typeface="Symbol" pitchFamily="2" charset="2"/>
              <a:buChar char=""/>
            </a:pPr>
            <a:r>
              <a:rPr lang="en-US" sz="900" dirty="0">
                <a:effectLst/>
                <a:latin typeface="Calibri" panose="020F0502020204030204" pitchFamily="34" charset="0"/>
                <a:ea typeface="Calibri" panose="020F0502020204030204" pitchFamily="34" charset="0"/>
                <a:cs typeface="Calibri" panose="020F0502020204030204" pitchFamily="34" charset="0"/>
              </a:rPr>
              <a:t>Keep records of concerns and actions taken, and follow up to ensure issues are resolved. </a:t>
            </a:r>
          </a:p>
          <a:p>
            <a:pPr marL="0" marR="0"/>
            <a:r>
              <a:rPr lang="en-US" sz="900" dirty="0">
                <a:effectLst/>
                <a:latin typeface="Calibri" panose="020F0502020204030204" pitchFamily="34" charset="0"/>
                <a:ea typeface="Calibri" panose="020F0502020204030204" pitchFamily="34" charset="0"/>
                <a:cs typeface="Calibri" panose="020F0502020204030204" pitchFamily="34" charset="0"/>
              </a:rPr>
              <a:t> </a:t>
            </a:r>
          </a:p>
          <a:p>
            <a:pPr marL="628650" lvl="1" indent="-171450">
              <a:buFont typeface="Courier New" panose="02070309020205020404" pitchFamily="49" charset="0"/>
              <a:buChar char="o"/>
            </a:pPr>
            <a:endParaRPr lang="en-US" sz="900" dirty="0">
              <a:latin typeface="Calibri" panose="020F0502020204030204" pitchFamily="34" charset="0"/>
              <a:cs typeface="Calibri" panose="020F0502020204030204" pitchFamily="34" charset="0"/>
            </a:endParaRPr>
          </a:p>
        </p:txBody>
      </p:sp>
      <p:sp>
        <p:nvSpPr>
          <p:cNvPr id="4" name="Slide Number Placeholder 3">
            <a:extLst>
              <a:ext uri="{FF2B5EF4-FFF2-40B4-BE49-F238E27FC236}">
                <a16:creationId xmlns:a16="http://schemas.microsoft.com/office/drawing/2014/main" id="{97DCE462-3246-B46F-1A43-FD7A029ED5BA}"/>
              </a:ext>
            </a:extLst>
          </p:cNvPr>
          <p:cNvSpPr>
            <a:spLocks noGrp="1"/>
          </p:cNvSpPr>
          <p:nvPr>
            <p:ph type="sldNum" sz="quarter" idx="5"/>
          </p:nvPr>
        </p:nvSpPr>
        <p:spPr/>
        <p:txBody>
          <a:bodyPr/>
          <a:lstStyle/>
          <a:p>
            <a:fld id="{4072E2B5-1C00-054F-8922-58F2F13CC7AF}" type="slidenum">
              <a:rPr lang="en-US" smtClean="0"/>
              <a:t>24</a:t>
            </a:fld>
            <a:endParaRPr lang="en-US"/>
          </a:p>
        </p:txBody>
      </p:sp>
    </p:spTree>
    <p:extLst>
      <p:ext uri="{BB962C8B-B14F-4D97-AF65-F5344CB8AC3E}">
        <p14:creationId xmlns:p14="http://schemas.microsoft.com/office/powerpoint/2010/main" val="250067797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B3867E-5BB4-9AC1-BC28-3C2478EF921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97500FC-F26D-51E8-CBAD-23726287370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EB81395-B16F-6975-0CED-1EFD34B79B9F}"/>
              </a:ext>
            </a:extLst>
          </p:cNvPr>
          <p:cNvSpPr>
            <a:spLocks noGrp="1"/>
          </p:cNvSpPr>
          <p:nvPr>
            <p:ph type="body" idx="1"/>
          </p:nvPr>
        </p:nvSpPr>
        <p:spPr/>
        <p:txBody>
          <a:bodyPr/>
          <a:lstStyle/>
          <a:p>
            <a:pPr marL="342900" marR="0" lvl="0" indent="-342900" algn="l">
              <a:lnSpc>
                <a:spcPct val="115000"/>
              </a:lnSpc>
              <a:buFont typeface="+mj-lt"/>
              <a:buAutoNum type="arabicPeriod" startAt="5"/>
            </a:pPr>
            <a:r>
              <a:rPr lang="en-US" sz="900" b="1" dirty="0">
                <a:effectLst/>
                <a:latin typeface="Calibri" panose="020F0502020204030204" pitchFamily="34" charset="0"/>
                <a:ea typeface="Times New Roman" panose="02020603050405020304" pitchFamily="18" charset="0"/>
                <a:cs typeface="Calibri" panose="020F0502020204030204" pitchFamily="34" charset="0"/>
              </a:rPr>
              <a:t>Communicating Effectively</a:t>
            </a:r>
            <a:endParaRPr lang="en-US" sz="900" dirty="0">
              <a:effectLst/>
              <a:latin typeface="Calibri" panose="020F0502020204030204" pitchFamily="34" charset="0"/>
              <a:ea typeface="Calibri" panose="020F0502020204030204" pitchFamily="34" charset="0"/>
              <a:cs typeface="Calibri" panose="020F0502020204030204" pitchFamily="34" charset="0"/>
            </a:endParaRPr>
          </a:p>
          <a:p>
            <a:pPr marL="342900" marR="0" lvl="0" indent="-342900" algn="l">
              <a:lnSpc>
                <a:spcPct val="115000"/>
              </a:lnSpc>
              <a:buSzPts val="1000"/>
              <a:buFont typeface="Symbol" pitchFamily="2" charset="2"/>
              <a:buChar char=""/>
            </a:pPr>
            <a:r>
              <a:rPr lang="en-US" sz="900" b="1" dirty="0">
                <a:effectLst/>
                <a:latin typeface="Calibri" panose="020F0502020204030204" pitchFamily="34" charset="0"/>
                <a:ea typeface="Times New Roman" panose="02020603050405020304" pitchFamily="18" charset="0"/>
                <a:cs typeface="Calibri" panose="020F0502020204030204" pitchFamily="34" charset="0"/>
              </a:rPr>
              <a:t>Getting Your Point Across</a:t>
            </a:r>
            <a:endParaRPr lang="en-US" sz="900" dirty="0">
              <a:effectLst/>
              <a:latin typeface="Calibri" panose="020F0502020204030204" pitchFamily="34" charset="0"/>
              <a:ea typeface="Calibri" panose="020F0502020204030204" pitchFamily="34" charset="0"/>
              <a:cs typeface="Calibri" panose="020F0502020204030204" pitchFamily="34" charset="0"/>
            </a:endParaRPr>
          </a:p>
          <a:p>
            <a:pPr marL="742950" marR="0" lvl="1" indent="-285750" algn="l">
              <a:lnSpc>
                <a:spcPct val="115000"/>
              </a:lnSpc>
              <a:buSzPts val="1000"/>
              <a:buFont typeface="Courier New" panose="02070309020205020404" pitchFamily="49" charset="0"/>
              <a:buChar char="o"/>
              <a:tabLst>
                <a:tab pos="1143000" algn="l"/>
              </a:tabLst>
            </a:pPr>
            <a:r>
              <a:rPr lang="en-US" sz="900" dirty="0">
                <a:effectLst/>
                <a:latin typeface="Calibri" panose="020F0502020204030204" pitchFamily="34" charset="0"/>
                <a:ea typeface="Times New Roman" panose="02020603050405020304" pitchFamily="18" charset="0"/>
                <a:cs typeface="Calibri" panose="020F0502020204030204" pitchFamily="34" charset="0"/>
              </a:rPr>
              <a:t>Techniques for clear and effective communication, especially regarding safety procedures and expectations.</a:t>
            </a:r>
            <a:endParaRPr lang="en-US" sz="900" dirty="0">
              <a:effectLst/>
              <a:latin typeface="Calibri" panose="020F0502020204030204" pitchFamily="34" charset="0"/>
              <a:ea typeface="Calibri" panose="020F0502020204030204" pitchFamily="34" charset="0"/>
              <a:cs typeface="Calibri" panose="020F0502020204030204" pitchFamily="34" charset="0"/>
            </a:endParaRPr>
          </a:p>
          <a:p>
            <a:pPr marL="742950" marR="0" lvl="1" indent="-285750" algn="l">
              <a:lnSpc>
                <a:spcPct val="115000"/>
              </a:lnSpc>
              <a:buSzPts val="1000"/>
              <a:buFont typeface="Courier New" panose="02070309020205020404" pitchFamily="49" charset="0"/>
              <a:buChar char="o"/>
              <a:tabLst>
                <a:tab pos="1143000" algn="l"/>
              </a:tabLst>
            </a:pPr>
            <a:r>
              <a:rPr lang="en-US" sz="900" dirty="0">
                <a:effectLst/>
                <a:latin typeface="Calibri" panose="020F0502020204030204" pitchFamily="34" charset="0"/>
                <a:ea typeface="Times New Roman" panose="02020603050405020304" pitchFamily="18" charset="0"/>
                <a:cs typeface="Calibri" panose="020F0502020204030204" pitchFamily="34" charset="0"/>
              </a:rPr>
              <a:t>The importance of active listening and addressing crew concerns.</a:t>
            </a:r>
            <a:endParaRPr lang="en-US" sz="900" dirty="0">
              <a:effectLst/>
              <a:latin typeface="Calibri" panose="020F0502020204030204" pitchFamily="34" charset="0"/>
              <a:ea typeface="Calibri" panose="020F0502020204030204" pitchFamily="34" charset="0"/>
              <a:cs typeface="Calibri" panose="020F0502020204030204" pitchFamily="34" charset="0"/>
            </a:endParaRPr>
          </a:p>
          <a:p>
            <a:pPr marL="342900" marR="0" lvl="0" indent="-342900" algn="l">
              <a:lnSpc>
                <a:spcPct val="115000"/>
              </a:lnSpc>
              <a:spcAft>
                <a:spcPts val="1000"/>
              </a:spcAft>
              <a:buSzPts val="1000"/>
              <a:buFont typeface="Symbol" pitchFamily="2" charset="2"/>
              <a:buChar char=""/>
            </a:pPr>
            <a:r>
              <a:rPr lang="en-US" sz="900" b="1" dirty="0">
                <a:effectLst/>
                <a:latin typeface="Calibri" panose="020F0502020204030204" pitchFamily="34" charset="0"/>
                <a:ea typeface="Times New Roman" panose="02020603050405020304" pitchFamily="18" charset="0"/>
                <a:cs typeface="Calibri" panose="020F0502020204030204" pitchFamily="34" charset="0"/>
              </a:rPr>
              <a:t>Adapting Communication Styles</a:t>
            </a:r>
            <a:endParaRPr lang="en-US" sz="900" dirty="0">
              <a:effectLst/>
              <a:latin typeface="Calibri" panose="020F0502020204030204" pitchFamily="34" charset="0"/>
              <a:ea typeface="Calibri" panose="020F0502020204030204" pitchFamily="34" charset="0"/>
              <a:cs typeface="Calibri" panose="020F0502020204030204" pitchFamily="34" charset="0"/>
            </a:endParaRPr>
          </a:p>
          <a:p>
            <a:pPr marL="628650" lvl="1" indent="-171450">
              <a:buFont typeface="Courier New" panose="02070309020205020404" pitchFamily="49" charset="0"/>
              <a:buChar char="o"/>
            </a:pPr>
            <a:r>
              <a:rPr lang="en-US" sz="900" dirty="0">
                <a:effectLst/>
                <a:latin typeface="Calibri" panose="020F0502020204030204" pitchFamily="34" charset="0"/>
                <a:ea typeface="Times New Roman" panose="02020603050405020304" pitchFamily="18" charset="0"/>
                <a:cs typeface="Calibri" panose="020F0502020204030204" pitchFamily="34" charset="0"/>
              </a:rPr>
              <a:t>Recognizing different communication styles within the team and adjusting your approach accordingly.</a:t>
            </a:r>
            <a:r>
              <a:rPr lang="en-US" sz="900" dirty="0">
                <a:effectLst/>
                <a:latin typeface="Calibri" panose="020F0502020204030204" pitchFamily="34" charset="0"/>
                <a:cs typeface="Calibri" panose="020F0502020204030204" pitchFamily="34" charset="0"/>
              </a:rPr>
              <a:t> </a:t>
            </a:r>
          </a:p>
          <a:p>
            <a:pPr marL="0" marR="0"/>
            <a:endParaRPr lang="en-US" sz="900" dirty="0">
              <a:effectLst/>
              <a:latin typeface="Calibri" panose="020F0502020204030204" pitchFamily="34" charset="0"/>
              <a:ea typeface="Calibri" panose="020F0502020204030204" pitchFamily="34" charset="0"/>
              <a:cs typeface="Calibri" panose="020F0502020204030204" pitchFamily="34" charset="0"/>
            </a:endParaRPr>
          </a:p>
          <a:p>
            <a:pPr marL="0" marR="0"/>
            <a:r>
              <a:rPr lang="en-US" sz="900" dirty="0">
                <a:effectLst/>
                <a:latin typeface="Calibri" panose="020F0502020204030204" pitchFamily="34" charset="0"/>
                <a:ea typeface="Calibri" panose="020F0502020204030204" pitchFamily="34" charset="0"/>
                <a:cs typeface="Calibri" panose="020F0502020204030204" pitchFamily="34" charset="0"/>
              </a:rPr>
              <a:t>Adapting Communication Styles:</a:t>
            </a:r>
          </a:p>
          <a:p>
            <a:pPr marL="0" marR="0"/>
            <a:r>
              <a:rPr lang="en-US" sz="900" b="1" dirty="0">
                <a:effectLst/>
                <a:latin typeface="Calibri" panose="020F0502020204030204" pitchFamily="34" charset="0"/>
                <a:ea typeface="Calibri" panose="020F0502020204030204" pitchFamily="34" charset="0"/>
                <a:cs typeface="Calibri" panose="020F0502020204030204" pitchFamily="34" charset="0"/>
              </a:rPr>
              <a:t>Observe and Identify:</a:t>
            </a:r>
            <a:endParaRPr lang="en-US" sz="900" dirty="0">
              <a:effectLst/>
              <a:latin typeface="Calibri" panose="020F0502020204030204" pitchFamily="34" charset="0"/>
              <a:ea typeface="Calibri" panose="020F0502020204030204" pitchFamily="34" charset="0"/>
              <a:cs typeface="Calibri" panose="020F0502020204030204" pitchFamily="34" charset="0"/>
            </a:endParaRPr>
          </a:p>
          <a:p>
            <a:pPr marL="342900" marR="0" lvl="0" indent="-342900">
              <a:buSzPts val="1000"/>
              <a:buFont typeface="Symbol" pitchFamily="2" charset="2"/>
              <a:buChar char=""/>
            </a:pPr>
            <a:r>
              <a:rPr lang="en-US" sz="900" dirty="0">
                <a:effectLst/>
                <a:latin typeface="Calibri" panose="020F0502020204030204" pitchFamily="34" charset="0"/>
                <a:ea typeface="Calibri" panose="020F0502020204030204" pitchFamily="34" charset="0"/>
                <a:cs typeface="Calibri" panose="020F0502020204030204" pitchFamily="34" charset="0"/>
              </a:rPr>
              <a:t>Pay attention to how team members communicate with each other and with you, and identify their preferred communication styles. </a:t>
            </a:r>
          </a:p>
          <a:p>
            <a:pPr marL="0" marR="0"/>
            <a:r>
              <a:rPr lang="en-US" sz="900" b="1" dirty="0">
                <a:effectLst/>
                <a:latin typeface="Calibri" panose="020F0502020204030204" pitchFamily="34" charset="0"/>
                <a:ea typeface="Calibri" panose="020F0502020204030204" pitchFamily="34" charset="0"/>
                <a:cs typeface="Calibri" panose="020F0502020204030204" pitchFamily="34" charset="0"/>
              </a:rPr>
              <a:t>Be Flexible:</a:t>
            </a:r>
            <a:endParaRPr lang="en-US" sz="900" dirty="0">
              <a:effectLst/>
              <a:latin typeface="Calibri" panose="020F0502020204030204" pitchFamily="34" charset="0"/>
              <a:ea typeface="Calibri" panose="020F0502020204030204" pitchFamily="34" charset="0"/>
              <a:cs typeface="Calibri" panose="020F0502020204030204" pitchFamily="34" charset="0"/>
            </a:endParaRPr>
          </a:p>
          <a:p>
            <a:pPr marL="342900" marR="0" lvl="0" indent="-342900">
              <a:buSzPts val="1000"/>
              <a:buFont typeface="Symbol" pitchFamily="2" charset="2"/>
              <a:buChar char=""/>
            </a:pPr>
            <a:r>
              <a:rPr lang="en-US" sz="900" dirty="0">
                <a:effectLst/>
                <a:latin typeface="Calibri" panose="020F0502020204030204" pitchFamily="34" charset="0"/>
                <a:ea typeface="Calibri" panose="020F0502020204030204" pitchFamily="34" charset="0"/>
                <a:cs typeface="Calibri" panose="020F0502020204030204" pitchFamily="34" charset="0"/>
              </a:rPr>
              <a:t>Adjust your communication style to match the individual needs of your team members. </a:t>
            </a:r>
          </a:p>
          <a:p>
            <a:pPr marL="0" marR="0"/>
            <a:r>
              <a:rPr lang="en-US" sz="900" b="1" dirty="0">
                <a:effectLst/>
                <a:latin typeface="Calibri" panose="020F0502020204030204" pitchFamily="34" charset="0"/>
                <a:ea typeface="Calibri" panose="020F0502020204030204" pitchFamily="34" charset="0"/>
                <a:cs typeface="Calibri" panose="020F0502020204030204" pitchFamily="34" charset="0"/>
              </a:rPr>
              <a:t>Use Multiple Channels:</a:t>
            </a:r>
            <a:endParaRPr lang="en-US" sz="900" dirty="0">
              <a:effectLst/>
              <a:latin typeface="Calibri" panose="020F0502020204030204" pitchFamily="34" charset="0"/>
              <a:ea typeface="Calibri" panose="020F0502020204030204" pitchFamily="34" charset="0"/>
              <a:cs typeface="Calibri" panose="020F0502020204030204" pitchFamily="34" charset="0"/>
            </a:endParaRPr>
          </a:p>
          <a:p>
            <a:pPr marL="342900" marR="0" lvl="0" indent="-342900">
              <a:buSzPts val="1000"/>
              <a:buFont typeface="Symbol" pitchFamily="2" charset="2"/>
              <a:buChar char=""/>
            </a:pPr>
            <a:r>
              <a:rPr lang="en-US" sz="900" dirty="0">
                <a:effectLst/>
                <a:latin typeface="Calibri" panose="020F0502020204030204" pitchFamily="34" charset="0"/>
                <a:ea typeface="Calibri" panose="020F0502020204030204" pitchFamily="34" charset="0"/>
                <a:cs typeface="Calibri" panose="020F0502020204030204" pitchFamily="34" charset="0"/>
              </a:rPr>
              <a:t>Recognize that some people prefer written communication, while others prefer face-to-face interactions. </a:t>
            </a:r>
          </a:p>
          <a:p>
            <a:pPr marL="0" marR="0"/>
            <a:r>
              <a:rPr lang="en-US" sz="900" b="1" dirty="0">
                <a:effectLst/>
                <a:latin typeface="Calibri" panose="020F0502020204030204" pitchFamily="34" charset="0"/>
                <a:ea typeface="Calibri" panose="020F0502020204030204" pitchFamily="34" charset="0"/>
                <a:cs typeface="Calibri" panose="020F0502020204030204" pitchFamily="34" charset="0"/>
              </a:rPr>
              <a:t>Be Mindful of Nonverbal Cues:</a:t>
            </a:r>
            <a:endParaRPr lang="en-US" sz="900" dirty="0">
              <a:effectLst/>
              <a:latin typeface="Calibri" panose="020F0502020204030204" pitchFamily="34" charset="0"/>
              <a:ea typeface="Calibri" panose="020F0502020204030204" pitchFamily="34" charset="0"/>
              <a:cs typeface="Calibri" panose="020F0502020204030204" pitchFamily="34" charset="0"/>
            </a:endParaRPr>
          </a:p>
          <a:p>
            <a:pPr marL="342900" marR="0" lvl="0" indent="-342900">
              <a:buSzPts val="1000"/>
              <a:buFont typeface="Symbol" pitchFamily="2" charset="2"/>
              <a:buChar char=""/>
            </a:pPr>
            <a:r>
              <a:rPr lang="en-US" sz="900" dirty="0">
                <a:effectLst/>
                <a:latin typeface="Calibri" panose="020F0502020204030204" pitchFamily="34" charset="0"/>
                <a:ea typeface="Calibri" panose="020F0502020204030204" pitchFamily="34" charset="0"/>
                <a:cs typeface="Calibri" panose="020F0502020204030204" pitchFamily="34" charset="0"/>
              </a:rPr>
              <a:t>Pay attention to body language and tone of voice, as these can convey important information. </a:t>
            </a:r>
          </a:p>
          <a:p>
            <a:pPr marL="0" marR="0"/>
            <a:r>
              <a:rPr lang="en-US" sz="900" b="1" dirty="0">
                <a:effectLst/>
                <a:latin typeface="Calibri" panose="020F0502020204030204" pitchFamily="34" charset="0"/>
                <a:ea typeface="Calibri" panose="020F0502020204030204" pitchFamily="34" charset="0"/>
                <a:cs typeface="Calibri" panose="020F0502020204030204" pitchFamily="34" charset="0"/>
              </a:rPr>
              <a:t>Seek Feedback:</a:t>
            </a:r>
            <a:endParaRPr lang="en-US" sz="900" dirty="0">
              <a:effectLst/>
              <a:latin typeface="Calibri" panose="020F0502020204030204" pitchFamily="34" charset="0"/>
              <a:ea typeface="Calibri" panose="020F0502020204030204" pitchFamily="34" charset="0"/>
              <a:cs typeface="Calibri" panose="020F0502020204030204" pitchFamily="34" charset="0"/>
            </a:endParaRPr>
          </a:p>
          <a:p>
            <a:pPr marL="342900" marR="0" lvl="0" indent="-342900">
              <a:buSzPts val="1000"/>
              <a:buFont typeface="Symbol" pitchFamily="2" charset="2"/>
              <a:buChar char=""/>
            </a:pPr>
            <a:r>
              <a:rPr lang="en-US" sz="900" dirty="0">
                <a:effectLst/>
                <a:latin typeface="Calibri" panose="020F0502020204030204" pitchFamily="34" charset="0"/>
                <a:ea typeface="Calibri" panose="020F0502020204030204" pitchFamily="34" charset="0"/>
                <a:cs typeface="Calibri" panose="020F0502020204030204" pitchFamily="34" charset="0"/>
              </a:rPr>
              <a:t>Ask team members for feedback on how you communicate and make adjustments as needed. </a:t>
            </a:r>
          </a:p>
          <a:p>
            <a:pPr marL="628650" lvl="1" indent="-171450">
              <a:buFont typeface="Courier New" panose="02070309020205020404" pitchFamily="49" charset="0"/>
              <a:buChar char="o"/>
            </a:pPr>
            <a:endParaRPr lang="en-US" sz="900" dirty="0">
              <a:latin typeface="Calibri" panose="020F0502020204030204" pitchFamily="34" charset="0"/>
              <a:cs typeface="Calibri" panose="020F0502020204030204" pitchFamily="34" charset="0"/>
            </a:endParaRPr>
          </a:p>
        </p:txBody>
      </p:sp>
      <p:sp>
        <p:nvSpPr>
          <p:cNvPr id="4" name="Slide Number Placeholder 3">
            <a:extLst>
              <a:ext uri="{FF2B5EF4-FFF2-40B4-BE49-F238E27FC236}">
                <a16:creationId xmlns:a16="http://schemas.microsoft.com/office/drawing/2014/main" id="{9ED88690-47CB-3848-C361-F68C855CBEF4}"/>
              </a:ext>
            </a:extLst>
          </p:cNvPr>
          <p:cNvSpPr>
            <a:spLocks noGrp="1"/>
          </p:cNvSpPr>
          <p:nvPr>
            <p:ph type="sldNum" sz="quarter" idx="5"/>
          </p:nvPr>
        </p:nvSpPr>
        <p:spPr/>
        <p:txBody>
          <a:bodyPr/>
          <a:lstStyle/>
          <a:p>
            <a:fld id="{4072E2B5-1C00-054F-8922-58F2F13CC7AF}" type="slidenum">
              <a:rPr lang="en-US" smtClean="0"/>
              <a:t>25</a:t>
            </a:fld>
            <a:endParaRPr lang="en-US"/>
          </a:p>
        </p:txBody>
      </p:sp>
    </p:spTree>
    <p:extLst>
      <p:ext uri="{BB962C8B-B14F-4D97-AF65-F5344CB8AC3E}">
        <p14:creationId xmlns:p14="http://schemas.microsoft.com/office/powerpoint/2010/main" val="84000458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AF40A0-01FC-713E-7605-5EAA6CAE797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603537A-562B-9842-88EB-DC982E985F1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0D882F7-CEF8-EAAB-2981-6900A873DCCD}"/>
              </a:ext>
            </a:extLst>
          </p:cNvPr>
          <p:cNvSpPr>
            <a:spLocks noGrp="1"/>
          </p:cNvSpPr>
          <p:nvPr>
            <p:ph type="body" idx="1"/>
          </p:nvPr>
        </p:nvSpPr>
        <p:spPr/>
        <p:txBody>
          <a:bodyPr/>
          <a:lstStyle/>
          <a:p>
            <a:r>
              <a:rPr lang="en-US" sz="900" dirty="0">
                <a:latin typeface="Calibri" panose="020F0502020204030204" pitchFamily="34" charset="0"/>
                <a:cs typeface="Calibri" panose="020F0502020204030204" pitchFamily="34" charset="0"/>
              </a:rPr>
              <a:t>Recap</a:t>
            </a:r>
          </a:p>
          <a:p>
            <a:endParaRPr lang="en-US" sz="900" dirty="0">
              <a:latin typeface="Calibri" panose="020F0502020204030204" pitchFamily="34" charset="0"/>
              <a:cs typeface="Calibri" panose="020F0502020204030204" pitchFamily="34" charset="0"/>
            </a:endParaRPr>
          </a:p>
          <a:p>
            <a:r>
              <a:rPr lang="en-US" sz="900" dirty="0">
                <a:latin typeface="Calibri" panose="020F0502020204030204" pitchFamily="34" charset="0"/>
                <a:cs typeface="Calibri" panose="020F0502020204030204" pitchFamily="34" charset="0"/>
              </a:rPr>
              <a:t>Ask participants for their Takeaways.</a:t>
            </a:r>
          </a:p>
        </p:txBody>
      </p:sp>
      <p:sp>
        <p:nvSpPr>
          <p:cNvPr id="4" name="Slide Number Placeholder 3">
            <a:extLst>
              <a:ext uri="{FF2B5EF4-FFF2-40B4-BE49-F238E27FC236}">
                <a16:creationId xmlns:a16="http://schemas.microsoft.com/office/drawing/2014/main" id="{89BCEA87-D781-1254-F788-5DDDBC8AF7C0}"/>
              </a:ext>
            </a:extLst>
          </p:cNvPr>
          <p:cNvSpPr>
            <a:spLocks noGrp="1"/>
          </p:cNvSpPr>
          <p:nvPr>
            <p:ph type="sldNum" sz="quarter" idx="5"/>
          </p:nvPr>
        </p:nvSpPr>
        <p:spPr/>
        <p:txBody>
          <a:bodyPr/>
          <a:lstStyle/>
          <a:p>
            <a:fld id="{4072E2B5-1C00-054F-8922-58F2F13CC7AF}" type="slidenum">
              <a:rPr lang="en-US" smtClean="0"/>
              <a:t>26</a:t>
            </a:fld>
            <a:endParaRPr lang="en-US"/>
          </a:p>
        </p:txBody>
      </p:sp>
    </p:spTree>
    <p:extLst>
      <p:ext uri="{BB962C8B-B14F-4D97-AF65-F5344CB8AC3E}">
        <p14:creationId xmlns:p14="http://schemas.microsoft.com/office/powerpoint/2010/main" val="215594943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Aft>
                <a:spcPts val="800"/>
              </a:spcAft>
            </a:pPr>
            <a:r>
              <a:rPr lang="en-US" sz="900" b="1" kern="0" dirty="0">
                <a:effectLst/>
                <a:latin typeface="Calibri" panose="020F0502020204030204" pitchFamily="34" charset="0"/>
                <a:ea typeface="Times New Roman" panose="02020603050405020304" pitchFamily="18" charset="0"/>
                <a:cs typeface="Calibri" panose="020F0502020204030204" pitchFamily="34" charset="0"/>
              </a:rPr>
              <a:t>Foreman Leadership</a:t>
            </a:r>
            <a:endParaRPr lang="en-US" sz="900" kern="100" dirty="0">
              <a:effectLst/>
              <a:latin typeface="Calibri" panose="020F0502020204030204" pitchFamily="34" charset="0"/>
              <a:ea typeface="Aptos" panose="020B0004020202020204" pitchFamily="34" charset="0"/>
              <a:cs typeface="Calibri" panose="020F0502020204030204" pitchFamily="34" charset="0"/>
            </a:endParaRPr>
          </a:p>
          <a:p>
            <a:endParaRPr lang="en-US" sz="900" dirty="0">
              <a:latin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5"/>
          </p:nvPr>
        </p:nvSpPr>
        <p:spPr/>
        <p:txBody>
          <a:bodyPr/>
          <a:lstStyle/>
          <a:p>
            <a:fld id="{4072E2B5-1C00-054F-8922-58F2F13CC7AF}" type="slidenum">
              <a:rPr lang="en-US" smtClean="0"/>
              <a:t>27</a:t>
            </a:fld>
            <a:endParaRPr lang="en-US"/>
          </a:p>
        </p:txBody>
      </p:sp>
    </p:spTree>
    <p:extLst>
      <p:ext uri="{BB962C8B-B14F-4D97-AF65-F5344CB8AC3E}">
        <p14:creationId xmlns:p14="http://schemas.microsoft.com/office/powerpoint/2010/main" val="291991778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Aft>
                <a:spcPts val="800"/>
              </a:spcAft>
            </a:pPr>
            <a:r>
              <a:rPr lang="en-US" sz="900" b="1" kern="0" dirty="0">
                <a:effectLst/>
                <a:latin typeface="Calibri" panose="020F0502020204030204" pitchFamily="34" charset="0"/>
                <a:ea typeface="Times New Roman" panose="02020603050405020304" pitchFamily="18" charset="0"/>
                <a:cs typeface="Calibri" panose="020F0502020204030204" pitchFamily="34" charset="0"/>
              </a:rPr>
              <a:t>Objectives</a:t>
            </a:r>
            <a:endParaRPr lang="en-US" sz="900" kern="100" dirty="0">
              <a:effectLst/>
              <a:latin typeface="Calibri" panose="020F0502020204030204" pitchFamily="34" charset="0"/>
              <a:ea typeface="Aptos" panose="020B0004020202020204" pitchFamily="34" charset="0"/>
              <a:cs typeface="Calibri" panose="020F0502020204030204" pitchFamily="34" charset="0"/>
            </a:endParaRPr>
          </a:p>
          <a:p>
            <a:pPr marL="342900" marR="0" lvl="0" indent="-342900">
              <a:lnSpc>
                <a:spcPct val="107000"/>
              </a:lnSpc>
              <a:spcAft>
                <a:spcPts val="800"/>
              </a:spcAft>
              <a:buSzPts val="1000"/>
              <a:buFont typeface="Symbol" pitchFamily="2" charset="2"/>
              <a:buChar char=""/>
              <a:tabLst>
                <a:tab pos="457200" algn="l"/>
              </a:tabLst>
            </a:pPr>
            <a:r>
              <a:rPr lang="en-US" sz="900" kern="0" dirty="0">
                <a:effectLst/>
                <a:latin typeface="Calibri" panose="020F0502020204030204" pitchFamily="34" charset="0"/>
                <a:ea typeface="Times New Roman" panose="02020603050405020304" pitchFamily="18" charset="0"/>
                <a:cs typeface="Calibri" panose="020F0502020204030204" pitchFamily="34" charset="0"/>
              </a:rPr>
              <a:t>Understand the critical role of a foreman in ensuring safety and quality on the job site.</a:t>
            </a:r>
            <a:endParaRPr lang="en-US" sz="900" kern="100" dirty="0">
              <a:effectLst/>
              <a:latin typeface="Calibri" panose="020F0502020204030204" pitchFamily="34" charset="0"/>
              <a:ea typeface="Aptos" panose="020B0004020202020204" pitchFamily="34" charset="0"/>
              <a:cs typeface="Calibri" panose="020F0502020204030204" pitchFamily="34" charset="0"/>
            </a:endParaRPr>
          </a:p>
          <a:p>
            <a:pPr marL="342900" marR="0" lvl="0" indent="-342900">
              <a:lnSpc>
                <a:spcPct val="107000"/>
              </a:lnSpc>
              <a:spcAft>
                <a:spcPts val="800"/>
              </a:spcAft>
              <a:buSzPts val="1000"/>
              <a:buFont typeface="Symbol" pitchFamily="2" charset="2"/>
              <a:buChar char=""/>
              <a:tabLst>
                <a:tab pos="457200" algn="l"/>
              </a:tabLst>
            </a:pPr>
            <a:r>
              <a:rPr lang="en-US" sz="900" kern="0" dirty="0">
                <a:effectLst/>
                <a:latin typeface="Calibri" panose="020F0502020204030204" pitchFamily="34" charset="0"/>
                <a:ea typeface="Times New Roman" panose="02020603050405020304" pitchFamily="18" charset="0"/>
                <a:cs typeface="Calibri" panose="020F0502020204030204" pitchFamily="34" charset="0"/>
              </a:rPr>
              <a:t>Emphasize the importance of preparation and proactive planning.</a:t>
            </a:r>
            <a:endParaRPr lang="en-US" sz="900" kern="100" dirty="0">
              <a:effectLst/>
              <a:latin typeface="Calibri" panose="020F0502020204030204" pitchFamily="34" charset="0"/>
              <a:ea typeface="Aptos" panose="020B0004020202020204" pitchFamily="34" charset="0"/>
              <a:cs typeface="Calibri" panose="020F0502020204030204" pitchFamily="34" charset="0"/>
            </a:endParaRPr>
          </a:p>
          <a:p>
            <a:pPr marL="342900" marR="0" lvl="0" indent="-342900">
              <a:lnSpc>
                <a:spcPct val="107000"/>
              </a:lnSpc>
              <a:spcAft>
                <a:spcPts val="800"/>
              </a:spcAft>
              <a:buSzPts val="1000"/>
              <a:buFont typeface="Symbol" pitchFamily="2" charset="2"/>
              <a:buChar char=""/>
              <a:tabLst>
                <a:tab pos="457200" algn="l"/>
              </a:tabLst>
            </a:pPr>
            <a:r>
              <a:rPr lang="en-US" sz="900" kern="0" dirty="0">
                <a:effectLst/>
                <a:latin typeface="Calibri" panose="020F0502020204030204" pitchFamily="34" charset="0"/>
                <a:ea typeface="Times New Roman" panose="02020603050405020304" pitchFamily="18" charset="0"/>
                <a:cs typeface="Calibri" panose="020F0502020204030204" pitchFamily="34" charset="0"/>
              </a:rPr>
              <a:t>Reinforce the foreman's responsibility as a representative of the Brycon brand.</a:t>
            </a:r>
            <a:endParaRPr lang="en-US" sz="900" kern="100" dirty="0">
              <a:effectLst/>
              <a:latin typeface="Calibri" panose="020F0502020204030204" pitchFamily="34" charset="0"/>
              <a:ea typeface="Aptos" panose="020B0004020202020204" pitchFamily="34" charset="0"/>
              <a:cs typeface="Calibri" panose="020F0502020204030204" pitchFamily="34" charset="0"/>
            </a:endParaRPr>
          </a:p>
          <a:p>
            <a:pPr marL="342900" marR="0" lvl="0" indent="-342900">
              <a:lnSpc>
                <a:spcPct val="107000"/>
              </a:lnSpc>
              <a:spcAft>
                <a:spcPts val="800"/>
              </a:spcAft>
              <a:buSzPts val="1000"/>
              <a:buFont typeface="Symbol" pitchFamily="2" charset="2"/>
              <a:buChar char=""/>
              <a:tabLst>
                <a:tab pos="457200" algn="l"/>
              </a:tabLst>
            </a:pPr>
            <a:r>
              <a:rPr lang="en-US" sz="900" kern="0" dirty="0">
                <a:effectLst/>
                <a:latin typeface="Calibri" panose="020F0502020204030204" pitchFamily="34" charset="0"/>
                <a:ea typeface="Times New Roman" panose="02020603050405020304" pitchFamily="18" charset="0"/>
                <a:cs typeface="Calibri" panose="020F0502020204030204" pitchFamily="34" charset="0"/>
              </a:rPr>
              <a:t>What is teamwork – a group of people working together toward a common goal</a:t>
            </a:r>
            <a:endParaRPr lang="en-US" sz="900" kern="100" dirty="0">
              <a:effectLst/>
              <a:latin typeface="Calibri" panose="020F0502020204030204" pitchFamily="34" charset="0"/>
              <a:ea typeface="Aptos" panose="020B0004020202020204" pitchFamily="34" charset="0"/>
              <a:cs typeface="Calibri" panose="020F0502020204030204" pitchFamily="34" charset="0"/>
            </a:endParaRPr>
          </a:p>
          <a:p>
            <a:endParaRPr lang="en-US" sz="900" dirty="0"/>
          </a:p>
        </p:txBody>
      </p:sp>
      <p:sp>
        <p:nvSpPr>
          <p:cNvPr id="4" name="Slide Number Placeholder 3"/>
          <p:cNvSpPr>
            <a:spLocks noGrp="1"/>
          </p:cNvSpPr>
          <p:nvPr>
            <p:ph type="sldNum" sz="quarter" idx="5"/>
          </p:nvPr>
        </p:nvSpPr>
        <p:spPr/>
        <p:txBody>
          <a:bodyPr/>
          <a:lstStyle/>
          <a:p>
            <a:fld id="{4072E2B5-1C00-054F-8922-58F2F13CC7AF}" type="slidenum">
              <a:rPr lang="en-US" smtClean="0"/>
              <a:t>28</a:t>
            </a:fld>
            <a:endParaRPr lang="en-US"/>
          </a:p>
        </p:txBody>
      </p:sp>
    </p:spTree>
    <p:extLst>
      <p:ext uri="{BB962C8B-B14F-4D97-AF65-F5344CB8AC3E}">
        <p14:creationId xmlns:p14="http://schemas.microsoft.com/office/powerpoint/2010/main" val="362558487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Aft>
                <a:spcPts val="800"/>
              </a:spcAft>
            </a:pPr>
            <a:r>
              <a:rPr lang="en-US" sz="900" b="1" kern="0" dirty="0">
                <a:effectLst/>
                <a:latin typeface="Calibri" panose="020F0502020204030204" pitchFamily="34" charset="0"/>
                <a:ea typeface="Times New Roman" panose="02020603050405020304" pitchFamily="18" charset="0"/>
                <a:cs typeface="Calibri" panose="020F0502020204030204" pitchFamily="34" charset="0"/>
              </a:rPr>
              <a:t>Key Topics</a:t>
            </a:r>
            <a:endParaRPr lang="en-US" sz="900" kern="100" dirty="0">
              <a:effectLst/>
              <a:latin typeface="Calibri" panose="020F0502020204030204" pitchFamily="34" charset="0"/>
              <a:ea typeface="Aptos" panose="020B0004020202020204" pitchFamily="34" charset="0"/>
              <a:cs typeface="Calibri" panose="020F0502020204030204" pitchFamily="34" charset="0"/>
            </a:endParaRPr>
          </a:p>
          <a:p>
            <a:pPr marL="228600" marR="0" lvl="0" indent="-228600">
              <a:lnSpc>
                <a:spcPct val="107000"/>
              </a:lnSpc>
              <a:spcAft>
                <a:spcPts val="800"/>
              </a:spcAft>
              <a:buFont typeface="+mj-lt"/>
              <a:buAutoNum type="arabicPeriod"/>
              <a:tabLst>
                <a:tab pos="457200" algn="l"/>
              </a:tabLst>
            </a:pPr>
            <a:r>
              <a:rPr lang="en-US" sz="900" b="1" kern="0" dirty="0">
                <a:effectLst/>
                <a:latin typeface="Calibri" panose="020F0502020204030204" pitchFamily="34" charset="0"/>
                <a:ea typeface="Times New Roman" panose="02020603050405020304" pitchFamily="18" charset="0"/>
                <a:cs typeface="Calibri" panose="020F0502020204030204" pitchFamily="34" charset="0"/>
              </a:rPr>
              <a:t>Leading by Example</a:t>
            </a:r>
            <a:r>
              <a:rPr lang="en-US" sz="900" kern="0" dirty="0">
                <a:effectLst/>
                <a:latin typeface="Calibri" panose="020F0502020204030204" pitchFamily="34" charset="0"/>
                <a:ea typeface="Times New Roman" panose="02020603050405020304" pitchFamily="18" charset="0"/>
                <a:cs typeface="Calibri" panose="020F0502020204030204" pitchFamily="34" charset="0"/>
              </a:rPr>
              <a:t> </a:t>
            </a:r>
            <a:r>
              <a:rPr lang="en-US" sz="900" i="1" kern="0" dirty="0">
                <a:effectLst/>
                <a:latin typeface="Calibri" panose="020F0502020204030204" pitchFamily="34" charset="0"/>
                <a:ea typeface="Times New Roman" panose="02020603050405020304" pitchFamily="18" charset="0"/>
                <a:cs typeface="Calibri" panose="020F0502020204030204" pitchFamily="34" charset="0"/>
              </a:rPr>
              <a:t>(call and response – what does it mean?)</a:t>
            </a:r>
            <a:endParaRPr lang="en-US" sz="900" kern="100" dirty="0">
              <a:effectLst/>
              <a:latin typeface="Calibri" panose="020F0502020204030204" pitchFamily="34" charset="0"/>
              <a:ea typeface="Aptos" panose="020B0004020202020204" pitchFamily="34" charset="0"/>
              <a:cs typeface="Calibri" panose="020F0502020204030204" pitchFamily="34" charset="0"/>
            </a:endParaRPr>
          </a:p>
          <a:p>
            <a:pPr marL="742950" marR="0" lvl="1" indent="-285750">
              <a:lnSpc>
                <a:spcPct val="107000"/>
              </a:lnSpc>
              <a:spcAft>
                <a:spcPts val="800"/>
              </a:spcAft>
              <a:buSzPts val="1000"/>
              <a:buFont typeface="Courier New" panose="02070309020205020404" pitchFamily="49" charset="0"/>
              <a:buChar char="o"/>
              <a:tabLst>
                <a:tab pos="914400" algn="l"/>
              </a:tabLst>
            </a:pPr>
            <a:r>
              <a:rPr lang="en-US" sz="900" kern="0" dirty="0">
                <a:effectLst/>
                <a:latin typeface="Calibri" panose="020F0502020204030204" pitchFamily="34" charset="0"/>
                <a:ea typeface="Times New Roman" panose="02020603050405020304" pitchFamily="18" charset="0"/>
                <a:cs typeface="Calibri" panose="020F0502020204030204" pitchFamily="34" charset="0"/>
              </a:rPr>
              <a:t>Consistently demonstrate safe practices.</a:t>
            </a:r>
            <a:endParaRPr lang="en-US" sz="900" kern="100" dirty="0">
              <a:effectLst/>
              <a:latin typeface="Calibri" panose="020F0502020204030204" pitchFamily="34" charset="0"/>
              <a:ea typeface="Aptos" panose="020B0004020202020204" pitchFamily="34" charset="0"/>
              <a:cs typeface="Calibri" panose="020F0502020204030204" pitchFamily="34" charset="0"/>
            </a:endParaRPr>
          </a:p>
          <a:p>
            <a:pPr marL="742950" marR="0" lvl="1" indent="-285750">
              <a:lnSpc>
                <a:spcPct val="107000"/>
              </a:lnSpc>
              <a:spcAft>
                <a:spcPts val="800"/>
              </a:spcAft>
              <a:buSzPts val="1000"/>
              <a:buFont typeface="Courier New" panose="02070309020205020404" pitchFamily="49" charset="0"/>
              <a:buChar char="o"/>
              <a:tabLst>
                <a:tab pos="914400" algn="l"/>
              </a:tabLst>
            </a:pPr>
            <a:r>
              <a:rPr lang="en-US" sz="900" kern="0" dirty="0">
                <a:effectLst/>
                <a:latin typeface="Calibri" panose="020F0502020204030204" pitchFamily="34" charset="0"/>
                <a:ea typeface="Times New Roman" panose="02020603050405020304" pitchFamily="18" charset="0"/>
                <a:cs typeface="Calibri" panose="020F0502020204030204" pitchFamily="34" charset="0"/>
              </a:rPr>
              <a:t>Set a standard for the crew to follow; actions speak louder than words.</a:t>
            </a:r>
            <a:endParaRPr lang="en-US" sz="900" kern="100" dirty="0">
              <a:effectLst/>
              <a:latin typeface="Calibri" panose="020F0502020204030204" pitchFamily="34" charset="0"/>
              <a:ea typeface="Aptos" panose="020B0004020202020204" pitchFamily="34" charset="0"/>
              <a:cs typeface="Calibri" panose="020F0502020204030204" pitchFamily="34" charset="0"/>
            </a:endParaRPr>
          </a:p>
          <a:p>
            <a:pPr marL="742950" marR="0" lvl="1" indent="-285750">
              <a:lnSpc>
                <a:spcPct val="107000"/>
              </a:lnSpc>
              <a:spcAft>
                <a:spcPts val="800"/>
              </a:spcAft>
              <a:buSzPts val="1000"/>
              <a:buFont typeface="Courier New" panose="02070309020205020404" pitchFamily="49" charset="0"/>
              <a:buChar char="o"/>
              <a:tabLst>
                <a:tab pos="914400" algn="l"/>
              </a:tabLst>
            </a:pPr>
            <a:r>
              <a:rPr lang="en-US" sz="900" kern="0" dirty="0">
                <a:effectLst/>
                <a:latin typeface="Calibri" panose="020F0502020204030204" pitchFamily="34" charset="0"/>
                <a:ea typeface="Times New Roman" panose="02020603050405020304" pitchFamily="18" charset="0"/>
                <a:cs typeface="Calibri" panose="020F0502020204030204" pitchFamily="34" charset="0"/>
              </a:rPr>
              <a:t>The words you use matter, too!</a:t>
            </a:r>
            <a:endParaRPr lang="en-US" sz="900" kern="100" dirty="0">
              <a:effectLst/>
              <a:latin typeface="Calibri" panose="020F0502020204030204" pitchFamily="34" charset="0"/>
              <a:ea typeface="Aptos" panose="020B0004020202020204" pitchFamily="34" charset="0"/>
              <a:cs typeface="Calibri" panose="020F0502020204030204" pitchFamily="34" charset="0"/>
            </a:endParaRPr>
          </a:p>
          <a:p>
            <a:pPr marL="742950" marR="0" lvl="1" indent="-285750">
              <a:lnSpc>
                <a:spcPct val="107000"/>
              </a:lnSpc>
              <a:spcAft>
                <a:spcPts val="800"/>
              </a:spcAft>
              <a:buSzPts val="1000"/>
              <a:buFont typeface="Courier New" panose="02070309020205020404" pitchFamily="49" charset="0"/>
              <a:buChar char="o"/>
              <a:tabLst>
                <a:tab pos="914400" algn="l"/>
              </a:tabLst>
            </a:pPr>
            <a:r>
              <a:rPr lang="en-US" sz="900" kern="0" dirty="0">
                <a:effectLst/>
                <a:latin typeface="Calibri" panose="020F0502020204030204" pitchFamily="34" charset="0"/>
                <a:ea typeface="Times New Roman" panose="02020603050405020304" pitchFamily="18" charset="0"/>
                <a:cs typeface="Calibri" panose="020F0502020204030204" pitchFamily="34" charset="0"/>
              </a:rPr>
              <a:t>Foster a culture of safety through visible commitment.</a:t>
            </a:r>
            <a:endParaRPr lang="en-US" sz="900" kern="100" dirty="0">
              <a:effectLst/>
              <a:latin typeface="Calibri" panose="020F0502020204030204" pitchFamily="34" charset="0"/>
              <a:ea typeface="Aptos" panose="020B0004020202020204" pitchFamily="34" charset="0"/>
              <a:cs typeface="Calibri" panose="020F0502020204030204" pitchFamily="34" charset="0"/>
            </a:endParaRPr>
          </a:p>
          <a:p>
            <a:pPr marL="742950" marR="0" lvl="1" indent="-285750">
              <a:lnSpc>
                <a:spcPct val="107000"/>
              </a:lnSpc>
              <a:spcAft>
                <a:spcPts val="800"/>
              </a:spcAft>
              <a:buSzPts val="1000"/>
              <a:buFont typeface="Courier New" panose="02070309020205020404" pitchFamily="49" charset="0"/>
              <a:buChar char="o"/>
              <a:tabLst>
                <a:tab pos="914400" algn="l"/>
              </a:tabLst>
            </a:pPr>
            <a:r>
              <a:rPr lang="en-US" sz="900" kern="0" dirty="0">
                <a:effectLst/>
                <a:latin typeface="Calibri" panose="020F0502020204030204" pitchFamily="34" charset="0"/>
                <a:ea typeface="Times New Roman" panose="02020603050405020304" pitchFamily="18" charset="0"/>
                <a:cs typeface="Calibri" panose="020F0502020204030204" pitchFamily="34" charset="0"/>
              </a:rPr>
              <a:t>Your attitude will become their attitude</a:t>
            </a:r>
            <a:endParaRPr lang="en-US" sz="900" kern="100" dirty="0">
              <a:effectLst/>
              <a:latin typeface="Calibri" panose="020F0502020204030204" pitchFamily="34" charset="0"/>
              <a:ea typeface="Aptos" panose="020B0004020202020204" pitchFamily="34" charset="0"/>
              <a:cs typeface="Calibri" panose="020F0502020204030204" pitchFamily="34" charset="0"/>
            </a:endParaRPr>
          </a:p>
          <a:p>
            <a:pPr marL="228600" marR="0" lvl="0" indent="-228600">
              <a:lnSpc>
                <a:spcPct val="107000"/>
              </a:lnSpc>
              <a:spcAft>
                <a:spcPts val="800"/>
              </a:spcAft>
              <a:buFont typeface="+mj-lt"/>
              <a:buAutoNum type="arabicPeriod"/>
              <a:tabLst>
                <a:tab pos="457200" algn="l"/>
              </a:tabLst>
            </a:pPr>
            <a:r>
              <a:rPr lang="en-US" sz="900" b="1" kern="0" dirty="0">
                <a:effectLst/>
                <a:latin typeface="Calibri" panose="020F0502020204030204" pitchFamily="34" charset="0"/>
                <a:ea typeface="Times New Roman" panose="02020603050405020304" pitchFamily="18" charset="0"/>
                <a:cs typeface="Calibri" panose="020F0502020204030204" pitchFamily="34" charset="0"/>
              </a:rPr>
              <a:t>Thorough Training </a:t>
            </a:r>
            <a:r>
              <a:rPr lang="en-US" sz="900" i="1" kern="0" dirty="0">
                <a:effectLst/>
                <a:latin typeface="Calibri" panose="020F0502020204030204" pitchFamily="34" charset="0"/>
                <a:ea typeface="Times New Roman" panose="02020603050405020304" pitchFamily="18" charset="0"/>
                <a:cs typeface="Calibri" panose="020F0502020204030204" pitchFamily="34" charset="0"/>
              </a:rPr>
              <a:t>(call and response – is training important? What training do you need?)</a:t>
            </a:r>
            <a:endParaRPr lang="en-US" sz="900" kern="100" dirty="0">
              <a:effectLst/>
              <a:latin typeface="Calibri" panose="020F0502020204030204" pitchFamily="34" charset="0"/>
              <a:ea typeface="Aptos" panose="020B0004020202020204" pitchFamily="34" charset="0"/>
              <a:cs typeface="Calibri" panose="020F0502020204030204" pitchFamily="34" charset="0"/>
            </a:endParaRPr>
          </a:p>
          <a:p>
            <a:pPr marL="742950" marR="0" lvl="1" indent="-285750">
              <a:lnSpc>
                <a:spcPct val="107000"/>
              </a:lnSpc>
              <a:spcAft>
                <a:spcPts val="800"/>
              </a:spcAft>
              <a:buSzPts val="1000"/>
              <a:buFont typeface="Courier New" panose="02070309020205020404" pitchFamily="49" charset="0"/>
              <a:buChar char="o"/>
              <a:tabLst>
                <a:tab pos="914400" algn="l"/>
              </a:tabLst>
            </a:pPr>
            <a:r>
              <a:rPr lang="en-US" sz="900" kern="0" dirty="0">
                <a:effectLst/>
                <a:latin typeface="Calibri" panose="020F0502020204030204" pitchFamily="34" charset="0"/>
                <a:ea typeface="Times New Roman" panose="02020603050405020304" pitchFamily="18" charset="0"/>
                <a:cs typeface="Calibri" panose="020F0502020204030204" pitchFamily="34" charset="0"/>
              </a:rPr>
              <a:t>Ensure foremen are well-trained in tasks assigned to their crews.</a:t>
            </a:r>
            <a:endParaRPr lang="en-US" sz="900" kern="100" dirty="0">
              <a:effectLst/>
              <a:latin typeface="Calibri" panose="020F0502020204030204" pitchFamily="34" charset="0"/>
              <a:ea typeface="Aptos" panose="020B0004020202020204" pitchFamily="34" charset="0"/>
              <a:cs typeface="Calibri" panose="020F0502020204030204" pitchFamily="34" charset="0"/>
            </a:endParaRPr>
          </a:p>
          <a:p>
            <a:pPr marL="742950" marR="0" lvl="1" indent="-285750">
              <a:lnSpc>
                <a:spcPct val="107000"/>
              </a:lnSpc>
              <a:spcAft>
                <a:spcPts val="800"/>
              </a:spcAft>
              <a:buSzPts val="1000"/>
              <a:buFont typeface="Courier New" panose="02070309020205020404" pitchFamily="49" charset="0"/>
              <a:buChar char="o"/>
              <a:tabLst>
                <a:tab pos="914400" algn="l"/>
              </a:tabLst>
            </a:pPr>
            <a:r>
              <a:rPr lang="en-US" sz="900" kern="0" dirty="0">
                <a:effectLst/>
                <a:latin typeface="Calibri" panose="020F0502020204030204" pitchFamily="34" charset="0"/>
                <a:ea typeface="Times New Roman" panose="02020603050405020304" pitchFamily="18" charset="0"/>
                <a:cs typeface="Calibri" panose="020F0502020204030204" pitchFamily="34" charset="0"/>
              </a:rPr>
              <a:t>Promote ongoing education to stay updated on best practices.</a:t>
            </a:r>
            <a:endParaRPr lang="en-US" sz="900" kern="100" dirty="0">
              <a:effectLst/>
              <a:latin typeface="Calibri" panose="020F0502020204030204" pitchFamily="34" charset="0"/>
              <a:ea typeface="Aptos" panose="020B0004020202020204" pitchFamily="34" charset="0"/>
              <a:cs typeface="Calibri" panose="020F0502020204030204" pitchFamily="34" charset="0"/>
            </a:endParaRPr>
          </a:p>
          <a:p>
            <a:pPr marL="742950" marR="0" lvl="1" indent="-285750">
              <a:lnSpc>
                <a:spcPct val="107000"/>
              </a:lnSpc>
              <a:spcAft>
                <a:spcPts val="800"/>
              </a:spcAft>
              <a:buSzPts val="1000"/>
              <a:buFont typeface="Courier New" panose="02070309020205020404" pitchFamily="49" charset="0"/>
              <a:buChar char="o"/>
              <a:tabLst>
                <a:tab pos="914400" algn="l"/>
              </a:tabLst>
            </a:pPr>
            <a:r>
              <a:rPr lang="en-US" sz="900" kern="0" dirty="0">
                <a:effectLst/>
                <a:latin typeface="Calibri" panose="020F0502020204030204" pitchFamily="34" charset="0"/>
                <a:ea typeface="Times New Roman" panose="02020603050405020304" pitchFamily="18" charset="0"/>
                <a:cs typeface="Calibri" panose="020F0502020204030204" pitchFamily="34" charset="0"/>
              </a:rPr>
              <a:t>Encourage seeking knowledge of new techniques and equipment.</a:t>
            </a:r>
            <a:endParaRPr lang="en-US" sz="900" kern="100" dirty="0">
              <a:effectLst/>
              <a:latin typeface="Calibri" panose="020F0502020204030204" pitchFamily="34" charset="0"/>
              <a:ea typeface="Aptos" panose="020B0004020202020204" pitchFamily="34" charset="0"/>
              <a:cs typeface="Calibri" panose="020F0502020204030204" pitchFamily="34" charset="0"/>
            </a:endParaRPr>
          </a:p>
          <a:p>
            <a:pPr marL="228600" marR="0" lvl="0" indent="-228600">
              <a:lnSpc>
                <a:spcPct val="107000"/>
              </a:lnSpc>
              <a:spcAft>
                <a:spcPts val="800"/>
              </a:spcAft>
              <a:buFont typeface="+mj-lt"/>
              <a:buAutoNum type="arabicPeriod"/>
              <a:tabLst>
                <a:tab pos="457200" algn="l"/>
              </a:tabLst>
            </a:pPr>
            <a:r>
              <a:rPr lang="en-US" sz="900" b="1" kern="0" dirty="0">
                <a:effectLst/>
                <a:latin typeface="Calibri" panose="020F0502020204030204" pitchFamily="34" charset="0"/>
                <a:ea typeface="Times New Roman" panose="02020603050405020304" pitchFamily="18" charset="0"/>
                <a:cs typeface="Calibri" panose="020F0502020204030204" pitchFamily="34" charset="0"/>
              </a:rPr>
              <a:t>Decision-Making for Safety </a:t>
            </a:r>
            <a:r>
              <a:rPr lang="en-US" sz="900" i="1" kern="0" dirty="0">
                <a:effectLst/>
                <a:latin typeface="Calibri" panose="020F0502020204030204" pitchFamily="34" charset="0"/>
                <a:ea typeface="Times New Roman" panose="02020603050405020304" pitchFamily="18" charset="0"/>
                <a:cs typeface="Calibri" panose="020F0502020204030204" pitchFamily="34" charset="0"/>
              </a:rPr>
              <a:t>(call and response – are you good at making decisions?)</a:t>
            </a:r>
            <a:endParaRPr lang="en-US" sz="900" kern="100" dirty="0">
              <a:effectLst/>
              <a:latin typeface="Calibri" panose="020F0502020204030204" pitchFamily="34" charset="0"/>
              <a:ea typeface="Aptos" panose="020B0004020202020204" pitchFamily="34" charset="0"/>
              <a:cs typeface="Calibri" panose="020F0502020204030204" pitchFamily="34" charset="0"/>
            </a:endParaRPr>
          </a:p>
          <a:p>
            <a:pPr marL="742950" marR="0" lvl="1" indent="-285750">
              <a:lnSpc>
                <a:spcPct val="107000"/>
              </a:lnSpc>
              <a:spcAft>
                <a:spcPts val="800"/>
              </a:spcAft>
              <a:buSzPts val="1000"/>
              <a:buFont typeface="Courier New" panose="02070309020205020404" pitchFamily="49" charset="0"/>
              <a:buChar char="o"/>
              <a:tabLst>
                <a:tab pos="914400" algn="l"/>
              </a:tabLst>
            </a:pPr>
            <a:r>
              <a:rPr lang="en-US" sz="900" kern="0" dirty="0">
                <a:effectLst/>
                <a:latin typeface="Calibri" panose="020F0502020204030204" pitchFamily="34" charset="0"/>
                <a:ea typeface="Times New Roman" panose="02020603050405020304" pitchFamily="18" charset="0"/>
                <a:cs typeface="Calibri" panose="020F0502020204030204" pitchFamily="34" charset="0"/>
              </a:rPr>
              <a:t>Make informed decisions that prioritize safety.</a:t>
            </a:r>
            <a:endParaRPr lang="en-US" sz="900" kern="100" dirty="0">
              <a:effectLst/>
              <a:latin typeface="Calibri" panose="020F0502020204030204" pitchFamily="34" charset="0"/>
              <a:ea typeface="Aptos" panose="020B0004020202020204" pitchFamily="34" charset="0"/>
              <a:cs typeface="Calibri" panose="020F0502020204030204" pitchFamily="34" charset="0"/>
            </a:endParaRPr>
          </a:p>
          <a:p>
            <a:pPr marL="742950" marR="0" lvl="1" indent="-285750">
              <a:lnSpc>
                <a:spcPct val="107000"/>
              </a:lnSpc>
              <a:spcAft>
                <a:spcPts val="800"/>
              </a:spcAft>
              <a:buSzPts val="1000"/>
              <a:buFont typeface="Courier New" panose="02070309020205020404" pitchFamily="49" charset="0"/>
              <a:buChar char="o"/>
              <a:tabLst>
                <a:tab pos="914400" algn="l"/>
              </a:tabLst>
            </a:pPr>
            <a:r>
              <a:rPr lang="en-US" sz="900" kern="0" dirty="0">
                <a:effectLst/>
                <a:latin typeface="Calibri" panose="020F0502020204030204" pitchFamily="34" charset="0"/>
                <a:ea typeface="Times New Roman" panose="02020603050405020304" pitchFamily="18" charset="0"/>
                <a:cs typeface="Calibri" panose="020F0502020204030204" pitchFamily="34" charset="0"/>
              </a:rPr>
              <a:t>Evaluate potential risks and implement measures to mitigate them.</a:t>
            </a:r>
            <a:endParaRPr lang="en-US" sz="900" kern="100" dirty="0">
              <a:effectLst/>
              <a:latin typeface="Calibri" panose="020F0502020204030204" pitchFamily="34" charset="0"/>
              <a:ea typeface="Aptos" panose="020B0004020202020204" pitchFamily="34" charset="0"/>
              <a:cs typeface="Calibri" panose="020F0502020204030204" pitchFamily="34" charset="0"/>
            </a:endParaRPr>
          </a:p>
          <a:p>
            <a:pPr marL="742950" marR="0" lvl="1" indent="-285750">
              <a:lnSpc>
                <a:spcPct val="107000"/>
              </a:lnSpc>
              <a:spcAft>
                <a:spcPts val="800"/>
              </a:spcAft>
              <a:buSzPts val="1000"/>
              <a:buFont typeface="Courier New" panose="02070309020205020404" pitchFamily="49" charset="0"/>
              <a:buChar char="o"/>
              <a:tabLst>
                <a:tab pos="914400" algn="l"/>
              </a:tabLst>
            </a:pPr>
            <a:r>
              <a:rPr lang="en-US" sz="900" kern="0" dirty="0">
                <a:effectLst/>
                <a:latin typeface="Calibri" panose="020F0502020204030204" pitchFamily="34" charset="0"/>
                <a:ea typeface="Times New Roman" panose="02020603050405020304" pitchFamily="18" charset="0"/>
                <a:cs typeface="Calibri" panose="020F0502020204030204" pitchFamily="34" charset="0"/>
              </a:rPr>
              <a:t>Encourage open communication about safety concerns among crew members.</a:t>
            </a:r>
            <a:br>
              <a:rPr lang="en-US" sz="900" kern="0" dirty="0">
                <a:effectLst/>
                <a:latin typeface="Calibri" panose="020F0502020204030204" pitchFamily="34" charset="0"/>
                <a:ea typeface="Times New Roman" panose="02020603050405020304" pitchFamily="18" charset="0"/>
                <a:cs typeface="Calibri" panose="020F0502020204030204" pitchFamily="34" charset="0"/>
              </a:rPr>
            </a:br>
            <a:r>
              <a:rPr lang="en-US" sz="900" i="1" kern="0" dirty="0">
                <a:effectLst/>
                <a:latin typeface="Calibri" panose="020F0502020204030204" pitchFamily="34" charset="0"/>
                <a:ea typeface="Times New Roman" panose="02020603050405020304" pitchFamily="18" charset="0"/>
                <a:cs typeface="Calibri" panose="020F0502020204030204" pitchFamily="34" charset="0"/>
              </a:rPr>
              <a:t>(ask for examples of good decisions and bad decisions that they have made – you have to make mistakes to learn from them.)</a:t>
            </a:r>
            <a:endParaRPr lang="en-US" sz="900" kern="100" dirty="0">
              <a:effectLst/>
              <a:latin typeface="Calibri" panose="020F0502020204030204" pitchFamily="34" charset="0"/>
              <a:ea typeface="Aptos" panose="020B0004020202020204" pitchFamily="34" charset="0"/>
              <a:cs typeface="Calibri" panose="020F0502020204030204" pitchFamily="34" charset="0"/>
            </a:endParaRPr>
          </a:p>
          <a:p>
            <a:pPr marL="228600" marR="0" lvl="0" indent="-228600">
              <a:lnSpc>
                <a:spcPct val="107000"/>
              </a:lnSpc>
              <a:spcAft>
                <a:spcPts val="800"/>
              </a:spcAft>
              <a:buFont typeface="+mj-lt"/>
              <a:buAutoNum type="arabicPeriod"/>
              <a:tabLst>
                <a:tab pos="457200" algn="l"/>
              </a:tabLst>
            </a:pPr>
            <a:r>
              <a:rPr lang="en-US" sz="900" b="1" kern="0" dirty="0">
                <a:effectLst/>
                <a:latin typeface="Calibri" panose="020F0502020204030204" pitchFamily="34" charset="0"/>
                <a:ea typeface="Times New Roman" panose="02020603050405020304" pitchFamily="18" charset="0"/>
                <a:cs typeface="Calibri" panose="020F0502020204030204" pitchFamily="34" charset="0"/>
              </a:rPr>
              <a:t>Proactive Hazard Management</a:t>
            </a:r>
            <a:endParaRPr lang="en-US" sz="900" kern="100" dirty="0">
              <a:effectLst/>
              <a:latin typeface="Calibri" panose="020F0502020204030204" pitchFamily="34" charset="0"/>
              <a:ea typeface="Aptos" panose="020B0004020202020204" pitchFamily="34" charset="0"/>
              <a:cs typeface="Calibri" panose="020F0502020204030204" pitchFamily="34" charset="0"/>
            </a:endParaRPr>
          </a:p>
          <a:p>
            <a:pPr marL="742950" marR="0" lvl="1" indent="-285750">
              <a:lnSpc>
                <a:spcPct val="107000"/>
              </a:lnSpc>
              <a:spcAft>
                <a:spcPts val="800"/>
              </a:spcAft>
              <a:buSzPts val="1000"/>
              <a:buFont typeface="Courier New" panose="02070309020205020404" pitchFamily="49" charset="0"/>
              <a:buChar char="o"/>
              <a:tabLst>
                <a:tab pos="914400" algn="l"/>
              </a:tabLst>
            </a:pPr>
            <a:r>
              <a:rPr lang="en-US" sz="900" kern="0" dirty="0">
                <a:effectLst/>
                <a:latin typeface="Calibri" panose="020F0502020204030204" pitchFamily="34" charset="0"/>
                <a:ea typeface="Times New Roman" panose="02020603050405020304" pitchFamily="18" charset="0"/>
                <a:cs typeface="Calibri" panose="020F0502020204030204" pitchFamily="34" charset="0"/>
              </a:rPr>
              <a:t>Engage in detailed planning to identify and eliminate safety hazards.</a:t>
            </a:r>
            <a:endParaRPr lang="en-US" sz="900" kern="100" dirty="0">
              <a:effectLst/>
              <a:latin typeface="Calibri" panose="020F0502020204030204" pitchFamily="34" charset="0"/>
              <a:ea typeface="Aptos" panose="020B0004020202020204" pitchFamily="34" charset="0"/>
              <a:cs typeface="Calibri" panose="020F0502020204030204" pitchFamily="34" charset="0"/>
            </a:endParaRPr>
          </a:p>
          <a:p>
            <a:pPr marL="742950" marR="0" lvl="1" indent="-285750">
              <a:lnSpc>
                <a:spcPct val="107000"/>
              </a:lnSpc>
              <a:spcAft>
                <a:spcPts val="800"/>
              </a:spcAft>
              <a:buSzPts val="1000"/>
              <a:buFont typeface="Courier New" panose="02070309020205020404" pitchFamily="49" charset="0"/>
              <a:buChar char="o"/>
              <a:tabLst>
                <a:tab pos="914400" algn="l"/>
              </a:tabLst>
            </a:pPr>
            <a:r>
              <a:rPr lang="en-US" sz="900" kern="0" dirty="0">
                <a:effectLst/>
                <a:latin typeface="Calibri" panose="020F0502020204030204" pitchFamily="34" charset="0"/>
                <a:ea typeface="Times New Roman" panose="02020603050405020304" pitchFamily="18" charset="0"/>
                <a:cs typeface="Calibri" panose="020F0502020204030204" pitchFamily="34" charset="0"/>
              </a:rPr>
              <a:t>Conduct regular safety audits and inspections.</a:t>
            </a:r>
            <a:endParaRPr lang="en-US" sz="900" kern="100" dirty="0">
              <a:effectLst/>
              <a:latin typeface="Calibri" panose="020F0502020204030204" pitchFamily="34" charset="0"/>
              <a:ea typeface="Aptos" panose="020B0004020202020204" pitchFamily="34" charset="0"/>
              <a:cs typeface="Calibri" panose="020F0502020204030204" pitchFamily="34" charset="0"/>
            </a:endParaRPr>
          </a:p>
          <a:p>
            <a:pPr marL="742950" marR="0" lvl="1" indent="-285750">
              <a:lnSpc>
                <a:spcPct val="107000"/>
              </a:lnSpc>
              <a:spcAft>
                <a:spcPts val="800"/>
              </a:spcAft>
              <a:buSzPts val="1000"/>
              <a:buFont typeface="Courier New" panose="02070309020205020404" pitchFamily="49" charset="0"/>
              <a:buChar char="o"/>
              <a:tabLst>
                <a:tab pos="914400" algn="l"/>
              </a:tabLst>
            </a:pPr>
            <a:r>
              <a:rPr lang="en-US" sz="900" kern="0" dirty="0">
                <a:effectLst/>
                <a:latin typeface="Calibri" panose="020F0502020204030204" pitchFamily="34" charset="0"/>
                <a:ea typeface="Times New Roman" panose="02020603050405020304" pitchFamily="18" charset="0"/>
                <a:cs typeface="Calibri" panose="020F0502020204030204" pitchFamily="34" charset="0"/>
              </a:rPr>
              <a:t>Implement corrective actions promptly.</a:t>
            </a:r>
            <a:br>
              <a:rPr lang="en-US" sz="900" kern="0" dirty="0">
                <a:effectLst/>
                <a:latin typeface="Calibri" panose="020F0502020204030204" pitchFamily="34" charset="0"/>
                <a:ea typeface="Times New Roman" panose="02020603050405020304" pitchFamily="18" charset="0"/>
                <a:cs typeface="Calibri" panose="020F0502020204030204" pitchFamily="34" charset="0"/>
              </a:rPr>
            </a:br>
            <a:r>
              <a:rPr lang="en-US" sz="900" i="1" kern="0" dirty="0">
                <a:effectLst/>
                <a:latin typeface="Calibri" panose="020F0502020204030204" pitchFamily="34" charset="0"/>
                <a:ea typeface="Times New Roman" panose="02020603050405020304" pitchFamily="18" charset="0"/>
                <a:cs typeface="Calibri" panose="020F0502020204030204" pitchFamily="34" charset="0"/>
              </a:rPr>
              <a:t>(call and response – sounds like a PTP)</a:t>
            </a:r>
          </a:p>
          <a:p>
            <a:pPr marL="228600" marR="0" lvl="0" indent="-228600">
              <a:lnSpc>
                <a:spcPct val="107000"/>
              </a:lnSpc>
              <a:spcAft>
                <a:spcPts val="800"/>
              </a:spcAft>
              <a:buSzPts val="1000"/>
              <a:buFont typeface="+mj-lt"/>
              <a:buAutoNum type="arabicPeriod"/>
              <a:tabLst>
                <a:tab pos="914400" algn="l"/>
              </a:tabLst>
            </a:pPr>
            <a:r>
              <a:rPr lang="en-US" sz="900" b="1" i="0" kern="0" dirty="0">
                <a:effectLst/>
                <a:latin typeface="Calibri" panose="020F0502020204030204" pitchFamily="34" charset="0"/>
                <a:ea typeface="Aptos" panose="020B0004020202020204" pitchFamily="34" charset="0"/>
                <a:cs typeface="Calibri" panose="020F0502020204030204" pitchFamily="34" charset="0"/>
              </a:rPr>
              <a:t>Accountability</a:t>
            </a:r>
          </a:p>
          <a:p>
            <a:pPr marL="742950" marR="0" lvl="1" indent="-285750" algn="l" defTabSz="914400" rtl="0" eaLnBrk="1" latinLnBrk="0" hangingPunct="1">
              <a:lnSpc>
                <a:spcPct val="107000"/>
              </a:lnSpc>
              <a:spcAft>
                <a:spcPts val="800"/>
              </a:spcAft>
              <a:buSzPts val="1000"/>
              <a:buFont typeface="Courier New" panose="02070309020205020404" pitchFamily="49" charset="0"/>
              <a:buChar char="o"/>
              <a:tabLst>
                <a:tab pos="914400" algn="l"/>
              </a:tabLst>
            </a:pPr>
            <a:r>
              <a:rPr lang="en-US" sz="900" kern="0" dirty="0">
                <a:solidFill>
                  <a:schemeClr val="tx1"/>
                </a:solidFill>
                <a:effectLst/>
                <a:latin typeface="Calibri" panose="020F0502020204030204" pitchFamily="34" charset="0"/>
                <a:ea typeface="Aptos" panose="020B0004020202020204" pitchFamily="34" charset="0"/>
                <a:cs typeface="Calibri" panose="020F0502020204030204" pitchFamily="34" charset="0"/>
              </a:rPr>
              <a:t>Be present</a:t>
            </a:r>
          </a:p>
          <a:p>
            <a:pPr marL="742950" marR="0" lvl="1" indent="-285750" algn="l" defTabSz="914400" rtl="0" eaLnBrk="1" latinLnBrk="0" hangingPunct="1">
              <a:lnSpc>
                <a:spcPct val="107000"/>
              </a:lnSpc>
              <a:spcAft>
                <a:spcPts val="800"/>
              </a:spcAft>
              <a:buSzPts val="1000"/>
              <a:buFont typeface="Courier New" panose="02070309020205020404" pitchFamily="49" charset="0"/>
              <a:buChar char="o"/>
              <a:tabLst>
                <a:tab pos="914400" algn="l"/>
              </a:tabLst>
            </a:pPr>
            <a:r>
              <a:rPr lang="en-US" sz="900" kern="0" dirty="0">
                <a:solidFill>
                  <a:schemeClr val="tx1"/>
                </a:solidFill>
                <a:effectLst/>
                <a:latin typeface="Calibri" panose="020F0502020204030204" pitchFamily="34" charset="0"/>
                <a:ea typeface="Aptos" panose="020B0004020202020204" pitchFamily="34" charset="0"/>
                <a:cs typeface="Calibri" panose="020F0502020204030204" pitchFamily="34" charset="0"/>
              </a:rPr>
              <a:t>Be active and engaged in the team’s activities</a:t>
            </a:r>
          </a:p>
          <a:p>
            <a:pPr marL="742950" marR="0" lvl="1" indent="-285750" algn="l" defTabSz="914400" rtl="0" eaLnBrk="1" latinLnBrk="0" hangingPunct="1">
              <a:lnSpc>
                <a:spcPct val="107000"/>
              </a:lnSpc>
              <a:spcAft>
                <a:spcPts val="800"/>
              </a:spcAft>
              <a:buSzPts val="1000"/>
              <a:buFont typeface="Courier New" panose="02070309020205020404" pitchFamily="49" charset="0"/>
              <a:buChar char="o"/>
              <a:tabLst>
                <a:tab pos="914400" algn="l"/>
              </a:tabLst>
            </a:pPr>
            <a:r>
              <a:rPr lang="en-US" sz="900" kern="0" dirty="0">
                <a:solidFill>
                  <a:schemeClr val="tx1"/>
                </a:solidFill>
                <a:effectLst/>
                <a:latin typeface="Calibri" panose="020F0502020204030204" pitchFamily="34" charset="0"/>
                <a:ea typeface="Aptos" panose="020B0004020202020204" pitchFamily="34" charset="0"/>
                <a:cs typeface="Calibri" panose="020F0502020204030204" pitchFamily="34" charset="0"/>
              </a:rPr>
              <a:t>Take responsibility for safety of the team</a:t>
            </a:r>
          </a:p>
          <a:p>
            <a:pPr marL="742950" marR="0" lvl="1" indent="-285750" algn="l" defTabSz="914400" rtl="0" eaLnBrk="1" latinLnBrk="0" hangingPunct="1">
              <a:lnSpc>
                <a:spcPct val="107000"/>
              </a:lnSpc>
              <a:spcAft>
                <a:spcPts val="800"/>
              </a:spcAft>
              <a:buSzPts val="1000"/>
              <a:buFont typeface="Courier New" panose="02070309020205020404" pitchFamily="49" charset="0"/>
              <a:buChar char="o"/>
              <a:tabLst>
                <a:tab pos="914400" algn="l"/>
              </a:tabLst>
            </a:pPr>
            <a:r>
              <a:rPr lang="en-US" sz="900" kern="0" dirty="0">
                <a:solidFill>
                  <a:schemeClr val="tx1"/>
                </a:solidFill>
                <a:effectLst/>
                <a:latin typeface="Calibri" panose="020F0502020204030204" pitchFamily="34" charset="0"/>
                <a:ea typeface="Aptos" panose="020B0004020202020204" pitchFamily="34" charset="0"/>
                <a:cs typeface="Calibri" panose="020F0502020204030204" pitchFamily="34" charset="0"/>
              </a:rPr>
              <a:t>Accept ownership of actions and outcomes – failures and successes.</a:t>
            </a:r>
          </a:p>
          <a:p>
            <a:pPr marL="228600" marR="0" lvl="0" indent="-228600">
              <a:lnSpc>
                <a:spcPct val="107000"/>
              </a:lnSpc>
              <a:spcAft>
                <a:spcPts val="800"/>
              </a:spcAft>
              <a:buFont typeface="+mj-lt"/>
              <a:buAutoNum type="arabicPeriod"/>
              <a:tabLst>
                <a:tab pos="457200" algn="l"/>
              </a:tabLst>
            </a:pPr>
            <a:r>
              <a:rPr lang="en-US" sz="900" b="1" kern="0" dirty="0">
                <a:effectLst/>
                <a:latin typeface="Calibri" panose="020F0502020204030204" pitchFamily="34" charset="0"/>
                <a:ea typeface="Times New Roman" panose="02020603050405020304" pitchFamily="18" charset="0"/>
                <a:cs typeface="Calibri" panose="020F0502020204030204" pitchFamily="34" charset="0"/>
              </a:rPr>
              <a:t>Representation of the company Brand </a:t>
            </a:r>
            <a:r>
              <a:rPr lang="en-US" sz="900" i="1" kern="0" dirty="0">
                <a:effectLst/>
                <a:latin typeface="Calibri" panose="020F0502020204030204" pitchFamily="34" charset="0"/>
                <a:ea typeface="Times New Roman" panose="02020603050405020304" pitchFamily="18" charset="0"/>
                <a:cs typeface="Calibri" panose="020F0502020204030204" pitchFamily="34" charset="0"/>
              </a:rPr>
              <a:t>(call and response – what does this mean)</a:t>
            </a:r>
            <a:endParaRPr lang="en-US" sz="900" kern="100" dirty="0">
              <a:effectLst/>
              <a:latin typeface="Calibri" panose="020F0502020204030204" pitchFamily="34" charset="0"/>
              <a:ea typeface="Aptos" panose="020B0004020202020204" pitchFamily="34" charset="0"/>
              <a:cs typeface="Calibri" panose="020F0502020204030204" pitchFamily="34" charset="0"/>
            </a:endParaRPr>
          </a:p>
          <a:p>
            <a:pPr marL="742950" marR="0" lvl="1" indent="-285750">
              <a:lnSpc>
                <a:spcPct val="107000"/>
              </a:lnSpc>
              <a:spcAft>
                <a:spcPts val="800"/>
              </a:spcAft>
              <a:buSzPts val="1000"/>
              <a:buFont typeface="Courier New" panose="02070309020205020404" pitchFamily="49" charset="0"/>
              <a:buChar char="o"/>
              <a:tabLst>
                <a:tab pos="914400" algn="l"/>
              </a:tabLst>
            </a:pPr>
            <a:r>
              <a:rPr lang="en-US" sz="900" kern="0" dirty="0">
                <a:effectLst/>
                <a:latin typeface="Calibri" panose="020F0502020204030204" pitchFamily="34" charset="0"/>
                <a:ea typeface="Times New Roman" panose="02020603050405020304" pitchFamily="18" charset="0"/>
                <a:cs typeface="Calibri" panose="020F0502020204030204" pitchFamily="34" charset="0"/>
              </a:rPr>
              <a:t>Understand the impact of actions on the company's reputation.</a:t>
            </a:r>
            <a:endParaRPr lang="en-US" sz="900" kern="100" dirty="0">
              <a:effectLst/>
              <a:latin typeface="Calibri" panose="020F0502020204030204" pitchFamily="34" charset="0"/>
              <a:ea typeface="Aptos" panose="020B0004020202020204" pitchFamily="34" charset="0"/>
              <a:cs typeface="Calibri" panose="020F0502020204030204" pitchFamily="34" charset="0"/>
            </a:endParaRPr>
          </a:p>
          <a:p>
            <a:pPr marL="742950" marR="0" lvl="1" indent="-285750">
              <a:lnSpc>
                <a:spcPct val="107000"/>
              </a:lnSpc>
              <a:spcAft>
                <a:spcPts val="800"/>
              </a:spcAft>
              <a:buSzPts val="1000"/>
              <a:buFont typeface="Courier New" panose="02070309020205020404" pitchFamily="49" charset="0"/>
              <a:buChar char="o"/>
              <a:tabLst>
                <a:tab pos="914400" algn="l"/>
              </a:tabLst>
            </a:pPr>
            <a:r>
              <a:rPr lang="en-US" sz="900" kern="0" dirty="0">
                <a:effectLst/>
                <a:latin typeface="Calibri" panose="020F0502020204030204" pitchFamily="34" charset="0"/>
                <a:ea typeface="Times New Roman" panose="02020603050405020304" pitchFamily="18" charset="0"/>
                <a:cs typeface="Calibri" panose="020F0502020204030204" pitchFamily="34" charset="0"/>
              </a:rPr>
              <a:t>Uphold the highest ethical standards in all interactions.</a:t>
            </a:r>
            <a:endParaRPr lang="en-US" sz="900" kern="100" dirty="0">
              <a:effectLst/>
              <a:latin typeface="Calibri" panose="020F0502020204030204" pitchFamily="34" charset="0"/>
              <a:ea typeface="Aptos" panose="020B0004020202020204" pitchFamily="34" charset="0"/>
              <a:cs typeface="Calibri" panose="020F0502020204030204" pitchFamily="34" charset="0"/>
            </a:endParaRPr>
          </a:p>
          <a:p>
            <a:pPr marL="742950" marR="0" lvl="1" indent="-285750">
              <a:lnSpc>
                <a:spcPct val="107000"/>
              </a:lnSpc>
              <a:spcAft>
                <a:spcPts val="800"/>
              </a:spcAft>
              <a:buSzPts val="1000"/>
              <a:buFont typeface="Courier New" panose="02070309020205020404" pitchFamily="49" charset="0"/>
              <a:buChar char="o"/>
              <a:tabLst>
                <a:tab pos="914400" algn="l"/>
              </a:tabLst>
            </a:pPr>
            <a:r>
              <a:rPr lang="en-US" sz="900" kern="0" dirty="0">
                <a:effectLst/>
                <a:latin typeface="Calibri" panose="020F0502020204030204" pitchFamily="34" charset="0"/>
                <a:ea typeface="Times New Roman" panose="02020603050405020304" pitchFamily="18" charset="0"/>
                <a:cs typeface="Calibri" panose="020F0502020204030204" pitchFamily="34" charset="0"/>
              </a:rPr>
              <a:t>Act as a role model, fostering teamwork and respect among crew members.</a:t>
            </a:r>
            <a:endParaRPr lang="en-US" sz="900" kern="100" dirty="0">
              <a:effectLst/>
              <a:latin typeface="Calibri" panose="020F0502020204030204" pitchFamily="34" charset="0"/>
              <a:ea typeface="Aptos" panose="020B0004020202020204" pitchFamily="34" charset="0"/>
              <a:cs typeface="Calibri" panose="020F0502020204030204" pitchFamily="34" charset="0"/>
            </a:endParaRPr>
          </a:p>
          <a:p>
            <a:pPr marL="742950" marR="0" lvl="1" indent="-285750">
              <a:lnSpc>
                <a:spcPct val="107000"/>
              </a:lnSpc>
              <a:spcAft>
                <a:spcPts val="800"/>
              </a:spcAft>
              <a:buSzPts val="1000"/>
              <a:buFont typeface="Courier New" panose="02070309020205020404" pitchFamily="49" charset="0"/>
              <a:buChar char="o"/>
              <a:tabLst>
                <a:tab pos="914400" algn="l"/>
              </a:tabLst>
            </a:pPr>
            <a:r>
              <a:rPr lang="en-US" sz="900" kern="0" dirty="0">
                <a:effectLst/>
                <a:latin typeface="Calibri" panose="020F0502020204030204" pitchFamily="34" charset="0"/>
                <a:ea typeface="Times New Roman" panose="02020603050405020304" pitchFamily="18" charset="0"/>
                <a:cs typeface="Calibri" panose="020F0502020204030204" pitchFamily="34" charset="0"/>
              </a:rPr>
              <a:t>Beings safe at work builds our reputation and yours</a:t>
            </a:r>
            <a:endParaRPr lang="en-US" sz="900" kern="100" dirty="0">
              <a:effectLst/>
              <a:latin typeface="Calibri" panose="020F0502020204030204" pitchFamily="34" charset="0"/>
              <a:ea typeface="Aptos" panose="020B0004020202020204" pitchFamily="34" charset="0"/>
              <a:cs typeface="Calibri" panose="020F0502020204030204" pitchFamily="34" charset="0"/>
            </a:endParaRPr>
          </a:p>
          <a:p>
            <a:pPr marL="742950" marR="0" lvl="1" indent="-285750">
              <a:lnSpc>
                <a:spcPct val="107000"/>
              </a:lnSpc>
              <a:spcAft>
                <a:spcPts val="800"/>
              </a:spcAft>
              <a:buSzPts val="1000"/>
              <a:buFont typeface="Courier New" panose="02070309020205020404" pitchFamily="49" charset="0"/>
              <a:buChar char="o"/>
              <a:tabLst>
                <a:tab pos="914400" algn="l"/>
              </a:tabLst>
            </a:pPr>
            <a:r>
              <a:rPr lang="en-US" sz="900" kern="0" dirty="0">
                <a:effectLst/>
                <a:latin typeface="Calibri" panose="020F0502020204030204" pitchFamily="34" charset="0"/>
                <a:ea typeface="Times New Roman" panose="02020603050405020304" pitchFamily="18" charset="0"/>
                <a:cs typeface="Calibri" panose="020F0502020204030204" pitchFamily="34" charset="0"/>
              </a:rPr>
              <a:t>Lives the company core values</a:t>
            </a:r>
            <a:endParaRPr lang="en-US" sz="900" kern="100" dirty="0">
              <a:effectLst/>
              <a:latin typeface="Calibri" panose="020F0502020204030204" pitchFamily="34" charset="0"/>
              <a:ea typeface="Aptos" panose="020B0004020202020204" pitchFamily="34" charset="0"/>
              <a:cs typeface="Calibri" panose="020F0502020204030204" pitchFamily="34" charset="0"/>
            </a:endParaRPr>
          </a:p>
          <a:p>
            <a:endParaRPr lang="en-US" sz="900" dirty="0">
              <a:latin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5"/>
          </p:nvPr>
        </p:nvSpPr>
        <p:spPr/>
        <p:txBody>
          <a:bodyPr/>
          <a:lstStyle/>
          <a:p>
            <a:fld id="{4072E2B5-1C00-054F-8922-58F2F13CC7AF}" type="slidenum">
              <a:rPr lang="en-US" smtClean="0"/>
              <a:t>29</a:t>
            </a:fld>
            <a:endParaRPr lang="en-US"/>
          </a:p>
        </p:txBody>
      </p:sp>
    </p:spTree>
    <p:extLst>
      <p:ext uri="{BB962C8B-B14F-4D97-AF65-F5344CB8AC3E}">
        <p14:creationId xmlns:p14="http://schemas.microsoft.com/office/powerpoint/2010/main" val="105474340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marR="0" lvl="0" indent="-228600">
              <a:lnSpc>
                <a:spcPct val="107000"/>
              </a:lnSpc>
              <a:spcAft>
                <a:spcPts val="800"/>
              </a:spcAft>
              <a:buFont typeface="+mj-lt"/>
              <a:buAutoNum type="arabicPeriod"/>
              <a:tabLst>
                <a:tab pos="457200" algn="l"/>
              </a:tabLst>
            </a:pPr>
            <a:r>
              <a:rPr lang="en-US" sz="900" b="1" kern="0" dirty="0">
                <a:effectLst/>
                <a:latin typeface="Calibri" panose="020F0502020204030204" pitchFamily="34" charset="0"/>
                <a:ea typeface="Times New Roman" panose="02020603050405020304" pitchFamily="18" charset="0"/>
                <a:cs typeface="Calibri" panose="020F0502020204030204" pitchFamily="34" charset="0"/>
              </a:rPr>
              <a:t>Leading by Example</a:t>
            </a:r>
            <a:r>
              <a:rPr lang="en-US" sz="900" kern="0" dirty="0">
                <a:effectLst/>
                <a:latin typeface="Calibri" panose="020F0502020204030204" pitchFamily="34" charset="0"/>
                <a:ea typeface="Times New Roman" panose="02020603050405020304" pitchFamily="18" charset="0"/>
                <a:cs typeface="Calibri" panose="020F0502020204030204" pitchFamily="34" charset="0"/>
              </a:rPr>
              <a:t> </a:t>
            </a:r>
            <a:r>
              <a:rPr lang="en-US" sz="900" i="1" kern="0" dirty="0">
                <a:effectLst/>
                <a:latin typeface="Calibri" panose="020F0502020204030204" pitchFamily="34" charset="0"/>
                <a:ea typeface="Times New Roman" panose="02020603050405020304" pitchFamily="18" charset="0"/>
                <a:cs typeface="Calibri" panose="020F0502020204030204" pitchFamily="34" charset="0"/>
              </a:rPr>
              <a:t>(call and response – what does it mean?)</a:t>
            </a:r>
            <a:endParaRPr lang="en-US" sz="900" kern="100" dirty="0">
              <a:effectLst/>
              <a:latin typeface="Calibri" panose="020F0502020204030204" pitchFamily="34" charset="0"/>
              <a:ea typeface="Aptos" panose="020B0004020202020204" pitchFamily="34" charset="0"/>
              <a:cs typeface="Calibri" panose="020F0502020204030204" pitchFamily="34" charset="0"/>
            </a:endParaRPr>
          </a:p>
          <a:p>
            <a:pPr marL="742950" marR="0" lvl="1" indent="-285750">
              <a:lnSpc>
                <a:spcPct val="107000"/>
              </a:lnSpc>
              <a:spcAft>
                <a:spcPts val="800"/>
              </a:spcAft>
              <a:buSzPts val="1000"/>
              <a:buFont typeface="Courier New" panose="02070309020205020404" pitchFamily="49" charset="0"/>
              <a:buChar char="o"/>
              <a:tabLst>
                <a:tab pos="914400" algn="l"/>
              </a:tabLst>
            </a:pPr>
            <a:r>
              <a:rPr lang="en-US" sz="900" kern="0" dirty="0">
                <a:effectLst/>
                <a:latin typeface="Calibri" panose="020F0502020204030204" pitchFamily="34" charset="0"/>
                <a:ea typeface="Times New Roman" panose="02020603050405020304" pitchFamily="18" charset="0"/>
                <a:cs typeface="Calibri" panose="020F0502020204030204" pitchFamily="34" charset="0"/>
              </a:rPr>
              <a:t>Consistently demonstrate safe practices.</a:t>
            </a:r>
            <a:endParaRPr lang="en-US" sz="900" kern="100" dirty="0">
              <a:effectLst/>
              <a:latin typeface="Calibri" panose="020F0502020204030204" pitchFamily="34" charset="0"/>
              <a:ea typeface="Aptos" panose="020B0004020202020204" pitchFamily="34" charset="0"/>
              <a:cs typeface="Calibri" panose="020F0502020204030204" pitchFamily="34" charset="0"/>
            </a:endParaRPr>
          </a:p>
          <a:p>
            <a:pPr marL="742950" marR="0" lvl="1" indent="-285750">
              <a:lnSpc>
                <a:spcPct val="107000"/>
              </a:lnSpc>
              <a:spcAft>
                <a:spcPts val="800"/>
              </a:spcAft>
              <a:buSzPts val="1000"/>
              <a:buFont typeface="Courier New" panose="02070309020205020404" pitchFamily="49" charset="0"/>
              <a:buChar char="o"/>
              <a:tabLst>
                <a:tab pos="914400" algn="l"/>
              </a:tabLst>
            </a:pPr>
            <a:r>
              <a:rPr lang="en-US" sz="900" kern="0" dirty="0">
                <a:effectLst/>
                <a:latin typeface="Calibri" panose="020F0502020204030204" pitchFamily="34" charset="0"/>
                <a:ea typeface="Times New Roman" panose="02020603050405020304" pitchFamily="18" charset="0"/>
                <a:cs typeface="Calibri" panose="020F0502020204030204" pitchFamily="34" charset="0"/>
              </a:rPr>
              <a:t>Set a standard for the crew to follow; actions speak louder than words.</a:t>
            </a:r>
            <a:endParaRPr lang="en-US" sz="900" kern="100" dirty="0">
              <a:effectLst/>
              <a:latin typeface="Calibri" panose="020F0502020204030204" pitchFamily="34" charset="0"/>
              <a:ea typeface="Aptos" panose="020B0004020202020204" pitchFamily="34" charset="0"/>
              <a:cs typeface="Calibri" panose="020F0502020204030204" pitchFamily="34" charset="0"/>
            </a:endParaRPr>
          </a:p>
          <a:p>
            <a:pPr marL="742950" marR="0" lvl="1" indent="-285750">
              <a:lnSpc>
                <a:spcPct val="107000"/>
              </a:lnSpc>
              <a:spcAft>
                <a:spcPts val="800"/>
              </a:spcAft>
              <a:buSzPts val="1000"/>
              <a:buFont typeface="Courier New" panose="02070309020205020404" pitchFamily="49" charset="0"/>
              <a:buChar char="o"/>
              <a:tabLst>
                <a:tab pos="914400" algn="l"/>
              </a:tabLst>
            </a:pPr>
            <a:r>
              <a:rPr lang="en-US" sz="900" kern="0" dirty="0">
                <a:effectLst/>
                <a:latin typeface="Calibri" panose="020F0502020204030204" pitchFamily="34" charset="0"/>
                <a:ea typeface="Times New Roman" panose="02020603050405020304" pitchFamily="18" charset="0"/>
                <a:cs typeface="Calibri" panose="020F0502020204030204" pitchFamily="34" charset="0"/>
              </a:rPr>
              <a:t>The words you use matter, too!</a:t>
            </a:r>
            <a:endParaRPr lang="en-US" sz="900" kern="100" dirty="0">
              <a:effectLst/>
              <a:latin typeface="Calibri" panose="020F0502020204030204" pitchFamily="34" charset="0"/>
              <a:ea typeface="Aptos" panose="020B0004020202020204" pitchFamily="34" charset="0"/>
              <a:cs typeface="Calibri" panose="020F0502020204030204" pitchFamily="34" charset="0"/>
            </a:endParaRPr>
          </a:p>
          <a:p>
            <a:pPr marL="742950" marR="0" lvl="1" indent="-285750">
              <a:lnSpc>
                <a:spcPct val="107000"/>
              </a:lnSpc>
              <a:spcAft>
                <a:spcPts val="800"/>
              </a:spcAft>
              <a:buSzPts val="1000"/>
              <a:buFont typeface="Courier New" panose="02070309020205020404" pitchFamily="49" charset="0"/>
              <a:buChar char="o"/>
              <a:tabLst>
                <a:tab pos="914400" algn="l"/>
              </a:tabLst>
            </a:pPr>
            <a:r>
              <a:rPr lang="en-US" sz="900" kern="0" dirty="0">
                <a:effectLst/>
                <a:latin typeface="Calibri" panose="020F0502020204030204" pitchFamily="34" charset="0"/>
                <a:ea typeface="Times New Roman" panose="02020603050405020304" pitchFamily="18" charset="0"/>
                <a:cs typeface="Calibri" panose="020F0502020204030204" pitchFamily="34" charset="0"/>
              </a:rPr>
              <a:t>Foster a culture of safety through visible commitment.</a:t>
            </a:r>
            <a:endParaRPr lang="en-US" sz="900" kern="100" dirty="0">
              <a:effectLst/>
              <a:latin typeface="Calibri" panose="020F0502020204030204" pitchFamily="34" charset="0"/>
              <a:ea typeface="Aptos" panose="020B0004020202020204" pitchFamily="34" charset="0"/>
              <a:cs typeface="Calibri" panose="020F0502020204030204" pitchFamily="34" charset="0"/>
            </a:endParaRPr>
          </a:p>
          <a:p>
            <a:pPr marL="742950" marR="0" lvl="1" indent="-285750">
              <a:lnSpc>
                <a:spcPct val="107000"/>
              </a:lnSpc>
              <a:spcAft>
                <a:spcPts val="800"/>
              </a:spcAft>
              <a:buSzPts val="1000"/>
              <a:buFont typeface="Courier New" panose="02070309020205020404" pitchFamily="49" charset="0"/>
              <a:buChar char="o"/>
              <a:tabLst>
                <a:tab pos="914400" algn="l"/>
              </a:tabLst>
            </a:pPr>
            <a:r>
              <a:rPr lang="en-US" sz="900" kern="0" dirty="0">
                <a:effectLst/>
                <a:latin typeface="Calibri" panose="020F0502020204030204" pitchFamily="34" charset="0"/>
                <a:ea typeface="Times New Roman" panose="02020603050405020304" pitchFamily="18" charset="0"/>
                <a:cs typeface="Calibri" panose="020F0502020204030204" pitchFamily="34" charset="0"/>
              </a:rPr>
              <a:t>Your attitude will become their attitude</a:t>
            </a:r>
            <a:endParaRPr lang="en-US" sz="900" kern="100" dirty="0">
              <a:effectLst/>
              <a:latin typeface="Calibri" panose="020F0502020204030204" pitchFamily="34" charset="0"/>
              <a:ea typeface="Aptos" panose="020B0004020202020204" pitchFamily="34" charset="0"/>
              <a:cs typeface="Calibri" panose="020F0502020204030204" pitchFamily="34" charset="0"/>
            </a:endParaRPr>
          </a:p>
          <a:p>
            <a:endParaRPr lang="en-US" sz="900" dirty="0">
              <a:latin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5"/>
          </p:nvPr>
        </p:nvSpPr>
        <p:spPr/>
        <p:txBody>
          <a:bodyPr/>
          <a:lstStyle/>
          <a:p>
            <a:fld id="{4072E2B5-1C00-054F-8922-58F2F13CC7AF}" type="slidenum">
              <a:rPr lang="en-US" smtClean="0"/>
              <a:t>30</a:t>
            </a:fld>
            <a:endParaRPr lang="en-US"/>
          </a:p>
        </p:txBody>
      </p:sp>
    </p:spTree>
    <p:extLst>
      <p:ext uri="{BB962C8B-B14F-4D97-AF65-F5344CB8AC3E}">
        <p14:creationId xmlns:p14="http://schemas.microsoft.com/office/powerpoint/2010/main" val="119701347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marR="0" lvl="0" indent="-228600">
              <a:lnSpc>
                <a:spcPct val="107000"/>
              </a:lnSpc>
              <a:spcAft>
                <a:spcPts val="800"/>
              </a:spcAft>
              <a:buFont typeface="+mj-lt"/>
              <a:buAutoNum type="arabicPeriod" startAt="2"/>
              <a:tabLst>
                <a:tab pos="457200" algn="l"/>
              </a:tabLst>
            </a:pPr>
            <a:r>
              <a:rPr lang="en-US" sz="900" b="1" kern="0" dirty="0">
                <a:effectLst/>
                <a:latin typeface="Calibri" panose="020F0502020204030204" pitchFamily="34" charset="0"/>
                <a:ea typeface="Times New Roman" panose="02020603050405020304" pitchFamily="18" charset="0"/>
                <a:cs typeface="Calibri" panose="020F0502020204030204" pitchFamily="34" charset="0"/>
              </a:rPr>
              <a:t>Thorough Training </a:t>
            </a:r>
            <a:r>
              <a:rPr lang="en-US" sz="900" i="1" kern="0" dirty="0">
                <a:effectLst/>
                <a:latin typeface="Calibri" panose="020F0502020204030204" pitchFamily="34" charset="0"/>
                <a:ea typeface="Times New Roman" panose="02020603050405020304" pitchFamily="18" charset="0"/>
                <a:cs typeface="Calibri" panose="020F0502020204030204" pitchFamily="34" charset="0"/>
              </a:rPr>
              <a:t>(call and response – is training important? What training do you need?)</a:t>
            </a:r>
            <a:endParaRPr lang="en-US" sz="900" kern="100" dirty="0">
              <a:effectLst/>
              <a:latin typeface="Calibri" panose="020F0502020204030204" pitchFamily="34" charset="0"/>
              <a:ea typeface="Aptos" panose="020B0004020202020204" pitchFamily="34" charset="0"/>
              <a:cs typeface="Calibri" panose="020F0502020204030204" pitchFamily="34" charset="0"/>
            </a:endParaRPr>
          </a:p>
          <a:p>
            <a:pPr marL="742950" marR="0" lvl="1" indent="-285750">
              <a:lnSpc>
                <a:spcPct val="107000"/>
              </a:lnSpc>
              <a:spcAft>
                <a:spcPts val="800"/>
              </a:spcAft>
              <a:buSzPts val="1000"/>
              <a:buFont typeface="Courier New" panose="02070309020205020404" pitchFamily="49" charset="0"/>
              <a:buChar char="o"/>
              <a:tabLst>
                <a:tab pos="914400" algn="l"/>
              </a:tabLst>
            </a:pPr>
            <a:r>
              <a:rPr lang="en-US" sz="900" kern="0" dirty="0">
                <a:effectLst/>
                <a:latin typeface="Calibri" panose="020F0502020204030204" pitchFamily="34" charset="0"/>
                <a:ea typeface="Times New Roman" panose="02020603050405020304" pitchFamily="18" charset="0"/>
                <a:cs typeface="Calibri" panose="020F0502020204030204" pitchFamily="34" charset="0"/>
              </a:rPr>
              <a:t>Ensure foremen are well-trained in tasks assigned to their crews.</a:t>
            </a:r>
            <a:endParaRPr lang="en-US" sz="900" kern="100" dirty="0">
              <a:effectLst/>
              <a:latin typeface="Calibri" panose="020F0502020204030204" pitchFamily="34" charset="0"/>
              <a:ea typeface="Aptos" panose="020B0004020202020204" pitchFamily="34" charset="0"/>
              <a:cs typeface="Calibri" panose="020F0502020204030204" pitchFamily="34" charset="0"/>
            </a:endParaRPr>
          </a:p>
          <a:p>
            <a:pPr marL="742950" marR="0" lvl="1" indent="-285750">
              <a:lnSpc>
                <a:spcPct val="107000"/>
              </a:lnSpc>
              <a:spcAft>
                <a:spcPts val="800"/>
              </a:spcAft>
              <a:buSzPts val="1000"/>
              <a:buFont typeface="Courier New" panose="02070309020205020404" pitchFamily="49" charset="0"/>
              <a:buChar char="o"/>
              <a:tabLst>
                <a:tab pos="914400" algn="l"/>
              </a:tabLst>
            </a:pPr>
            <a:r>
              <a:rPr lang="en-US" sz="900" kern="0" dirty="0">
                <a:effectLst/>
                <a:latin typeface="Calibri" panose="020F0502020204030204" pitchFamily="34" charset="0"/>
                <a:ea typeface="Times New Roman" panose="02020603050405020304" pitchFamily="18" charset="0"/>
                <a:cs typeface="Calibri" panose="020F0502020204030204" pitchFamily="34" charset="0"/>
              </a:rPr>
              <a:t>Promote ongoing education to stay updated on best practices.</a:t>
            </a:r>
            <a:endParaRPr lang="en-US" sz="900" kern="100" dirty="0">
              <a:effectLst/>
              <a:latin typeface="Calibri" panose="020F0502020204030204" pitchFamily="34" charset="0"/>
              <a:ea typeface="Aptos" panose="020B0004020202020204" pitchFamily="34" charset="0"/>
              <a:cs typeface="Calibri" panose="020F0502020204030204" pitchFamily="34" charset="0"/>
            </a:endParaRPr>
          </a:p>
          <a:p>
            <a:pPr marL="742950" marR="0" lvl="1" indent="-285750">
              <a:lnSpc>
                <a:spcPct val="107000"/>
              </a:lnSpc>
              <a:spcAft>
                <a:spcPts val="800"/>
              </a:spcAft>
              <a:buSzPts val="1000"/>
              <a:buFont typeface="Courier New" panose="02070309020205020404" pitchFamily="49" charset="0"/>
              <a:buChar char="o"/>
              <a:tabLst>
                <a:tab pos="914400" algn="l"/>
              </a:tabLst>
            </a:pPr>
            <a:r>
              <a:rPr lang="en-US" sz="900" kern="0" dirty="0">
                <a:effectLst/>
                <a:latin typeface="Calibri" panose="020F0502020204030204" pitchFamily="34" charset="0"/>
                <a:ea typeface="Times New Roman" panose="02020603050405020304" pitchFamily="18" charset="0"/>
                <a:cs typeface="Calibri" panose="020F0502020204030204" pitchFamily="34" charset="0"/>
              </a:rPr>
              <a:t>Encourage seeking knowledge of new techniques and equipment.</a:t>
            </a:r>
            <a:endParaRPr lang="en-US" sz="900" kern="100" dirty="0">
              <a:effectLst/>
              <a:latin typeface="Calibri" panose="020F0502020204030204" pitchFamily="34" charset="0"/>
              <a:ea typeface="Aptos" panose="020B0004020202020204" pitchFamily="34" charset="0"/>
              <a:cs typeface="Calibri" panose="020F0502020204030204" pitchFamily="34" charset="0"/>
            </a:endParaRPr>
          </a:p>
          <a:p>
            <a:endParaRPr lang="en-US" sz="900" dirty="0">
              <a:latin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5"/>
          </p:nvPr>
        </p:nvSpPr>
        <p:spPr/>
        <p:txBody>
          <a:bodyPr/>
          <a:lstStyle/>
          <a:p>
            <a:fld id="{4072E2B5-1C00-054F-8922-58F2F13CC7AF}" type="slidenum">
              <a:rPr lang="en-US" smtClean="0"/>
              <a:t>31</a:t>
            </a:fld>
            <a:endParaRPr lang="en-US"/>
          </a:p>
        </p:txBody>
      </p:sp>
    </p:spTree>
    <p:extLst>
      <p:ext uri="{BB962C8B-B14F-4D97-AF65-F5344CB8AC3E}">
        <p14:creationId xmlns:p14="http://schemas.microsoft.com/office/powerpoint/2010/main" val="167433459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marR="0" lvl="0" indent="-228600">
              <a:lnSpc>
                <a:spcPct val="107000"/>
              </a:lnSpc>
              <a:spcAft>
                <a:spcPts val="800"/>
              </a:spcAft>
              <a:buFont typeface="+mj-lt"/>
              <a:buAutoNum type="arabicPeriod" startAt="3"/>
              <a:tabLst>
                <a:tab pos="457200" algn="l"/>
              </a:tabLst>
            </a:pPr>
            <a:r>
              <a:rPr lang="en-US" sz="900" b="1" kern="0" dirty="0">
                <a:effectLst/>
                <a:latin typeface="Calibri" panose="020F0502020204030204" pitchFamily="34" charset="0"/>
                <a:ea typeface="Times New Roman" panose="02020603050405020304" pitchFamily="18" charset="0"/>
                <a:cs typeface="Calibri" panose="020F0502020204030204" pitchFamily="34" charset="0"/>
              </a:rPr>
              <a:t>Decision-Making for Safety </a:t>
            </a:r>
            <a:r>
              <a:rPr lang="en-US" sz="900" i="1" kern="0" dirty="0">
                <a:effectLst/>
                <a:latin typeface="Calibri" panose="020F0502020204030204" pitchFamily="34" charset="0"/>
                <a:ea typeface="Times New Roman" panose="02020603050405020304" pitchFamily="18" charset="0"/>
                <a:cs typeface="Calibri" panose="020F0502020204030204" pitchFamily="34" charset="0"/>
              </a:rPr>
              <a:t>(call and response – are you good at making decisions?)</a:t>
            </a:r>
            <a:endParaRPr lang="en-US" sz="900" kern="100" dirty="0">
              <a:effectLst/>
              <a:latin typeface="Calibri" panose="020F0502020204030204" pitchFamily="34" charset="0"/>
              <a:ea typeface="Aptos" panose="020B0004020202020204" pitchFamily="34" charset="0"/>
              <a:cs typeface="Calibri" panose="020F0502020204030204" pitchFamily="34" charset="0"/>
            </a:endParaRPr>
          </a:p>
          <a:p>
            <a:pPr marL="742950" marR="0" lvl="1" indent="-285750">
              <a:lnSpc>
                <a:spcPct val="107000"/>
              </a:lnSpc>
              <a:spcAft>
                <a:spcPts val="800"/>
              </a:spcAft>
              <a:buSzPts val="1000"/>
              <a:buFont typeface="Courier New" panose="02070309020205020404" pitchFamily="49" charset="0"/>
              <a:buChar char="o"/>
              <a:tabLst>
                <a:tab pos="914400" algn="l"/>
              </a:tabLst>
            </a:pPr>
            <a:r>
              <a:rPr lang="en-US" sz="900" kern="0" dirty="0">
                <a:effectLst/>
                <a:latin typeface="Calibri" panose="020F0502020204030204" pitchFamily="34" charset="0"/>
                <a:ea typeface="Times New Roman" panose="02020603050405020304" pitchFamily="18" charset="0"/>
                <a:cs typeface="Calibri" panose="020F0502020204030204" pitchFamily="34" charset="0"/>
              </a:rPr>
              <a:t>Make informed decisions that prioritize safety.</a:t>
            </a:r>
            <a:endParaRPr lang="en-US" sz="900" kern="100" dirty="0">
              <a:effectLst/>
              <a:latin typeface="Calibri" panose="020F0502020204030204" pitchFamily="34" charset="0"/>
              <a:ea typeface="Aptos" panose="020B0004020202020204" pitchFamily="34" charset="0"/>
              <a:cs typeface="Calibri" panose="020F0502020204030204" pitchFamily="34" charset="0"/>
            </a:endParaRPr>
          </a:p>
          <a:p>
            <a:pPr marL="742950" marR="0" lvl="1" indent="-285750">
              <a:lnSpc>
                <a:spcPct val="107000"/>
              </a:lnSpc>
              <a:spcAft>
                <a:spcPts val="800"/>
              </a:spcAft>
              <a:buSzPts val="1000"/>
              <a:buFont typeface="Courier New" panose="02070309020205020404" pitchFamily="49" charset="0"/>
              <a:buChar char="o"/>
              <a:tabLst>
                <a:tab pos="914400" algn="l"/>
              </a:tabLst>
            </a:pPr>
            <a:r>
              <a:rPr lang="en-US" sz="900" kern="0" dirty="0">
                <a:effectLst/>
                <a:latin typeface="Calibri" panose="020F0502020204030204" pitchFamily="34" charset="0"/>
                <a:ea typeface="Times New Roman" panose="02020603050405020304" pitchFamily="18" charset="0"/>
                <a:cs typeface="Calibri" panose="020F0502020204030204" pitchFamily="34" charset="0"/>
              </a:rPr>
              <a:t>Evaluate potential risks and implement measures to mitigate them.</a:t>
            </a:r>
            <a:endParaRPr lang="en-US" sz="900" kern="100" dirty="0">
              <a:effectLst/>
              <a:latin typeface="Calibri" panose="020F0502020204030204" pitchFamily="34" charset="0"/>
              <a:ea typeface="Aptos" panose="020B0004020202020204" pitchFamily="34" charset="0"/>
              <a:cs typeface="Calibri" panose="020F0502020204030204" pitchFamily="34" charset="0"/>
            </a:endParaRPr>
          </a:p>
          <a:p>
            <a:pPr marL="742950" marR="0" lvl="1" indent="-285750">
              <a:lnSpc>
                <a:spcPct val="107000"/>
              </a:lnSpc>
              <a:spcAft>
                <a:spcPts val="800"/>
              </a:spcAft>
              <a:buSzPts val="1000"/>
              <a:buFont typeface="Courier New" panose="02070309020205020404" pitchFamily="49" charset="0"/>
              <a:buChar char="o"/>
              <a:tabLst>
                <a:tab pos="914400" algn="l"/>
              </a:tabLst>
            </a:pPr>
            <a:r>
              <a:rPr lang="en-US" sz="900" kern="0" dirty="0">
                <a:effectLst/>
                <a:latin typeface="Calibri" panose="020F0502020204030204" pitchFamily="34" charset="0"/>
                <a:ea typeface="Times New Roman" panose="02020603050405020304" pitchFamily="18" charset="0"/>
                <a:cs typeface="Calibri" panose="020F0502020204030204" pitchFamily="34" charset="0"/>
              </a:rPr>
              <a:t>Encourage open communication about safety concerns among crew members.</a:t>
            </a:r>
            <a:br>
              <a:rPr lang="en-US" sz="900" kern="0" dirty="0">
                <a:effectLst/>
                <a:latin typeface="Calibri" panose="020F0502020204030204" pitchFamily="34" charset="0"/>
                <a:ea typeface="Times New Roman" panose="02020603050405020304" pitchFamily="18" charset="0"/>
                <a:cs typeface="Calibri" panose="020F0502020204030204" pitchFamily="34" charset="0"/>
              </a:rPr>
            </a:br>
            <a:r>
              <a:rPr lang="en-US" sz="900" i="1" kern="0" dirty="0">
                <a:effectLst/>
                <a:latin typeface="Calibri" panose="020F0502020204030204" pitchFamily="34" charset="0"/>
                <a:ea typeface="Times New Roman" panose="02020603050405020304" pitchFamily="18" charset="0"/>
                <a:cs typeface="Calibri" panose="020F0502020204030204" pitchFamily="34" charset="0"/>
              </a:rPr>
              <a:t>(ask for examples of good decisions and bad decisions that they have made – you have to make mistakes to learn from them.)</a:t>
            </a:r>
            <a:endParaRPr lang="en-US" sz="900" kern="100" dirty="0">
              <a:effectLst/>
              <a:latin typeface="Calibri" panose="020F0502020204030204" pitchFamily="34" charset="0"/>
              <a:ea typeface="Aptos" panose="020B0004020202020204" pitchFamily="34" charset="0"/>
              <a:cs typeface="Calibri" panose="020F0502020204030204" pitchFamily="34" charset="0"/>
            </a:endParaRPr>
          </a:p>
          <a:p>
            <a:endParaRPr lang="en-US" sz="900" dirty="0">
              <a:latin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5"/>
          </p:nvPr>
        </p:nvSpPr>
        <p:spPr/>
        <p:txBody>
          <a:bodyPr/>
          <a:lstStyle/>
          <a:p>
            <a:fld id="{4072E2B5-1C00-054F-8922-58F2F13CC7AF}" type="slidenum">
              <a:rPr lang="en-US" smtClean="0"/>
              <a:t>32</a:t>
            </a:fld>
            <a:endParaRPr lang="en-US"/>
          </a:p>
        </p:txBody>
      </p:sp>
    </p:spTree>
    <p:extLst>
      <p:ext uri="{BB962C8B-B14F-4D97-AF65-F5344CB8AC3E}">
        <p14:creationId xmlns:p14="http://schemas.microsoft.com/office/powerpoint/2010/main" val="281333714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marR="0" lvl="0" indent="-228600">
              <a:lnSpc>
                <a:spcPct val="107000"/>
              </a:lnSpc>
              <a:spcAft>
                <a:spcPts val="800"/>
              </a:spcAft>
              <a:buFont typeface="+mj-lt"/>
              <a:buAutoNum type="arabicPeriod" startAt="4"/>
              <a:tabLst>
                <a:tab pos="457200" algn="l"/>
              </a:tabLst>
            </a:pPr>
            <a:r>
              <a:rPr lang="en-US" sz="900" b="1" kern="0" dirty="0">
                <a:effectLst/>
                <a:latin typeface="Calibri" panose="020F0502020204030204" pitchFamily="34" charset="0"/>
                <a:ea typeface="Times New Roman" panose="02020603050405020304" pitchFamily="18" charset="0"/>
                <a:cs typeface="Calibri" panose="020F0502020204030204" pitchFamily="34" charset="0"/>
              </a:rPr>
              <a:t>Proactive Hazard Management</a:t>
            </a:r>
            <a:endParaRPr lang="en-US" sz="900" kern="100" dirty="0">
              <a:effectLst/>
              <a:latin typeface="Calibri" panose="020F0502020204030204" pitchFamily="34" charset="0"/>
              <a:ea typeface="Aptos" panose="020B0004020202020204" pitchFamily="34" charset="0"/>
              <a:cs typeface="Calibri" panose="020F0502020204030204" pitchFamily="34" charset="0"/>
            </a:endParaRPr>
          </a:p>
          <a:p>
            <a:pPr marL="742950" marR="0" lvl="1" indent="-285750">
              <a:lnSpc>
                <a:spcPct val="107000"/>
              </a:lnSpc>
              <a:spcAft>
                <a:spcPts val="800"/>
              </a:spcAft>
              <a:buSzPts val="1000"/>
              <a:buFont typeface="Courier New" panose="02070309020205020404" pitchFamily="49" charset="0"/>
              <a:buChar char="o"/>
              <a:tabLst>
                <a:tab pos="914400" algn="l"/>
              </a:tabLst>
            </a:pPr>
            <a:r>
              <a:rPr lang="en-US" sz="900" kern="0" dirty="0">
                <a:effectLst/>
                <a:latin typeface="Calibri" panose="020F0502020204030204" pitchFamily="34" charset="0"/>
                <a:ea typeface="Times New Roman" panose="02020603050405020304" pitchFamily="18" charset="0"/>
                <a:cs typeface="Calibri" panose="020F0502020204030204" pitchFamily="34" charset="0"/>
              </a:rPr>
              <a:t>Engage in detailed planning to identify and eliminate safety hazards.</a:t>
            </a:r>
            <a:endParaRPr lang="en-US" sz="900" kern="100" dirty="0">
              <a:effectLst/>
              <a:latin typeface="Calibri" panose="020F0502020204030204" pitchFamily="34" charset="0"/>
              <a:ea typeface="Aptos" panose="020B0004020202020204" pitchFamily="34" charset="0"/>
              <a:cs typeface="Calibri" panose="020F0502020204030204" pitchFamily="34" charset="0"/>
            </a:endParaRPr>
          </a:p>
          <a:p>
            <a:pPr marL="742950" marR="0" lvl="1" indent="-285750">
              <a:lnSpc>
                <a:spcPct val="107000"/>
              </a:lnSpc>
              <a:spcAft>
                <a:spcPts val="800"/>
              </a:spcAft>
              <a:buSzPts val="1000"/>
              <a:buFont typeface="Courier New" panose="02070309020205020404" pitchFamily="49" charset="0"/>
              <a:buChar char="o"/>
              <a:tabLst>
                <a:tab pos="914400" algn="l"/>
              </a:tabLst>
            </a:pPr>
            <a:r>
              <a:rPr lang="en-US" sz="900" kern="0" dirty="0">
                <a:effectLst/>
                <a:latin typeface="Calibri" panose="020F0502020204030204" pitchFamily="34" charset="0"/>
                <a:ea typeface="Times New Roman" panose="02020603050405020304" pitchFamily="18" charset="0"/>
                <a:cs typeface="Calibri" panose="020F0502020204030204" pitchFamily="34" charset="0"/>
              </a:rPr>
              <a:t>Conduct regular safety audits and inspections.</a:t>
            </a:r>
            <a:endParaRPr lang="en-US" sz="900" kern="100" dirty="0">
              <a:effectLst/>
              <a:latin typeface="Calibri" panose="020F0502020204030204" pitchFamily="34" charset="0"/>
              <a:ea typeface="Aptos" panose="020B0004020202020204" pitchFamily="34" charset="0"/>
              <a:cs typeface="Calibri" panose="020F0502020204030204" pitchFamily="34" charset="0"/>
            </a:endParaRPr>
          </a:p>
          <a:p>
            <a:pPr marL="742950" marR="0" lvl="1" indent="-285750">
              <a:lnSpc>
                <a:spcPct val="107000"/>
              </a:lnSpc>
              <a:spcAft>
                <a:spcPts val="800"/>
              </a:spcAft>
              <a:buSzPts val="1000"/>
              <a:buFont typeface="Courier New" panose="02070309020205020404" pitchFamily="49" charset="0"/>
              <a:buChar char="o"/>
              <a:tabLst>
                <a:tab pos="914400" algn="l"/>
              </a:tabLst>
            </a:pPr>
            <a:r>
              <a:rPr lang="en-US" sz="900" kern="0" dirty="0">
                <a:effectLst/>
                <a:latin typeface="Calibri" panose="020F0502020204030204" pitchFamily="34" charset="0"/>
                <a:ea typeface="Times New Roman" panose="02020603050405020304" pitchFamily="18" charset="0"/>
                <a:cs typeface="Calibri" panose="020F0502020204030204" pitchFamily="34" charset="0"/>
              </a:rPr>
              <a:t>Implement corrective actions promptly.</a:t>
            </a:r>
            <a:br>
              <a:rPr lang="en-US" sz="900" kern="0" dirty="0">
                <a:effectLst/>
                <a:latin typeface="Calibri" panose="020F0502020204030204" pitchFamily="34" charset="0"/>
                <a:ea typeface="Times New Roman" panose="02020603050405020304" pitchFamily="18" charset="0"/>
                <a:cs typeface="Calibri" panose="020F0502020204030204" pitchFamily="34" charset="0"/>
              </a:rPr>
            </a:br>
            <a:r>
              <a:rPr lang="en-US" sz="900" i="1" kern="0" dirty="0">
                <a:effectLst/>
                <a:latin typeface="Calibri" panose="020F0502020204030204" pitchFamily="34" charset="0"/>
                <a:ea typeface="Times New Roman" panose="02020603050405020304" pitchFamily="18" charset="0"/>
                <a:cs typeface="Calibri" panose="020F0502020204030204" pitchFamily="34" charset="0"/>
              </a:rPr>
              <a:t>(call and response – sounds like a PTP)</a:t>
            </a:r>
            <a:endParaRPr lang="en-US" sz="900" kern="100" dirty="0">
              <a:effectLst/>
              <a:latin typeface="Calibri" panose="020F0502020204030204" pitchFamily="34" charset="0"/>
              <a:ea typeface="Aptos" panose="020B0004020202020204" pitchFamily="34" charset="0"/>
              <a:cs typeface="Calibri" panose="020F0502020204030204" pitchFamily="34" charset="0"/>
            </a:endParaRPr>
          </a:p>
          <a:p>
            <a:endParaRPr lang="en-US" sz="900" dirty="0">
              <a:latin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5"/>
          </p:nvPr>
        </p:nvSpPr>
        <p:spPr/>
        <p:txBody>
          <a:bodyPr/>
          <a:lstStyle/>
          <a:p>
            <a:fld id="{4072E2B5-1C00-054F-8922-58F2F13CC7AF}" type="slidenum">
              <a:rPr lang="en-US" smtClean="0"/>
              <a:t>33</a:t>
            </a:fld>
            <a:endParaRPr lang="en-US"/>
          </a:p>
        </p:txBody>
      </p:sp>
    </p:spTree>
    <p:extLst>
      <p:ext uri="{BB962C8B-B14F-4D97-AF65-F5344CB8AC3E}">
        <p14:creationId xmlns:p14="http://schemas.microsoft.com/office/powerpoint/2010/main" val="395861951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Font typeface="+mj-lt"/>
              <a:buAutoNum type="arabicPeriod" startAt="5"/>
            </a:pPr>
            <a:r>
              <a:rPr lang="en-US" sz="900" b="1" dirty="0">
                <a:latin typeface="Calibri" panose="020F0502020204030204" pitchFamily="34" charset="0"/>
                <a:cs typeface="Calibri" panose="020F0502020204030204" pitchFamily="34" charset="0"/>
              </a:rPr>
              <a:t>Accountability</a:t>
            </a:r>
          </a:p>
          <a:p>
            <a:pPr marL="742950" marR="0" lvl="1" indent="-285750" algn="l" defTabSz="914400" rtl="0" eaLnBrk="1" latinLnBrk="0" hangingPunct="1">
              <a:lnSpc>
                <a:spcPct val="107000"/>
              </a:lnSpc>
              <a:spcAft>
                <a:spcPts val="800"/>
              </a:spcAft>
              <a:buSzPts val="1000"/>
              <a:buFont typeface="Courier New" panose="02070309020205020404" pitchFamily="49" charset="0"/>
              <a:buChar char="o"/>
              <a:tabLst>
                <a:tab pos="914400" algn="l"/>
              </a:tabLst>
            </a:pPr>
            <a:r>
              <a:rPr lang="en-US" sz="900" kern="0" dirty="0">
                <a:solidFill>
                  <a:schemeClr val="tx1"/>
                </a:solidFill>
                <a:effectLst/>
                <a:latin typeface="Calibri" panose="020F0502020204030204" pitchFamily="34" charset="0"/>
                <a:ea typeface="Aptos" panose="020B0004020202020204" pitchFamily="34" charset="0"/>
                <a:cs typeface="Calibri" panose="020F0502020204030204" pitchFamily="34" charset="0"/>
              </a:rPr>
              <a:t>Be present</a:t>
            </a:r>
          </a:p>
          <a:p>
            <a:pPr marL="742950" marR="0" lvl="1" indent="-285750" algn="l" defTabSz="914400" rtl="0" eaLnBrk="1" latinLnBrk="0" hangingPunct="1">
              <a:lnSpc>
                <a:spcPct val="107000"/>
              </a:lnSpc>
              <a:spcAft>
                <a:spcPts val="800"/>
              </a:spcAft>
              <a:buSzPts val="1000"/>
              <a:buFont typeface="Courier New" panose="02070309020205020404" pitchFamily="49" charset="0"/>
              <a:buChar char="o"/>
              <a:tabLst>
                <a:tab pos="914400" algn="l"/>
              </a:tabLst>
            </a:pPr>
            <a:r>
              <a:rPr lang="en-US" sz="900" kern="0" dirty="0">
                <a:solidFill>
                  <a:schemeClr val="tx1"/>
                </a:solidFill>
                <a:effectLst/>
                <a:latin typeface="Calibri" panose="020F0502020204030204" pitchFamily="34" charset="0"/>
                <a:ea typeface="Aptos" panose="020B0004020202020204" pitchFamily="34" charset="0"/>
                <a:cs typeface="Calibri" panose="020F0502020204030204" pitchFamily="34" charset="0"/>
              </a:rPr>
              <a:t>Be active and engaged in the team’s activities</a:t>
            </a:r>
          </a:p>
          <a:p>
            <a:pPr marL="742950" marR="0" lvl="1" indent="-285750" algn="l" defTabSz="914400" rtl="0" eaLnBrk="1" latinLnBrk="0" hangingPunct="1">
              <a:lnSpc>
                <a:spcPct val="107000"/>
              </a:lnSpc>
              <a:spcAft>
                <a:spcPts val="800"/>
              </a:spcAft>
              <a:buSzPts val="1000"/>
              <a:buFont typeface="Courier New" panose="02070309020205020404" pitchFamily="49" charset="0"/>
              <a:buChar char="o"/>
              <a:tabLst>
                <a:tab pos="914400" algn="l"/>
              </a:tabLst>
            </a:pPr>
            <a:r>
              <a:rPr lang="en-US" sz="900" kern="0" dirty="0">
                <a:solidFill>
                  <a:schemeClr val="tx1"/>
                </a:solidFill>
                <a:effectLst/>
                <a:latin typeface="Calibri" panose="020F0502020204030204" pitchFamily="34" charset="0"/>
                <a:ea typeface="Aptos" panose="020B0004020202020204" pitchFamily="34" charset="0"/>
                <a:cs typeface="Calibri" panose="020F0502020204030204" pitchFamily="34" charset="0"/>
              </a:rPr>
              <a:t>Take responsibility for safety of the team</a:t>
            </a:r>
          </a:p>
          <a:p>
            <a:pPr marL="742950" marR="0" lvl="1" indent="-285750" algn="l" defTabSz="914400" rtl="0" eaLnBrk="1" latinLnBrk="0" hangingPunct="1">
              <a:lnSpc>
                <a:spcPct val="107000"/>
              </a:lnSpc>
              <a:spcAft>
                <a:spcPts val="800"/>
              </a:spcAft>
              <a:buSzPts val="1000"/>
              <a:buFont typeface="Courier New" panose="02070309020205020404" pitchFamily="49" charset="0"/>
              <a:buChar char="o"/>
              <a:tabLst>
                <a:tab pos="914400" algn="l"/>
              </a:tabLst>
            </a:pPr>
            <a:r>
              <a:rPr lang="en-US" sz="900" kern="0" dirty="0">
                <a:solidFill>
                  <a:schemeClr val="tx1"/>
                </a:solidFill>
                <a:effectLst/>
                <a:latin typeface="Calibri" panose="020F0502020204030204" pitchFamily="34" charset="0"/>
                <a:ea typeface="Aptos" panose="020B0004020202020204" pitchFamily="34" charset="0"/>
                <a:cs typeface="Calibri" panose="020F0502020204030204" pitchFamily="34" charset="0"/>
              </a:rPr>
              <a:t>Accept ownership of actions and outcomes – failures and successes.</a:t>
            </a:r>
          </a:p>
        </p:txBody>
      </p:sp>
      <p:sp>
        <p:nvSpPr>
          <p:cNvPr id="4" name="Slide Number Placeholder 3"/>
          <p:cNvSpPr>
            <a:spLocks noGrp="1"/>
          </p:cNvSpPr>
          <p:nvPr>
            <p:ph type="sldNum" sz="quarter" idx="5"/>
          </p:nvPr>
        </p:nvSpPr>
        <p:spPr/>
        <p:txBody>
          <a:bodyPr/>
          <a:lstStyle/>
          <a:p>
            <a:fld id="{4072E2B5-1C00-054F-8922-58F2F13CC7AF}" type="slidenum">
              <a:rPr lang="en-US" smtClean="0"/>
              <a:t>34</a:t>
            </a:fld>
            <a:endParaRPr lang="en-US"/>
          </a:p>
        </p:txBody>
      </p:sp>
    </p:spTree>
    <p:extLst>
      <p:ext uri="{BB962C8B-B14F-4D97-AF65-F5344CB8AC3E}">
        <p14:creationId xmlns:p14="http://schemas.microsoft.com/office/powerpoint/2010/main" val="391676525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marR="0" lvl="0" indent="-228600">
              <a:lnSpc>
                <a:spcPct val="107000"/>
              </a:lnSpc>
              <a:spcAft>
                <a:spcPts val="800"/>
              </a:spcAft>
              <a:buFont typeface="+mj-lt"/>
              <a:buAutoNum type="arabicPeriod" startAt="6"/>
              <a:tabLst>
                <a:tab pos="457200" algn="l"/>
              </a:tabLst>
            </a:pPr>
            <a:r>
              <a:rPr lang="en-US" sz="900" b="1" kern="0" dirty="0">
                <a:effectLst/>
                <a:latin typeface="Calibri" panose="020F0502020204030204" pitchFamily="34" charset="0"/>
                <a:ea typeface="Times New Roman" panose="02020603050405020304" pitchFamily="18" charset="0"/>
                <a:cs typeface="Calibri" panose="020F0502020204030204" pitchFamily="34" charset="0"/>
              </a:rPr>
              <a:t>Representation of the Brycon Brand </a:t>
            </a:r>
            <a:r>
              <a:rPr lang="en-US" sz="900" i="1" kern="0" dirty="0">
                <a:effectLst/>
                <a:latin typeface="Calibri" panose="020F0502020204030204" pitchFamily="34" charset="0"/>
                <a:ea typeface="Times New Roman" panose="02020603050405020304" pitchFamily="18" charset="0"/>
                <a:cs typeface="Calibri" panose="020F0502020204030204" pitchFamily="34" charset="0"/>
              </a:rPr>
              <a:t>(call and response – what does this mean)</a:t>
            </a:r>
            <a:endParaRPr lang="en-US" sz="900" kern="100" dirty="0">
              <a:effectLst/>
              <a:latin typeface="Calibri" panose="020F0502020204030204" pitchFamily="34" charset="0"/>
              <a:ea typeface="Aptos" panose="020B0004020202020204" pitchFamily="34" charset="0"/>
              <a:cs typeface="Calibri" panose="020F0502020204030204" pitchFamily="34" charset="0"/>
            </a:endParaRPr>
          </a:p>
          <a:p>
            <a:pPr marL="742950" marR="0" lvl="1" indent="-285750">
              <a:lnSpc>
                <a:spcPct val="107000"/>
              </a:lnSpc>
              <a:spcAft>
                <a:spcPts val="800"/>
              </a:spcAft>
              <a:buSzPts val="1000"/>
              <a:buFont typeface="Courier New" panose="02070309020205020404" pitchFamily="49" charset="0"/>
              <a:buChar char="o"/>
              <a:tabLst>
                <a:tab pos="914400" algn="l"/>
              </a:tabLst>
            </a:pPr>
            <a:r>
              <a:rPr lang="en-US" sz="900" kern="0" dirty="0">
                <a:effectLst/>
                <a:latin typeface="Calibri" panose="020F0502020204030204" pitchFamily="34" charset="0"/>
                <a:ea typeface="Times New Roman" panose="02020603050405020304" pitchFamily="18" charset="0"/>
                <a:cs typeface="Calibri" panose="020F0502020204030204" pitchFamily="34" charset="0"/>
              </a:rPr>
              <a:t>Understand the impact of actions on the company's reputation.</a:t>
            </a:r>
            <a:endParaRPr lang="en-US" sz="900" kern="100" dirty="0">
              <a:effectLst/>
              <a:latin typeface="Calibri" panose="020F0502020204030204" pitchFamily="34" charset="0"/>
              <a:ea typeface="Aptos" panose="020B0004020202020204" pitchFamily="34" charset="0"/>
              <a:cs typeface="Calibri" panose="020F0502020204030204" pitchFamily="34" charset="0"/>
            </a:endParaRPr>
          </a:p>
          <a:p>
            <a:pPr marL="742950" marR="0" lvl="1" indent="-285750">
              <a:lnSpc>
                <a:spcPct val="107000"/>
              </a:lnSpc>
              <a:spcAft>
                <a:spcPts val="800"/>
              </a:spcAft>
              <a:buSzPts val="1000"/>
              <a:buFont typeface="Courier New" panose="02070309020205020404" pitchFamily="49" charset="0"/>
              <a:buChar char="o"/>
              <a:tabLst>
                <a:tab pos="914400" algn="l"/>
              </a:tabLst>
            </a:pPr>
            <a:r>
              <a:rPr lang="en-US" sz="900" kern="0" dirty="0">
                <a:effectLst/>
                <a:latin typeface="Calibri" panose="020F0502020204030204" pitchFamily="34" charset="0"/>
                <a:ea typeface="Times New Roman" panose="02020603050405020304" pitchFamily="18" charset="0"/>
                <a:cs typeface="Calibri" panose="020F0502020204030204" pitchFamily="34" charset="0"/>
              </a:rPr>
              <a:t>Uphold the highest ethical standards in all interactions.</a:t>
            </a:r>
            <a:endParaRPr lang="en-US" sz="900" kern="100" dirty="0">
              <a:effectLst/>
              <a:latin typeface="Calibri" panose="020F0502020204030204" pitchFamily="34" charset="0"/>
              <a:ea typeface="Aptos" panose="020B0004020202020204" pitchFamily="34" charset="0"/>
              <a:cs typeface="Calibri" panose="020F0502020204030204" pitchFamily="34" charset="0"/>
            </a:endParaRPr>
          </a:p>
          <a:p>
            <a:pPr marL="742950" marR="0" lvl="1" indent="-285750">
              <a:lnSpc>
                <a:spcPct val="107000"/>
              </a:lnSpc>
              <a:spcAft>
                <a:spcPts val="800"/>
              </a:spcAft>
              <a:buSzPts val="1000"/>
              <a:buFont typeface="Courier New" panose="02070309020205020404" pitchFamily="49" charset="0"/>
              <a:buChar char="o"/>
              <a:tabLst>
                <a:tab pos="914400" algn="l"/>
              </a:tabLst>
            </a:pPr>
            <a:r>
              <a:rPr lang="en-US" sz="900" kern="0" dirty="0">
                <a:effectLst/>
                <a:latin typeface="Calibri" panose="020F0502020204030204" pitchFamily="34" charset="0"/>
                <a:ea typeface="Times New Roman" panose="02020603050405020304" pitchFamily="18" charset="0"/>
                <a:cs typeface="Calibri" panose="020F0502020204030204" pitchFamily="34" charset="0"/>
              </a:rPr>
              <a:t>Act as a role model, fostering teamwork and respect among crew members.</a:t>
            </a:r>
            <a:endParaRPr lang="en-US" sz="900" kern="100" dirty="0">
              <a:effectLst/>
              <a:latin typeface="Calibri" panose="020F0502020204030204" pitchFamily="34" charset="0"/>
              <a:ea typeface="Aptos" panose="020B0004020202020204" pitchFamily="34" charset="0"/>
              <a:cs typeface="Calibri" panose="020F0502020204030204" pitchFamily="34" charset="0"/>
            </a:endParaRPr>
          </a:p>
          <a:p>
            <a:pPr marL="742950" marR="0" lvl="1" indent="-285750">
              <a:lnSpc>
                <a:spcPct val="107000"/>
              </a:lnSpc>
              <a:spcAft>
                <a:spcPts val="800"/>
              </a:spcAft>
              <a:buSzPts val="1000"/>
              <a:buFont typeface="Courier New" panose="02070309020205020404" pitchFamily="49" charset="0"/>
              <a:buChar char="o"/>
              <a:tabLst>
                <a:tab pos="914400" algn="l"/>
              </a:tabLst>
            </a:pPr>
            <a:r>
              <a:rPr lang="en-US" sz="900" kern="0" dirty="0">
                <a:effectLst/>
                <a:latin typeface="Calibri" panose="020F0502020204030204" pitchFamily="34" charset="0"/>
                <a:ea typeface="Times New Roman" panose="02020603050405020304" pitchFamily="18" charset="0"/>
                <a:cs typeface="Calibri" panose="020F0502020204030204" pitchFamily="34" charset="0"/>
              </a:rPr>
              <a:t>Beings safe at work builds our reputation and yours</a:t>
            </a:r>
            <a:endParaRPr lang="en-US" sz="900" kern="100" dirty="0">
              <a:effectLst/>
              <a:latin typeface="Calibri" panose="020F0502020204030204" pitchFamily="34" charset="0"/>
              <a:ea typeface="Aptos" panose="020B0004020202020204" pitchFamily="34" charset="0"/>
              <a:cs typeface="Calibri" panose="020F0502020204030204" pitchFamily="34" charset="0"/>
            </a:endParaRPr>
          </a:p>
          <a:p>
            <a:pPr marL="742950" marR="0" lvl="1" indent="-285750">
              <a:lnSpc>
                <a:spcPct val="107000"/>
              </a:lnSpc>
              <a:spcAft>
                <a:spcPts val="800"/>
              </a:spcAft>
              <a:buSzPts val="1000"/>
              <a:buFont typeface="Courier New" panose="02070309020205020404" pitchFamily="49" charset="0"/>
              <a:buChar char="o"/>
              <a:tabLst>
                <a:tab pos="914400" algn="l"/>
              </a:tabLst>
            </a:pPr>
            <a:r>
              <a:rPr lang="en-US" sz="900" kern="0" dirty="0">
                <a:effectLst/>
                <a:latin typeface="Calibri" panose="020F0502020204030204" pitchFamily="34" charset="0"/>
                <a:ea typeface="Times New Roman" panose="02020603050405020304" pitchFamily="18" charset="0"/>
                <a:cs typeface="Calibri" panose="020F0502020204030204" pitchFamily="34" charset="0"/>
              </a:rPr>
              <a:t>Lives the company’s Core Values</a:t>
            </a:r>
            <a:endParaRPr lang="en-US" sz="900" dirty="0">
              <a:latin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5"/>
          </p:nvPr>
        </p:nvSpPr>
        <p:spPr/>
        <p:txBody>
          <a:bodyPr/>
          <a:lstStyle/>
          <a:p>
            <a:fld id="{4072E2B5-1C00-054F-8922-58F2F13CC7AF}" type="slidenum">
              <a:rPr lang="en-US" smtClean="0"/>
              <a:t>35</a:t>
            </a:fld>
            <a:endParaRPr lang="en-US"/>
          </a:p>
        </p:txBody>
      </p:sp>
    </p:spTree>
    <p:extLst>
      <p:ext uri="{BB962C8B-B14F-4D97-AF65-F5344CB8AC3E}">
        <p14:creationId xmlns:p14="http://schemas.microsoft.com/office/powerpoint/2010/main" val="208258547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7B63E8-F2AE-4CEB-CAF5-8CB7A5E27B2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C30BEBC-034B-BA07-90B2-FEADA85A714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2160B2B-D476-4570-E545-C6DE66D222C8}"/>
              </a:ext>
            </a:extLst>
          </p:cNvPr>
          <p:cNvSpPr>
            <a:spLocks noGrp="1"/>
          </p:cNvSpPr>
          <p:nvPr>
            <p:ph type="body" idx="1"/>
          </p:nvPr>
        </p:nvSpPr>
        <p:spPr/>
        <p:txBody>
          <a:bodyPr/>
          <a:lstStyle/>
          <a:p>
            <a:pPr marL="0" marR="0">
              <a:lnSpc>
                <a:spcPct val="107000"/>
              </a:lnSpc>
              <a:spcAft>
                <a:spcPts val="800"/>
              </a:spcAft>
            </a:pPr>
            <a:r>
              <a:rPr lang="en-US" sz="900" b="1" kern="0" dirty="0">
                <a:effectLst/>
                <a:latin typeface="Calibri" panose="020F0502020204030204" pitchFamily="34" charset="0"/>
                <a:ea typeface="Times New Roman" panose="02020603050405020304" pitchFamily="18" charset="0"/>
                <a:cs typeface="Calibri" panose="020F0502020204030204" pitchFamily="34" charset="0"/>
              </a:rPr>
              <a:t>Key Topics</a:t>
            </a:r>
            <a:endParaRPr lang="en-US" sz="900" kern="100" dirty="0">
              <a:effectLst/>
              <a:latin typeface="Calibri" panose="020F0502020204030204" pitchFamily="34" charset="0"/>
              <a:ea typeface="Aptos" panose="020B0004020202020204" pitchFamily="34" charset="0"/>
              <a:cs typeface="Calibri" panose="020F0502020204030204" pitchFamily="34" charset="0"/>
            </a:endParaRPr>
          </a:p>
          <a:p>
            <a:pPr marL="228600" marR="0" lvl="0" indent="-228600">
              <a:lnSpc>
                <a:spcPct val="107000"/>
              </a:lnSpc>
              <a:spcAft>
                <a:spcPts val="800"/>
              </a:spcAft>
              <a:buFont typeface="+mj-lt"/>
              <a:buAutoNum type="arabicPeriod"/>
              <a:tabLst>
                <a:tab pos="457200" algn="l"/>
              </a:tabLst>
            </a:pPr>
            <a:r>
              <a:rPr lang="en-US" sz="900" b="1" kern="0" dirty="0">
                <a:effectLst/>
                <a:latin typeface="Calibri" panose="020F0502020204030204" pitchFamily="34" charset="0"/>
                <a:ea typeface="Times New Roman" panose="02020603050405020304" pitchFamily="18" charset="0"/>
                <a:cs typeface="Calibri" panose="020F0502020204030204" pitchFamily="34" charset="0"/>
              </a:rPr>
              <a:t>Leading by Example</a:t>
            </a:r>
            <a:r>
              <a:rPr lang="en-US" sz="900" kern="0" dirty="0">
                <a:effectLst/>
                <a:latin typeface="Calibri" panose="020F0502020204030204" pitchFamily="34" charset="0"/>
                <a:ea typeface="Times New Roman" panose="02020603050405020304" pitchFamily="18" charset="0"/>
                <a:cs typeface="Calibri" panose="020F0502020204030204" pitchFamily="34" charset="0"/>
              </a:rPr>
              <a:t> </a:t>
            </a:r>
            <a:r>
              <a:rPr lang="en-US" sz="900" i="1" kern="0" dirty="0">
                <a:effectLst/>
                <a:latin typeface="Calibri" panose="020F0502020204030204" pitchFamily="34" charset="0"/>
                <a:ea typeface="Times New Roman" panose="02020603050405020304" pitchFamily="18" charset="0"/>
                <a:cs typeface="Calibri" panose="020F0502020204030204" pitchFamily="34" charset="0"/>
              </a:rPr>
              <a:t>(call and response – what does it mean?)</a:t>
            </a:r>
            <a:endParaRPr lang="en-US" sz="900" kern="100" dirty="0">
              <a:effectLst/>
              <a:latin typeface="Calibri" panose="020F0502020204030204" pitchFamily="34" charset="0"/>
              <a:ea typeface="Aptos" panose="020B0004020202020204" pitchFamily="34" charset="0"/>
              <a:cs typeface="Calibri" panose="020F0502020204030204" pitchFamily="34" charset="0"/>
            </a:endParaRPr>
          </a:p>
          <a:p>
            <a:pPr marL="742950" marR="0" lvl="1" indent="-285750">
              <a:lnSpc>
                <a:spcPct val="107000"/>
              </a:lnSpc>
              <a:spcAft>
                <a:spcPts val="800"/>
              </a:spcAft>
              <a:buSzPts val="1000"/>
              <a:buFont typeface="Courier New" panose="02070309020205020404" pitchFamily="49" charset="0"/>
              <a:buChar char="o"/>
              <a:tabLst>
                <a:tab pos="914400" algn="l"/>
              </a:tabLst>
            </a:pPr>
            <a:r>
              <a:rPr lang="en-US" sz="900" kern="0" dirty="0">
                <a:effectLst/>
                <a:latin typeface="Calibri" panose="020F0502020204030204" pitchFamily="34" charset="0"/>
                <a:ea typeface="Times New Roman" panose="02020603050405020304" pitchFamily="18" charset="0"/>
                <a:cs typeface="Calibri" panose="020F0502020204030204" pitchFamily="34" charset="0"/>
              </a:rPr>
              <a:t>Consistently demonstrate safe practices.</a:t>
            </a:r>
            <a:endParaRPr lang="en-US" sz="900" kern="100" dirty="0">
              <a:effectLst/>
              <a:latin typeface="Calibri" panose="020F0502020204030204" pitchFamily="34" charset="0"/>
              <a:ea typeface="Aptos" panose="020B0004020202020204" pitchFamily="34" charset="0"/>
              <a:cs typeface="Calibri" panose="020F0502020204030204" pitchFamily="34" charset="0"/>
            </a:endParaRPr>
          </a:p>
          <a:p>
            <a:pPr marL="742950" marR="0" lvl="1" indent="-285750">
              <a:lnSpc>
                <a:spcPct val="107000"/>
              </a:lnSpc>
              <a:spcAft>
                <a:spcPts val="800"/>
              </a:spcAft>
              <a:buSzPts val="1000"/>
              <a:buFont typeface="Courier New" panose="02070309020205020404" pitchFamily="49" charset="0"/>
              <a:buChar char="o"/>
              <a:tabLst>
                <a:tab pos="914400" algn="l"/>
              </a:tabLst>
            </a:pPr>
            <a:r>
              <a:rPr lang="en-US" sz="900" kern="0" dirty="0">
                <a:effectLst/>
                <a:latin typeface="Calibri" panose="020F0502020204030204" pitchFamily="34" charset="0"/>
                <a:ea typeface="Times New Roman" panose="02020603050405020304" pitchFamily="18" charset="0"/>
                <a:cs typeface="Calibri" panose="020F0502020204030204" pitchFamily="34" charset="0"/>
              </a:rPr>
              <a:t>Set a standard for the crew to follow; actions speak louder than words.</a:t>
            </a:r>
            <a:endParaRPr lang="en-US" sz="900" kern="100" dirty="0">
              <a:effectLst/>
              <a:latin typeface="Calibri" panose="020F0502020204030204" pitchFamily="34" charset="0"/>
              <a:ea typeface="Aptos" panose="020B0004020202020204" pitchFamily="34" charset="0"/>
              <a:cs typeface="Calibri" panose="020F0502020204030204" pitchFamily="34" charset="0"/>
            </a:endParaRPr>
          </a:p>
          <a:p>
            <a:pPr marL="742950" marR="0" lvl="1" indent="-285750">
              <a:lnSpc>
                <a:spcPct val="107000"/>
              </a:lnSpc>
              <a:spcAft>
                <a:spcPts val="800"/>
              </a:spcAft>
              <a:buSzPts val="1000"/>
              <a:buFont typeface="Courier New" panose="02070309020205020404" pitchFamily="49" charset="0"/>
              <a:buChar char="o"/>
              <a:tabLst>
                <a:tab pos="914400" algn="l"/>
              </a:tabLst>
            </a:pPr>
            <a:r>
              <a:rPr lang="en-US" sz="900" kern="0" dirty="0">
                <a:effectLst/>
                <a:latin typeface="Calibri" panose="020F0502020204030204" pitchFamily="34" charset="0"/>
                <a:ea typeface="Times New Roman" panose="02020603050405020304" pitchFamily="18" charset="0"/>
                <a:cs typeface="Calibri" panose="020F0502020204030204" pitchFamily="34" charset="0"/>
              </a:rPr>
              <a:t>The words you use matter, too!</a:t>
            </a:r>
            <a:endParaRPr lang="en-US" sz="900" kern="100" dirty="0">
              <a:effectLst/>
              <a:latin typeface="Calibri" panose="020F0502020204030204" pitchFamily="34" charset="0"/>
              <a:ea typeface="Aptos" panose="020B0004020202020204" pitchFamily="34" charset="0"/>
              <a:cs typeface="Calibri" panose="020F0502020204030204" pitchFamily="34" charset="0"/>
            </a:endParaRPr>
          </a:p>
          <a:p>
            <a:pPr marL="742950" marR="0" lvl="1" indent="-285750">
              <a:lnSpc>
                <a:spcPct val="107000"/>
              </a:lnSpc>
              <a:spcAft>
                <a:spcPts val="800"/>
              </a:spcAft>
              <a:buSzPts val="1000"/>
              <a:buFont typeface="Courier New" panose="02070309020205020404" pitchFamily="49" charset="0"/>
              <a:buChar char="o"/>
              <a:tabLst>
                <a:tab pos="914400" algn="l"/>
              </a:tabLst>
            </a:pPr>
            <a:r>
              <a:rPr lang="en-US" sz="900" kern="0" dirty="0">
                <a:effectLst/>
                <a:latin typeface="Calibri" panose="020F0502020204030204" pitchFamily="34" charset="0"/>
                <a:ea typeface="Times New Roman" panose="02020603050405020304" pitchFamily="18" charset="0"/>
                <a:cs typeface="Calibri" panose="020F0502020204030204" pitchFamily="34" charset="0"/>
              </a:rPr>
              <a:t>Foster a culture of safety through visible commitment.</a:t>
            </a:r>
            <a:endParaRPr lang="en-US" sz="900" kern="100" dirty="0">
              <a:effectLst/>
              <a:latin typeface="Calibri" panose="020F0502020204030204" pitchFamily="34" charset="0"/>
              <a:ea typeface="Aptos" panose="020B0004020202020204" pitchFamily="34" charset="0"/>
              <a:cs typeface="Calibri" panose="020F0502020204030204" pitchFamily="34" charset="0"/>
            </a:endParaRPr>
          </a:p>
          <a:p>
            <a:pPr marL="742950" marR="0" lvl="1" indent="-285750">
              <a:lnSpc>
                <a:spcPct val="107000"/>
              </a:lnSpc>
              <a:spcAft>
                <a:spcPts val="800"/>
              </a:spcAft>
              <a:buSzPts val="1000"/>
              <a:buFont typeface="Courier New" panose="02070309020205020404" pitchFamily="49" charset="0"/>
              <a:buChar char="o"/>
              <a:tabLst>
                <a:tab pos="914400" algn="l"/>
              </a:tabLst>
            </a:pPr>
            <a:r>
              <a:rPr lang="en-US" sz="900" kern="0" dirty="0">
                <a:effectLst/>
                <a:latin typeface="Calibri" panose="020F0502020204030204" pitchFamily="34" charset="0"/>
                <a:ea typeface="Times New Roman" panose="02020603050405020304" pitchFamily="18" charset="0"/>
                <a:cs typeface="Calibri" panose="020F0502020204030204" pitchFamily="34" charset="0"/>
              </a:rPr>
              <a:t>Your attitude will become their attitude</a:t>
            </a:r>
            <a:endParaRPr lang="en-US" sz="900" kern="100" dirty="0">
              <a:effectLst/>
              <a:latin typeface="Calibri" panose="020F0502020204030204" pitchFamily="34" charset="0"/>
              <a:ea typeface="Aptos" panose="020B0004020202020204" pitchFamily="34" charset="0"/>
              <a:cs typeface="Calibri" panose="020F0502020204030204" pitchFamily="34" charset="0"/>
            </a:endParaRPr>
          </a:p>
          <a:p>
            <a:pPr marL="228600" marR="0" lvl="0" indent="-228600">
              <a:lnSpc>
                <a:spcPct val="107000"/>
              </a:lnSpc>
              <a:spcAft>
                <a:spcPts val="800"/>
              </a:spcAft>
              <a:buFont typeface="+mj-lt"/>
              <a:buAutoNum type="arabicPeriod"/>
              <a:tabLst>
                <a:tab pos="457200" algn="l"/>
              </a:tabLst>
            </a:pPr>
            <a:r>
              <a:rPr lang="en-US" sz="900" b="1" kern="0" dirty="0">
                <a:effectLst/>
                <a:latin typeface="Calibri" panose="020F0502020204030204" pitchFamily="34" charset="0"/>
                <a:ea typeface="Times New Roman" panose="02020603050405020304" pitchFamily="18" charset="0"/>
                <a:cs typeface="Calibri" panose="020F0502020204030204" pitchFamily="34" charset="0"/>
              </a:rPr>
              <a:t>Thorough Training </a:t>
            </a:r>
            <a:r>
              <a:rPr lang="en-US" sz="900" i="1" kern="0" dirty="0">
                <a:effectLst/>
                <a:latin typeface="Calibri" panose="020F0502020204030204" pitchFamily="34" charset="0"/>
                <a:ea typeface="Times New Roman" panose="02020603050405020304" pitchFamily="18" charset="0"/>
                <a:cs typeface="Calibri" panose="020F0502020204030204" pitchFamily="34" charset="0"/>
              </a:rPr>
              <a:t>(call and response – is training important? What training do you need?)</a:t>
            </a:r>
            <a:endParaRPr lang="en-US" sz="900" kern="100" dirty="0">
              <a:effectLst/>
              <a:latin typeface="Calibri" panose="020F0502020204030204" pitchFamily="34" charset="0"/>
              <a:ea typeface="Aptos" panose="020B0004020202020204" pitchFamily="34" charset="0"/>
              <a:cs typeface="Calibri" panose="020F0502020204030204" pitchFamily="34" charset="0"/>
            </a:endParaRPr>
          </a:p>
          <a:p>
            <a:pPr marL="742950" marR="0" lvl="1" indent="-285750">
              <a:lnSpc>
                <a:spcPct val="107000"/>
              </a:lnSpc>
              <a:spcAft>
                <a:spcPts val="800"/>
              </a:spcAft>
              <a:buSzPts val="1000"/>
              <a:buFont typeface="Courier New" panose="02070309020205020404" pitchFamily="49" charset="0"/>
              <a:buChar char="o"/>
              <a:tabLst>
                <a:tab pos="914400" algn="l"/>
              </a:tabLst>
            </a:pPr>
            <a:r>
              <a:rPr lang="en-US" sz="900" kern="0" dirty="0">
                <a:effectLst/>
                <a:latin typeface="Calibri" panose="020F0502020204030204" pitchFamily="34" charset="0"/>
                <a:ea typeface="Times New Roman" panose="02020603050405020304" pitchFamily="18" charset="0"/>
                <a:cs typeface="Calibri" panose="020F0502020204030204" pitchFamily="34" charset="0"/>
              </a:rPr>
              <a:t>Ensure foremen are well-trained in tasks assigned to their crews.</a:t>
            </a:r>
            <a:endParaRPr lang="en-US" sz="900" kern="100" dirty="0">
              <a:effectLst/>
              <a:latin typeface="Calibri" panose="020F0502020204030204" pitchFamily="34" charset="0"/>
              <a:ea typeface="Aptos" panose="020B0004020202020204" pitchFamily="34" charset="0"/>
              <a:cs typeface="Calibri" panose="020F0502020204030204" pitchFamily="34" charset="0"/>
            </a:endParaRPr>
          </a:p>
          <a:p>
            <a:pPr marL="742950" marR="0" lvl="1" indent="-285750">
              <a:lnSpc>
                <a:spcPct val="107000"/>
              </a:lnSpc>
              <a:spcAft>
                <a:spcPts val="800"/>
              </a:spcAft>
              <a:buSzPts val="1000"/>
              <a:buFont typeface="Courier New" panose="02070309020205020404" pitchFamily="49" charset="0"/>
              <a:buChar char="o"/>
              <a:tabLst>
                <a:tab pos="914400" algn="l"/>
              </a:tabLst>
            </a:pPr>
            <a:r>
              <a:rPr lang="en-US" sz="900" kern="0" dirty="0">
                <a:effectLst/>
                <a:latin typeface="Calibri" panose="020F0502020204030204" pitchFamily="34" charset="0"/>
                <a:ea typeface="Times New Roman" panose="02020603050405020304" pitchFamily="18" charset="0"/>
                <a:cs typeface="Calibri" panose="020F0502020204030204" pitchFamily="34" charset="0"/>
              </a:rPr>
              <a:t>Promote ongoing education to stay updated on best practices.</a:t>
            </a:r>
            <a:endParaRPr lang="en-US" sz="900" kern="100" dirty="0">
              <a:effectLst/>
              <a:latin typeface="Calibri" panose="020F0502020204030204" pitchFamily="34" charset="0"/>
              <a:ea typeface="Aptos" panose="020B0004020202020204" pitchFamily="34" charset="0"/>
              <a:cs typeface="Calibri" panose="020F0502020204030204" pitchFamily="34" charset="0"/>
            </a:endParaRPr>
          </a:p>
          <a:p>
            <a:pPr marL="742950" marR="0" lvl="1" indent="-285750">
              <a:lnSpc>
                <a:spcPct val="107000"/>
              </a:lnSpc>
              <a:spcAft>
                <a:spcPts val="800"/>
              </a:spcAft>
              <a:buSzPts val="1000"/>
              <a:buFont typeface="Courier New" panose="02070309020205020404" pitchFamily="49" charset="0"/>
              <a:buChar char="o"/>
              <a:tabLst>
                <a:tab pos="914400" algn="l"/>
              </a:tabLst>
            </a:pPr>
            <a:r>
              <a:rPr lang="en-US" sz="900" kern="0" dirty="0">
                <a:effectLst/>
                <a:latin typeface="Calibri" panose="020F0502020204030204" pitchFamily="34" charset="0"/>
                <a:ea typeface="Times New Roman" panose="02020603050405020304" pitchFamily="18" charset="0"/>
                <a:cs typeface="Calibri" panose="020F0502020204030204" pitchFamily="34" charset="0"/>
              </a:rPr>
              <a:t>Encourage seeking knowledge of new techniques and equipment.</a:t>
            </a:r>
            <a:endParaRPr lang="en-US" sz="900" kern="100" dirty="0">
              <a:effectLst/>
              <a:latin typeface="Calibri" panose="020F0502020204030204" pitchFamily="34" charset="0"/>
              <a:ea typeface="Aptos" panose="020B0004020202020204" pitchFamily="34" charset="0"/>
              <a:cs typeface="Calibri" panose="020F0502020204030204" pitchFamily="34" charset="0"/>
            </a:endParaRPr>
          </a:p>
          <a:p>
            <a:pPr marL="228600" marR="0" lvl="0" indent="-228600">
              <a:lnSpc>
                <a:spcPct val="107000"/>
              </a:lnSpc>
              <a:spcAft>
                <a:spcPts val="800"/>
              </a:spcAft>
              <a:buFont typeface="+mj-lt"/>
              <a:buAutoNum type="arabicPeriod"/>
              <a:tabLst>
                <a:tab pos="457200" algn="l"/>
              </a:tabLst>
            </a:pPr>
            <a:r>
              <a:rPr lang="en-US" sz="900" b="1" kern="0" dirty="0">
                <a:effectLst/>
                <a:latin typeface="Calibri" panose="020F0502020204030204" pitchFamily="34" charset="0"/>
                <a:ea typeface="Times New Roman" panose="02020603050405020304" pitchFamily="18" charset="0"/>
                <a:cs typeface="Calibri" panose="020F0502020204030204" pitchFamily="34" charset="0"/>
              </a:rPr>
              <a:t>Decision-Making for Safety </a:t>
            </a:r>
            <a:r>
              <a:rPr lang="en-US" sz="900" i="1" kern="0" dirty="0">
                <a:effectLst/>
                <a:latin typeface="Calibri" panose="020F0502020204030204" pitchFamily="34" charset="0"/>
                <a:ea typeface="Times New Roman" panose="02020603050405020304" pitchFamily="18" charset="0"/>
                <a:cs typeface="Calibri" panose="020F0502020204030204" pitchFamily="34" charset="0"/>
              </a:rPr>
              <a:t>(call and response – are you good at making decisions?)</a:t>
            </a:r>
            <a:endParaRPr lang="en-US" sz="900" kern="100" dirty="0">
              <a:effectLst/>
              <a:latin typeface="Calibri" panose="020F0502020204030204" pitchFamily="34" charset="0"/>
              <a:ea typeface="Aptos" panose="020B0004020202020204" pitchFamily="34" charset="0"/>
              <a:cs typeface="Calibri" panose="020F0502020204030204" pitchFamily="34" charset="0"/>
            </a:endParaRPr>
          </a:p>
          <a:p>
            <a:pPr marL="742950" marR="0" lvl="1" indent="-285750">
              <a:lnSpc>
                <a:spcPct val="107000"/>
              </a:lnSpc>
              <a:spcAft>
                <a:spcPts val="800"/>
              </a:spcAft>
              <a:buSzPts val="1000"/>
              <a:buFont typeface="Courier New" panose="02070309020205020404" pitchFamily="49" charset="0"/>
              <a:buChar char="o"/>
              <a:tabLst>
                <a:tab pos="914400" algn="l"/>
              </a:tabLst>
            </a:pPr>
            <a:r>
              <a:rPr lang="en-US" sz="900" kern="0" dirty="0">
                <a:effectLst/>
                <a:latin typeface="Calibri" panose="020F0502020204030204" pitchFamily="34" charset="0"/>
                <a:ea typeface="Times New Roman" panose="02020603050405020304" pitchFamily="18" charset="0"/>
                <a:cs typeface="Calibri" panose="020F0502020204030204" pitchFamily="34" charset="0"/>
              </a:rPr>
              <a:t>Make informed decisions that prioritize safety.</a:t>
            </a:r>
            <a:endParaRPr lang="en-US" sz="900" kern="100" dirty="0">
              <a:effectLst/>
              <a:latin typeface="Calibri" panose="020F0502020204030204" pitchFamily="34" charset="0"/>
              <a:ea typeface="Aptos" panose="020B0004020202020204" pitchFamily="34" charset="0"/>
              <a:cs typeface="Calibri" panose="020F0502020204030204" pitchFamily="34" charset="0"/>
            </a:endParaRPr>
          </a:p>
          <a:p>
            <a:pPr marL="742950" marR="0" lvl="1" indent="-285750">
              <a:lnSpc>
                <a:spcPct val="107000"/>
              </a:lnSpc>
              <a:spcAft>
                <a:spcPts val="800"/>
              </a:spcAft>
              <a:buSzPts val="1000"/>
              <a:buFont typeface="Courier New" panose="02070309020205020404" pitchFamily="49" charset="0"/>
              <a:buChar char="o"/>
              <a:tabLst>
                <a:tab pos="914400" algn="l"/>
              </a:tabLst>
            </a:pPr>
            <a:r>
              <a:rPr lang="en-US" sz="900" kern="0" dirty="0">
                <a:effectLst/>
                <a:latin typeface="Calibri" panose="020F0502020204030204" pitchFamily="34" charset="0"/>
                <a:ea typeface="Times New Roman" panose="02020603050405020304" pitchFamily="18" charset="0"/>
                <a:cs typeface="Calibri" panose="020F0502020204030204" pitchFamily="34" charset="0"/>
              </a:rPr>
              <a:t>Evaluate potential risks and implement measures to mitigate them.</a:t>
            </a:r>
            <a:endParaRPr lang="en-US" sz="900" kern="100" dirty="0">
              <a:effectLst/>
              <a:latin typeface="Calibri" panose="020F0502020204030204" pitchFamily="34" charset="0"/>
              <a:ea typeface="Aptos" panose="020B0004020202020204" pitchFamily="34" charset="0"/>
              <a:cs typeface="Calibri" panose="020F0502020204030204" pitchFamily="34" charset="0"/>
            </a:endParaRPr>
          </a:p>
          <a:p>
            <a:pPr marL="742950" marR="0" lvl="1" indent="-285750">
              <a:lnSpc>
                <a:spcPct val="107000"/>
              </a:lnSpc>
              <a:spcAft>
                <a:spcPts val="800"/>
              </a:spcAft>
              <a:buSzPts val="1000"/>
              <a:buFont typeface="Courier New" panose="02070309020205020404" pitchFamily="49" charset="0"/>
              <a:buChar char="o"/>
              <a:tabLst>
                <a:tab pos="914400" algn="l"/>
              </a:tabLst>
            </a:pPr>
            <a:r>
              <a:rPr lang="en-US" sz="900" kern="0" dirty="0">
                <a:effectLst/>
                <a:latin typeface="Calibri" panose="020F0502020204030204" pitchFamily="34" charset="0"/>
                <a:ea typeface="Times New Roman" panose="02020603050405020304" pitchFamily="18" charset="0"/>
                <a:cs typeface="Calibri" panose="020F0502020204030204" pitchFamily="34" charset="0"/>
              </a:rPr>
              <a:t>Encourage open communication about safety concerns among crew members.</a:t>
            </a:r>
            <a:br>
              <a:rPr lang="en-US" sz="900" kern="0" dirty="0">
                <a:effectLst/>
                <a:latin typeface="Calibri" panose="020F0502020204030204" pitchFamily="34" charset="0"/>
                <a:ea typeface="Times New Roman" panose="02020603050405020304" pitchFamily="18" charset="0"/>
                <a:cs typeface="Calibri" panose="020F0502020204030204" pitchFamily="34" charset="0"/>
              </a:rPr>
            </a:br>
            <a:r>
              <a:rPr lang="en-US" sz="900" i="1" kern="0" dirty="0">
                <a:effectLst/>
                <a:latin typeface="Calibri" panose="020F0502020204030204" pitchFamily="34" charset="0"/>
                <a:ea typeface="Times New Roman" panose="02020603050405020304" pitchFamily="18" charset="0"/>
                <a:cs typeface="Calibri" panose="020F0502020204030204" pitchFamily="34" charset="0"/>
              </a:rPr>
              <a:t>(ask for examples of good decisions and bad decisions that they have made – you have to make mistakes to learn from them.)</a:t>
            </a:r>
            <a:endParaRPr lang="en-US" sz="900" kern="100" dirty="0">
              <a:effectLst/>
              <a:latin typeface="Calibri" panose="020F0502020204030204" pitchFamily="34" charset="0"/>
              <a:ea typeface="Aptos" panose="020B0004020202020204" pitchFamily="34" charset="0"/>
              <a:cs typeface="Calibri" panose="020F0502020204030204" pitchFamily="34" charset="0"/>
            </a:endParaRPr>
          </a:p>
          <a:p>
            <a:pPr marL="228600" marR="0" lvl="0" indent="-228600">
              <a:lnSpc>
                <a:spcPct val="107000"/>
              </a:lnSpc>
              <a:spcAft>
                <a:spcPts val="800"/>
              </a:spcAft>
              <a:buFont typeface="+mj-lt"/>
              <a:buAutoNum type="arabicPeriod"/>
              <a:tabLst>
                <a:tab pos="457200" algn="l"/>
              </a:tabLst>
            </a:pPr>
            <a:r>
              <a:rPr lang="en-US" sz="900" b="1" kern="0" dirty="0">
                <a:effectLst/>
                <a:latin typeface="Calibri" panose="020F0502020204030204" pitchFamily="34" charset="0"/>
                <a:ea typeface="Times New Roman" panose="02020603050405020304" pitchFamily="18" charset="0"/>
                <a:cs typeface="Calibri" panose="020F0502020204030204" pitchFamily="34" charset="0"/>
              </a:rPr>
              <a:t>Proactive Hazard Management</a:t>
            </a:r>
            <a:endParaRPr lang="en-US" sz="900" kern="100" dirty="0">
              <a:effectLst/>
              <a:latin typeface="Calibri" panose="020F0502020204030204" pitchFamily="34" charset="0"/>
              <a:ea typeface="Aptos" panose="020B0004020202020204" pitchFamily="34" charset="0"/>
              <a:cs typeface="Calibri" panose="020F0502020204030204" pitchFamily="34" charset="0"/>
            </a:endParaRPr>
          </a:p>
          <a:p>
            <a:pPr marL="742950" marR="0" lvl="1" indent="-285750">
              <a:lnSpc>
                <a:spcPct val="107000"/>
              </a:lnSpc>
              <a:spcAft>
                <a:spcPts val="800"/>
              </a:spcAft>
              <a:buSzPts val="1000"/>
              <a:buFont typeface="Courier New" panose="02070309020205020404" pitchFamily="49" charset="0"/>
              <a:buChar char="o"/>
              <a:tabLst>
                <a:tab pos="914400" algn="l"/>
              </a:tabLst>
            </a:pPr>
            <a:r>
              <a:rPr lang="en-US" sz="900" kern="0" dirty="0">
                <a:effectLst/>
                <a:latin typeface="Calibri" panose="020F0502020204030204" pitchFamily="34" charset="0"/>
                <a:ea typeface="Times New Roman" panose="02020603050405020304" pitchFamily="18" charset="0"/>
                <a:cs typeface="Calibri" panose="020F0502020204030204" pitchFamily="34" charset="0"/>
              </a:rPr>
              <a:t>Engage in detailed planning to identify and eliminate safety hazards.</a:t>
            </a:r>
            <a:endParaRPr lang="en-US" sz="900" kern="100" dirty="0">
              <a:effectLst/>
              <a:latin typeface="Calibri" panose="020F0502020204030204" pitchFamily="34" charset="0"/>
              <a:ea typeface="Aptos" panose="020B0004020202020204" pitchFamily="34" charset="0"/>
              <a:cs typeface="Calibri" panose="020F0502020204030204" pitchFamily="34" charset="0"/>
            </a:endParaRPr>
          </a:p>
          <a:p>
            <a:pPr marL="742950" marR="0" lvl="1" indent="-285750">
              <a:lnSpc>
                <a:spcPct val="107000"/>
              </a:lnSpc>
              <a:spcAft>
                <a:spcPts val="800"/>
              </a:spcAft>
              <a:buSzPts val="1000"/>
              <a:buFont typeface="Courier New" panose="02070309020205020404" pitchFamily="49" charset="0"/>
              <a:buChar char="o"/>
              <a:tabLst>
                <a:tab pos="914400" algn="l"/>
              </a:tabLst>
            </a:pPr>
            <a:r>
              <a:rPr lang="en-US" sz="900" kern="0" dirty="0">
                <a:effectLst/>
                <a:latin typeface="Calibri" panose="020F0502020204030204" pitchFamily="34" charset="0"/>
                <a:ea typeface="Times New Roman" panose="02020603050405020304" pitchFamily="18" charset="0"/>
                <a:cs typeface="Calibri" panose="020F0502020204030204" pitchFamily="34" charset="0"/>
              </a:rPr>
              <a:t>Conduct regular safety audits and inspections.</a:t>
            </a:r>
            <a:endParaRPr lang="en-US" sz="900" kern="100" dirty="0">
              <a:effectLst/>
              <a:latin typeface="Calibri" panose="020F0502020204030204" pitchFamily="34" charset="0"/>
              <a:ea typeface="Aptos" panose="020B0004020202020204" pitchFamily="34" charset="0"/>
              <a:cs typeface="Calibri" panose="020F0502020204030204" pitchFamily="34" charset="0"/>
            </a:endParaRPr>
          </a:p>
          <a:p>
            <a:pPr marL="742950" marR="0" lvl="1" indent="-285750">
              <a:lnSpc>
                <a:spcPct val="107000"/>
              </a:lnSpc>
              <a:spcAft>
                <a:spcPts val="800"/>
              </a:spcAft>
              <a:buSzPts val="1000"/>
              <a:buFont typeface="Courier New" panose="02070309020205020404" pitchFamily="49" charset="0"/>
              <a:buChar char="o"/>
              <a:tabLst>
                <a:tab pos="914400" algn="l"/>
              </a:tabLst>
            </a:pPr>
            <a:r>
              <a:rPr lang="en-US" sz="900" kern="0" dirty="0">
                <a:effectLst/>
                <a:latin typeface="Calibri" panose="020F0502020204030204" pitchFamily="34" charset="0"/>
                <a:ea typeface="Times New Roman" panose="02020603050405020304" pitchFamily="18" charset="0"/>
                <a:cs typeface="Calibri" panose="020F0502020204030204" pitchFamily="34" charset="0"/>
              </a:rPr>
              <a:t>Implement corrective actions promptly.</a:t>
            </a:r>
            <a:br>
              <a:rPr lang="en-US" sz="900" kern="0" dirty="0">
                <a:effectLst/>
                <a:latin typeface="Calibri" panose="020F0502020204030204" pitchFamily="34" charset="0"/>
                <a:ea typeface="Times New Roman" panose="02020603050405020304" pitchFamily="18" charset="0"/>
                <a:cs typeface="Calibri" panose="020F0502020204030204" pitchFamily="34" charset="0"/>
              </a:rPr>
            </a:br>
            <a:r>
              <a:rPr lang="en-US" sz="900" i="1" kern="0" dirty="0">
                <a:effectLst/>
                <a:latin typeface="Calibri" panose="020F0502020204030204" pitchFamily="34" charset="0"/>
                <a:ea typeface="Times New Roman" panose="02020603050405020304" pitchFamily="18" charset="0"/>
                <a:cs typeface="Calibri" panose="020F0502020204030204" pitchFamily="34" charset="0"/>
              </a:rPr>
              <a:t>(call and response – sounds like a PTP)</a:t>
            </a:r>
          </a:p>
          <a:p>
            <a:pPr marL="228600" marR="0" lvl="0" indent="-228600">
              <a:lnSpc>
                <a:spcPct val="107000"/>
              </a:lnSpc>
              <a:spcAft>
                <a:spcPts val="800"/>
              </a:spcAft>
              <a:buSzPts val="1000"/>
              <a:buFont typeface="+mj-lt"/>
              <a:buAutoNum type="arabicPeriod"/>
              <a:tabLst>
                <a:tab pos="914400" algn="l"/>
              </a:tabLst>
            </a:pPr>
            <a:r>
              <a:rPr lang="en-US" sz="900" b="1" i="0" kern="0" dirty="0">
                <a:effectLst/>
                <a:latin typeface="Calibri" panose="020F0502020204030204" pitchFamily="34" charset="0"/>
                <a:ea typeface="Aptos" panose="020B0004020202020204" pitchFamily="34" charset="0"/>
                <a:cs typeface="Calibri" panose="020F0502020204030204" pitchFamily="34" charset="0"/>
              </a:rPr>
              <a:t>Accountability</a:t>
            </a:r>
          </a:p>
          <a:p>
            <a:pPr marL="742950" marR="0" lvl="1" indent="-285750" algn="l" defTabSz="914400" rtl="0" eaLnBrk="1" latinLnBrk="0" hangingPunct="1">
              <a:lnSpc>
                <a:spcPct val="107000"/>
              </a:lnSpc>
              <a:spcAft>
                <a:spcPts val="800"/>
              </a:spcAft>
              <a:buSzPts val="1000"/>
              <a:buFont typeface="Courier New" panose="02070309020205020404" pitchFamily="49" charset="0"/>
              <a:buChar char="o"/>
              <a:tabLst>
                <a:tab pos="914400" algn="l"/>
              </a:tabLst>
            </a:pPr>
            <a:r>
              <a:rPr lang="en-US" sz="900" kern="0" dirty="0">
                <a:solidFill>
                  <a:schemeClr val="tx1"/>
                </a:solidFill>
                <a:effectLst/>
                <a:latin typeface="Calibri" panose="020F0502020204030204" pitchFamily="34" charset="0"/>
                <a:ea typeface="Aptos" panose="020B0004020202020204" pitchFamily="34" charset="0"/>
                <a:cs typeface="Calibri" panose="020F0502020204030204" pitchFamily="34" charset="0"/>
              </a:rPr>
              <a:t>Be present</a:t>
            </a:r>
          </a:p>
          <a:p>
            <a:pPr marL="742950" marR="0" lvl="1" indent="-285750" algn="l" defTabSz="914400" rtl="0" eaLnBrk="1" latinLnBrk="0" hangingPunct="1">
              <a:lnSpc>
                <a:spcPct val="107000"/>
              </a:lnSpc>
              <a:spcAft>
                <a:spcPts val="800"/>
              </a:spcAft>
              <a:buSzPts val="1000"/>
              <a:buFont typeface="Courier New" panose="02070309020205020404" pitchFamily="49" charset="0"/>
              <a:buChar char="o"/>
              <a:tabLst>
                <a:tab pos="914400" algn="l"/>
              </a:tabLst>
            </a:pPr>
            <a:r>
              <a:rPr lang="en-US" sz="900" kern="0" dirty="0">
                <a:solidFill>
                  <a:schemeClr val="tx1"/>
                </a:solidFill>
                <a:effectLst/>
                <a:latin typeface="Calibri" panose="020F0502020204030204" pitchFamily="34" charset="0"/>
                <a:ea typeface="Aptos" panose="020B0004020202020204" pitchFamily="34" charset="0"/>
                <a:cs typeface="Calibri" panose="020F0502020204030204" pitchFamily="34" charset="0"/>
              </a:rPr>
              <a:t>Be active and engaged in the team’s activities</a:t>
            </a:r>
          </a:p>
          <a:p>
            <a:pPr marL="742950" marR="0" lvl="1" indent="-285750" algn="l" defTabSz="914400" rtl="0" eaLnBrk="1" latinLnBrk="0" hangingPunct="1">
              <a:lnSpc>
                <a:spcPct val="107000"/>
              </a:lnSpc>
              <a:spcAft>
                <a:spcPts val="800"/>
              </a:spcAft>
              <a:buSzPts val="1000"/>
              <a:buFont typeface="Courier New" panose="02070309020205020404" pitchFamily="49" charset="0"/>
              <a:buChar char="o"/>
              <a:tabLst>
                <a:tab pos="914400" algn="l"/>
              </a:tabLst>
            </a:pPr>
            <a:r>
              <a:rPr lang="en-US" sz="900" kern="0" dirty="0">
                <a:solidFill>
                  <a:schemeClr val="tx1"/>
                </a:solidFill>
                <a:effectLst/>
                <a:latin typeface="Calibri" panose="020F0502020204030204" pitchFamily="34" charset="0"/>
                <a:ea typeface="Aptos" panose="020B0004020202020204" pitchFamily="34" charset="0"/>
                <a:cs typeface="Calibri" panose="020F0502020204030204" pitchFamily="34" charset="0"/>
              </a:rPr>
              <a:t>Take responsibility for safety of the team</a:t>
            </a:r>
          </a:p>
          <a:p>
            <a:pPr marL="742950" marR="0" lvl="1" indent="-285750" algn="l" defTabSz="914400" rtl="0" eaLnBrk="1" latinLnBrk="0" hangingPunct="1">
              <a:lnSpc>
                <a:spcPct val="107000"/>
              </a:lnSpc>
              <a:spcAft>
                <a:spcPts val="800"/>
              </a:spcAft>
              <a:buSzPts val="1000"/>
              <a:buFont typeface="Courier New" panose="02070309020205020404" pitchFamily="49" charset="0"/>
              <a:buChar char="o"/>
              <a:tabLst>
                <a:tab pos="914400" algn="l"/>
              </a:tabLst>
            </a:pPr>
            <a:r>
              <a:rPr lang="en-US" sz="900" kern="0" dirty="0">
                <a:solidFill>
                  <a:schemeClr val="tx1"/>
                </a:solidFill>
                <a:effectLst/>
                <a:latin typeface="Calibri" panose="020F0502020204030204" pitchFamily="34" charset="0"/>
                <a:ea typeface="Aptos" panose="020B0004020202020204" pitchFamily="34" charset="0"/>
                <a:cs typeface="Calibri" panose="020F0502020204030204" pitchFamily="34" charset="0"/>
              </a:rPr>
              <a:t>Accept ownership of actions and outcomes – failures and successes.</a:t>
            </a:r>
          </a:p>
          <a:p>
            <a:pPr marL="228600" marR="0" lvl="0" indent="-228600">
              <a:lnSpc>
                <a:spcPct val="107000"/>
              </a:lnSpc>
              <a:spcAft>
                <a:spcPts val="800"/>
              </a:spcAft>
              <a:buFont typeface="+mj-lt"/>
              <a:buAutoNum type="arabicPeriod"/>
              <a:tabLst>
                <a:tab pos="457200" algn="l"/>
              </a:tabLst>
            </a:pPr>
            <a:r>
              <a:rPr lang="en-US" sz="900" b="1" kern="0" dirty="0">
                <a:effectLst/>
                <a:latin typeface="Calibri" panose="020F0502020204030204" pitchFamily="34" charset="0"/>
                <a:ea typeface="Times New Roman" panose="02020603050405020304" pitchFamily="18" charset="0"/>
                <a:cs typeface="Calibri" panose="020F0502020204030204" pitchFamily="34" charset="0"/>
              </a:rPr>
              <a:t>Representation of the Company Brand </a:t>
            </a:r>
            <a:r>
              <a:rPr lang="en-US" sz="900" i="1" kern="0" dirty="0">
                <a:effectLst/>
                <a:latin typeface="Calibri" panose="020F0502020204030204" pitchFamily="34" charset="0"/>
                <a:ea typeface="Times New Roman" panose="02020603050405020304" pitchFamily="18" charset="0"/>
                <a:cs typeface="Calibri" panose="020F0502020204030204" pitchFamily="34" charset="0"/>
              </a:rPr>
              <a:t>(call and response – what does this mean)</a:t>
            </a:r>
            <a:endParaRPr lang="en-US" sz="900" kern="100" dirty="0">
              <a:effectLst/>
              <a:latin typeface="Calibri" panose="020F0502020204030204" pitchFamily="34" charset="0"/>
              <a:ea typeface="Aptos" panose="020B0004020202020204" pitchFamily="34" charset="0"/>
              <a:cs typeface="Calibri" panose="020F0502020204030204" pitchFamily="34" charset="0"/>
            </a:endParaRPr>
          </a:p>
          <a:p>
            <a:pPr marL="742950" marR="0" lvl="1" indent="-285750">
              <a:lnSpc>
                <a:spcPct val="107000"/>
              </a:lnSpc>
              <a:spcAft>
                <a:spcPts val="800"/>
              </a:spcAft>
              <a:buSzPts val="1000"/>
              <a:buFont typeface="Courier New" panose="02070309020205020404" pitchFamily="49" charset="0"/>
              <a:buChar char="o"/>
              <a:tabLst>
                <a:tab pos="914400" algn="l"/>
              </a:tabLst>
            </a:pPr>
            <a:r>
              <a:rPr lang="en-US" sz="900" kern="0" dirty="0">
                <a:effectLst/>
                <a:latin typeface="Calibri" panose="020F0502020204030204" pitchFamily="34" charset="0"/>
                <a:ea typeface="Times New Roman" panose="02020603050405020304" pitchFamily="18" charset="0"/>
                <a:cs typeface="Calibri" panose="020F0502020204030204" pitchFamily="34" charset="0"/>
              </a:rPr>
              <a:t>Understand the impact of actions on the company's reputation.</a:t>
            </a:r>
            <a:endParaRPr lang="en-US" sz="900" kern="100" dirty="0">
              <a:effectLst/>
              <a:latin typeface="Calibri" panose="020F0502020204030204" pitchFamily="34" charset="0"/>
              <a:ea typeface="Aptos" panose="020B0004020202020204" pitchFamily="34" charset="0"/>
              <a:cs typeface="Calibri" panose="020F0502020204030204" pitchFamily="34" charset="0"/>
            </a:endParaRPr>
          </a:p>
          <a:p>
            <a:pPr marL="742950" marR="0" lvl="1" indent="-285750">
              <a:lnSpc>
                <a:spcPct val="107000"/>
              </a:lnSpc>
              <a:spcAft>
                <a:spcPts val="800"/>
              </a:spcAft>
              <a:buSzPts val="1000"/>
              <a:buFont typeface="Courier New" panose="02070309020205020404" pitchFamily="49" charset="0"/>
              <a:buChar char="o"/>
              <a:tabLst>
                <a:tab pos="914400" algn="l"/>
              </a:tabLst>
            </a:pPr>
            <a:r>
              <a:rPr lang="en-US" sz="900" kern="0" dirty="0">
                <a:effectLst/>
                <a:latin typeface="Calibri" panose="020F0502020204030204" pitchFamily="34" charset="0"/>
                <a:ea typeface="Times New Roman" panose="02020603050405020304" pitchFamily="18" charset="0"/>
                <a:cs typeface="Calibri" panose="020F0502020204030204" pitchFamily="34" charset="0"/>
              </a:rPr>
              <a:t>Uphold the highest ethical standards in all interactions.</a:t>
            </a:r>
            <a:endParaRPr lang="en-US" sz="900" kern="100" dirty="0">
              <a:effectLst/>
              <a:latin typeface="Calibri" panose="020F0502020204030204" pitchFamily="34" charset="0"/>
              <a:ea typeface="Aptos" panose="020B0004020202020204" pitchFamily="34" charset="0"/>
              <a:cs typeface="Calibri" panose="020F0502020204030204" pitchFamily="34" charset="0"/>
            </a:endParaRPr>
          </a:p>
          <a:p>
            <a:pPr marL="742950" marR="0" lvl="1" indent="-285750">
              <a:lnSpc>
                <a:spcPct val="107000"/>
              </a:lnSpc>
              <a:spcAft>
                <a:spcPts val="800"/>
              </a:spcAft>
              <a:buSzPts val="1000"/>
              <a:buFont typeface="Courier New" panose="02070309020205020404" pitchFamily="49" charset="0"/>
              <a:buChar char="o"/>
              <a:tabLst>
                <a:tab pos="914400" algn="l"/>
              </a:tabLst>
            </a:pPr>
            <a:r>
              <a:rPr lang="en-US" sz="900" kern="0" dirty="0">
                <a:effectLst/>
                <a:latin typeface="Calibri" panose="020F0502020204030204" pitchFamily="34" charset="0"/>
                <a:ea typeface="Times New Roman" panose="02020603050405020304" pitchFamily="18" charset="0"/>
                <a:cs typeface="Calibri" panose="020F0502020204030204" pitchFamily="34" charset="0"/>
              </a:rPr>
              <a:t>Act as a role model, fostering teamwork and respect among crew members.</a:t>
            </a:r>
            <a:endParaRPr lang="en-US" sz="900" kern="100" dirty="0">
              <a:effectLst/>
              <a:latin typeface="Calibri" panose="020F0502020204030204" pitchFamily="34" charset="0"/>
              <a:ea typeface="Aptos" panose="020B0004020202020204" pitchFamily="34" charset="0"/>
              <a:cs typeface="Calibri" panose="020F0502020204030204" pitchFamily="34" charset="0"/>
            </a:endParaRPr>
          </a:p>
          <a:p>
            <a:pPr marL="742950" marR="0" lvl="1" indent="-285750">
              <a:lnSpc>
                <a:spcPct val="107000"/>
              </a:lnSpc>
              <a:spcAft>
                <a:spcPts val="800"/>
              </a:spcAft>
              <a:buSzPts val="1000"/>
              <a:buFont typeface="Courier New" panose="02070309020205020404" pitchFamily="49" charset="0"/>
              <a:buChar char="o"/>
              <a:tabLst>
                <a:tab pos="914400" algn="l"/>
              </a:tabLst>
            </a:pPr>
            <a:r>
              <a:rPr lang="en-US" sz="900" kern="0" dirty="0">
                <a:effectLst/>
                <a:latin typeface="Calibri" panose="020F0502020204030204" pitchFamily="34" charset="0"/>
                <a:ea typeface="Times New Roman" panose="02020603050405020304" pitchFamily="18" charset="0"/>
                <a:cs typeface="Calibri" panose="020F0502020204030204" pitchFamily="34" charset="0"/>
              </a:rPr>
              <a:t>Beings safe at work builds our reputation and yours</a:t>
            </a:r>
            <a:endParaRPr lang="en-US" sz="900" kern="100" dirty="0">
              <a:effectLst/>
              <a:latin typeface="Calibri" panose="020F0502020204030204" pitchFamily="34" charset="0"/>
              <a:ea typeface="Aptos" panose="020B0004020202020204" pitchFamily="34" charset="0"/>
              <a:cs typeface="Calibri" panose="020F0502020204030204" pitchFamily="34" charset="0"/>
            </a:endParaRPr>
          </a:p>
          <a:p>
            <a:pPr marL="742950" marR="0" lvl="1" indent="-285750">
              <a:lnSpc>
                <a:spcPct val="107000"/>
              </a:lnSpc>
              <a:spcAft>
                <a:spcPts val="800"/>
              </a:spcAft>
              <a:buSzPts val="1000"/>
              <a:buFont typeface="Courier New" panose="02070309020205020404" pitchFamily="49" charset="0"/>
              <a:buChar char="o"/>
              <a:tabLst>
                <a:tab pos="914400" algn="l"/>
              </a:tabLst>
            </a:pPr>
            <a:r>
              <a:rPr lang="en-US" sz="900" kern="0" dirty="0">
                <a:effectLst/>
                <a:latin typeface="Calibri" panose="020F0502020204030204" pitchFamily="34" charset="0"/>
                <a:ea typeface="Times New Roman" panose="02020603050405020304" pitchFamily="18" charset="0"/>
                <a:cs typeface="Calibri" panose="020F0502020204030204" pitchFamily="34" charset="0"/>
              </a:rPr>
              <a:t>Lives Company’s Core Values</a:t>
            </a:r>
            <a:endParaRPr lang="en-US" sz="900" dirty="0">
              <a:latin typeface="Calibri" panose="020F0502020204030204" pitchFamily="34" charset="0"/>
              <a:cs typeface="Calibri" panose="020F0502020204030204" pitchFamily="34" charset="0"/>
            </a:endParaRPr>
          </a:p>
        </p:txBody>
      </p:sp>
      <p:sp>
        <p:nvSpPr>
          <p:cNvPr id="4" name="Slide Number Placeholder 3">
            <a:extLst>
              <a:ext uri="{FF2B5EF4-FFF2-40B4-BE49-F238E27FC236}">
                <a16:creationId xmlns:a16="http://schemas.microsoft.com/office/drawing/2014/main" id="{36402DA1-EF1F-9A5B-1FFA-AD9BCD7B350A}"/>
              </a:ext>
            </a:extLst>
          </p:cNvPr>
          <p:cNvSpPr>
            <a:spLocks noGrp="1"/>
          </p:cNvSpPr>
          <p:nvPr>
            <p:ph type="sldNum" sz="quarter" idx="5"/>
          </p:nvPr>
        </p:nvSpPr>
        <p:spPr/>
        <p:txBody>
          <a:bodyPr/>
          <a:lstStyle/>
          <a:p>
            <a:fld id="{4072E2B5-1C00-054F-8922-58F2F13CC7AF}" type="slidenum">
              <a:rPr lang="en-US" smtClean="0"/>
              <a:t>36</a:t>
            </a:fld>
            <a:endParaRPr lang="en-US"/>
          </a:p>
        </p:txBody>
      </p:sp>
    </p:spTree>
    <p:extLst>
      <p:ext uri="{BB962C8B-B14F-4D97-AF65-F5344CB8AC3E}">
        <p14:creationId xmlns:p14="http://schemas.microsoft.com/office/powerpoint/2010/main" val="218571737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Aft>
                <a:spcPts val="800"/>
              </a:spcAft>
            </a:pPr>
            <a:r>
              <a:rPr lang="en-US" sz="900" b="1" kern="0" dirty="0">
                <a:effectLst/>
                <a:latin typeface="Calibri" panose="020F0502020204030204" pitchFamily="34" charset="0"/>
                <a:ea typeface="Times New Roman" panose="02020603050405020304" pitchFamily="18" charset="0"/>
                <a:cs typeface="Calibri" panose="020F0502020204030204" pitchFamily="34" charset="0"/>
              </a:rPr>
              <a:t>Conclusion</a:t>
            </a:r>
            <a:endParaRPr lang="en-US" sz="900" kern="100" dirty="0">
              <a:effectLst/>
              <a:latin typeface="Calibri" panose="020F0502020204030204" pitchFamily="34" charset="0"/>
              <a:ea typeface="Aptos" panose="020B0004020202020204" pitchFamily="34" charset="0"/>
              <a:cs typeface="Calibri" panose="020F0502020204030204" pitchFamily="34" charset="0"/>
            </a:endParaRPr>
          </a:p>
          <a:p>
            <a:pPr marL="0" marR="0">
              <a:lnSpc>
                <a:spcPct val="107000"/>
              </a:lnSpc>
              <a:spcAft>
                <a:spcPts val="800"/>
              </a:spcAft>
            </a:pPr>
            <a:r>
              <a:rPr lang="en-US" sz="900" kern="0" dirty="0">
                <a:effectLst/>
                <a:latin typeface="Calibri" panose="020F0502020204030204" pitchFamily="34" charset="0"/>
                <a:ea typeface="Times New Roman" panose="02020603050405020304" pitchFamily="18" charset="0"/>
                <a:cs typeface="Calibri" panose="020F0502020204030204" pitchFamily="34" charset="0"/>
              </a:rPr>
              <a:t>Foremen play a pivotal role in maintaining safety and productivity on the job site. By leading by example and proactively managing safety, foremen can create a safe and efficient work environment.</a:t>
            </a:r>
            <a:endParaRPr lang="en-US" sz="900" kern="100" dirty="0">
              <a:effectLst/>
              <a:latin typeface="Calibri" panose="020F0502020204030204" pitchFamily="34" charset="0"/>
              <a:ea typeface="Aptos" panose="020B0004020202020204" pitchFamily="34" charset="0"/>
              <a:cs typeface="Calibri" panose="020F0502020204030204" pitchFamily="34" charset="0"/>
            </a:endParaRPr>
          </a:p>
          <a:p>
            <a:endParaRPr lang="en-US" sz="900" dirty="0">
              <a:latin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5"/>
          </p:nvPr>
        </p:nvSpPr>
        <p:spPr/>
        <p:txBody>
          <a:bodyPr/>
          <a:lstStyle/>
          <a:p>
            <a:fld id="{4072E2B5-1C00-054F-8922-58F2F13CC7AF}" type="slidenum">
              <a:rPr lang="en-US" smtClean="0"/>
              <a:t>37</a:t>
            </a:fld>
            <a:endParaRPr lang="en-US"/>
          </a:p>
        </p:txBody>
      </p:sp>
    </p:spTree>
    <p:extLst>
      <p:ext uri="{BB962C8B-B14F-4D97-AF65-F5344CB8AC3E}">
        <p14:creationId xmlns:p14="http://schemas.microsoft.com/office/powerpoint/2010/main" val="28240619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80DC22-84F3-73EA-836B-8C3D903962B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63A6777-E722-1AF2-4C77-24B4C1DCEA4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8822A7C-F5CD-B2FF-E4B1-F8020C556557}"/>
              </a:ext>
            </a:extLst>
          </p:cNvPr>
          <p:cNvSpPr>
            <a:spLocks noGrp="1"/>
          </p:cNvSpPr>
          <p:nvPr>
            <p:ph type="dt" sz="half" idx="10"/>
          </p:nvPr>
        </p:nvSpPr>
        <p:spPr/>
        <p:txBody>
          <a:bodyPr/>
          <a:lstStyle/>
          <a:p>
            <a:fld id="{853789A5-F090-45C2-AEAD-74D7DAC578BC}" type="datetimeFigureOut">
              <a:rPr lang="en-US" smtClean="0"/>
              <a:t>10/8/2026</a:t>
            </a:fld>
            <a:endParaRPr lang="en-US"/>
          </a:p>
        </p:txBody>
      </p:sp>
      <p:sp>
        <p:nvSpPr>
          <p:cNvPr id="5" name="Footer Placeholder 4">
            <a:extLst>
              <a:ext uri="{FF2B5EF4-FFF2-40B4-BE49-F238E27FC236}">
                <a16:creationId xmlns:a16="http://schemas.microsoft.com/office/drawing/2014/main" id="{46A58D50-AAAA-3A06-59E3-FCC38E32223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519D1BA-3B83-E410-44B0-E818A63055FE}"/>
              </a:ext>
            </a:extLst>
          </p:cNvPr>
          <p:cNvSpPr>
            <a:spLocks noGrp="1"/>
          </p:cNvSpPr>
          <p:nvPr>
            <p:ph type="sldNum" sz="quarter" idx="12"/>
          </p:nvPr>
        </p:nvSpPr>
        <p:spPr/>
        <p:txBody>
          <a:bodyPr/>
          <a:lstStyle/>
          <a:p>
            <a:fld id="{23E23B09-0282-4FF2-A742-B90456AC82BF}" type="slidenum">
              <a:rPr lang="en-US" smtClean="0"/>
              <a:t>‹#›</a:t>
            </a:fld>
            <a:endParaRPr lang="en-US"/>
          </a:p>
        </p:txBody>
      </p:sp>
    </p:spTree>
    <p:extLst>
      <p:ext uri="{BB962C8B-B14F-4D97-AF65-F5344CB8AC3E}">
        <p14:creationId xmlns:p14="http://schemas.microsoft.com/office/powerpoint/2010/main" val="25846880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086B99-008E-15F6-D476-8209F5CF595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F4D43F2-C92D-2E29-2654-C97686F6DAC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8F77767-6E78-4159-258D-871459642B0C}"/>
              </a:ext>
            </a:extLst>
          </p:cNvPr>
          <p:cNvSpPr>
            <a:spLocks noGrp="1"/>
          </p:cNvSpPr>
          <p:nvPr>
            <p:ph type="dt" sz="half" idx="10"/>
          </p:nvPr>
        </p:nvSpPr>
        <p:spPr/>
        <p:txBody>
          <a:bodyPr/>
          <a:lstStyle/>
          <a:p>
            <a:fld id="{853789A5-F090-45C2-AEAD-74D7DAC578BC}" type="datetimeFigureOut">
              <a:rPr lang="en-US" smtClean="0"/>
              <a:t>10/8/2026</a:t>
            </a:fld>
            <a:endParaRPr lang="en-US"/>
          </a:p>
        </p:txBody>
      </p:sp>
      <p:sp>
        <p:nvSpPr>
          <p:cNvPr id="5" name="Footer Placeholder 4">
            <a:extLst>
              <a:ext uri="{FF2B5EF4-FFF2-40B4-BE49-F238E27FC236}">
                <a16:creationId xmlns:a16="http://schemas.microsoft.com/office/drawing/2014/main" id="{42E3E28B-AE55-B203-5B17-60D48B7CDE8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31ED836-03EC-CBD2-FFC9-9DA71E717E94}"/>
              </a:ext>
            </a:extLst>
          </p:cNvPr>
          <p:cNvSpPr>
            <a:spLocks noGrp="1"/>
          </p:cNvSpPr>
          <p:nvPr>
            <p:ph type="sldNum" sz="quarter" idx="12"/>
          </p:nvPr>
        </p:nvSpPr>
        <p:spPr/>
        <p:txBody>
          <a:bodyPr/>
          <a:lstStyle/>
          <a:p>
            <a:fld id="{23E23B09-0282-4FF2-A742-B90456AC82BF}" type="slidenum">
              <a:rPr lang="en-US" smtClean="0"/>
              <a:t>‹#›</a:t>
            </a:fld>
            <a:endParaRPr lang="en-US"/>
          </a:p>
        </p:txBody>
      </p:sp>
    </p:spTree>
    <p:extLst>
      <p:ext uri="{BB962C8B-B14F-4D97-AF65-F5344CB8AC3E}">
        <p14:creationId xmlns:p14="http://schemas.microsoft.com/office/powerpoint/2010/main" val="29373442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683FCC-623C-2B8A-2470-55DCDAC1422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8BD1087-4E5B-04F5-0122-27ABB045B89F}"/>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C598BFC-80DD-D385-53E9-C88D8CC8DC30}"/>
              </a:ext>
            </a:extLst>
          </p:cNvPr>
          <p:cNvSpPr>
            <a:spLocks noGrp="1"/>
          </p:cNvSpPr>
          <p:nvPr>
            <p:ph type="dt" sz="half" idx="10"/>
          </p:nvPr>
        </p:nvSpPr>
        <p:spPr/>
        <p:txBody>
          <a:bodyPr/>
          <a:lstStyle/>
          <a:p>
            <a:fld id="{853789A5-F090-45C2-AEAD-74D7DAC578BC}" type="datetimeFigureOut">
              <a:rPr lang="en-US" smtClean="0"/>
              <a:t>10/8/2026</a:t>
            </a:fld>
            <a:endParaRPr lang="en-US"/>
          </a:p>
        </p:txBody>
      </p:sp>
      <p:sp>
        <p:nvSpPr>
          <p:cNvPr id="5" name="Footer Placeholder 4">
            <a:extLst>
              <a:ext uri="{FF2B5EF4-FFF2-40B4-BE49-F238E27FC236}">
                <a16:creationId xmlns:a16="http://schemas.microsoft.com/office/drawing/2014/main" id="{E7906357-CA63-BBAF-4035-907339F3366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4ADD39B-2F85-B14E-314A-A700D848CEB0}"/>
              </a:ext>
            </a:extLst>
          </p:cNvPr>
          <p:cNvSpPr>
            <a:spLocks noGrp="1"/>
          </p:cNvSpPr>
          <p:nvPr>
            <p:ph type="sldNum" sz="quarter" idx="12"/>
          </p:nvPr>
        </p:nvSpPr>
        <p:spPr/>
        <p:txBody>
          <a:bodyPr/>
          <a:lstStyle/>
          <a:p>
            <a:fld id="{23E23B09-0282-4FF2-A742-B90456AC82BF}" type="slidenum">
              <a:rPr lang="en-US" smtClean="0"/>
              <a:t>‹#›</a:t>
            </a:fld>
            <a:endParaRPr lang="en-US"/>
          </a:p>
        </p:txBody>
      </p:sp>
    </p:spTree>
    <p:extLst>
      <p:ext uri="{BB962C8B-B14F-4D97-AF65-F5344CB8AC3E}">
        <p14:creationId xmlns:p14="http://schemas.microsoft.com/office/powerpoint/2010/main" val="32244336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9EB142-EDF8-028E-DE0A-C8BE2F33FAC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7516463-E472-8526-B9EB-90FEF1F2E14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5C1BDAA-728A-F9E4-7299-1FA879D21A7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D575530-9522-927B-8923-BA6123F4365E}"/>
              </a:ext>
            </a:extLst>
          </p:cNvPr>
          <p:cNvSpPr>
            <a:spLocks noGrp="1"/>
          </p:cNvSpPr>
          <p:nvPr>
            <p:ph type="dt" sz="half" idx="10"/>
          </p:nvPr>
        </p:nvSpPr>
        <p:spPr/>
        <p:txBody>
          <a:bodyPr/>
          <a:lstStyle/>
          <a:p>
            <a:fld id="{853789A5-F090-45C2-AEAD-74D7DAC578BC}" type="datetimeFigureOut">
              <a:rPr lang="en-US" smtClean="0"/>
              <a:t>10/8/2026</a:t>
            </a:fld>
            <a:endParaRPr lang="en-US"/>
          </a:p>
        </p:txBody>
      </p:sp>
      <p:sp>
        <p:nvSpPr>
          <p:cNvPr id="6" name="Footer Placeholder 5">
            <a:extLst>
              <a:ext uri="{FF2B5EF4-FFF2-40B4-BE49-F238E27FC236}">
                <a16:creationId xmlns:a16="http://schemas.microsoft.com/office/drawing/2014/main" id="{62C5F1B4-0FC2-BE61-191D-8A8E33A0E46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7E16121-EB7A-40D2-61D3-86F090944E79}"/>
              </a:ext>
            </a:extLst>
          </p:cNvPr>
          <p:cNvSpPr>
            <a:spLocks noGrp="1"/>
          </p:cNvSpPr>
          <p:nvPr>
            <p:ph type="sldNum" sz="quarter" idx="12"/>
          </p:nvPr>
        </p:nvSpPr>
        <p:spPr/>
        <p:txBody>
          <a:bodyPr/>
          <a:lstStyle/>
          <a:p>
            <a:fld id="{23E23B09-0282-4FF2-A742-B90456AC82BF}" type="slidenum">
              <a:rPr lang="en-US" smtClean="0"/>
              <a:t>‹#›</a:t>
            </a:fld>
            <a:endParaRPr lang="en-US"/>
          </a:p>
        </p:txBody>
      </p:sp>
    </p:spTree>
    <p:extLst>
      <p:ext uri="{BB962C8B-B14F-4D97-AF65-F5344CB8AC3E}">
        <p14:creationId xmlns:p14="http://schemas.microsoft.com/office/powerpoint/2010/main" val="25874890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F83D3D-8B45-7286-B9B2-6A28C05A019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0FB46A9-88AB-9BAA-3E76-79DAA57BA70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5F2E83B-7FC1-8FA0-3475-5C4FA9261A4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9AC8F7C-193D-274A-1FDA-7F59E2607E9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8507AF4-ADA3-930D-9B0F-AE43D3A36E0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DFF0FE4-9E79-6E54-9AD1-F1A9BB9AAF57}"/>
              </a:ext>
            </a:extLst>
          </p:cNvPr>
          <p:cNvSpPr>
            <a:spLocks noGrp="1"/>
          </p:cNvSpPr>
          <p:nvPr>
            <p:ph type="dt" sz="half" idx="10"/>
          </p:nvPr>
        </p:nvSpPr>
        <p:spPr/>
        <p:txBody>
          <a:bodyPr/>
          <a:lstStyle/>
          <a:p>
            <a:fld id="{853789A5-F090-45C2-AEAD-74D7DAC578BC}" type="datetimeFigureOut">
              <a:rPr lang="en-US" smtClean="0"/>
              <a:t>10/8/2026</a:t>
            </a:fld>
            <a:endParaRPr lang="en-US"/>
          </a:p>
        </p:txBody>
      </p:sp>
      <p:sp>
        <p:nvSpPr>
          <p:cNvPr id="8" name="Footer Placeholder 7">
            <a:extLst>
              <a:ext uri="{FF2B5EF4-FFF2-40B4-BE49-F238E27FC236}">
                <a16:creationId xmlns:a16="http://schemas.microsoft.com/office/drawing/2014/main" id="{3C3215E4-82D5-55E7-2537-D31CF6337CD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0DC962F-A52A-28CE-C1B1-7662460B456C}"/>
              </a:ext>
            </a:extLst>
          </p:cNvPr>
          <p:cNvSpPr>
            <a:spLocks noGrp="1"/>
          </p:cNvSpPr>
          <p:nvPr>
            <p:ph type="sldNum" sz="quarter" idx="12"/>
          </p:nvPr>
        </p:nvSpPr>
        <p:spPr/>
        <p:txBody>
          <a:bodyPr/>
          <a:lstStyle/>
          <a:p>
            <a:fld id="{23E23B09-0282-4FF2-A742-B90456AC82BF}" type="slidenum">
              <a:rPr lang="en-US" smtClean="0"/>
              <a:t>‹#›</a:t>
            </a:fld>
            <a:endParaRPr lang="en-US"/>
          </a:p>
        </p:txBody>
      </p:sp>
    </p:spTree>
    <p:extLst>
      <p:ext uri="{BB962C8B-B14F-4D97-AF65-F5344CB8AC3E}">
        <p14:creationId xmlns:p14="http://schemas.microsoft.com/office/powerpoint/2010/main" val="19742619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3F34A8-1AB8-3FDF-38FA-8B79BEE92CA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7FC7382-1C77-241B-758B-1D48807FD5BD}"/>
              </a:ext>
            </a:extLst>
          </p:cNvPr>
          <p:cNvSpPr>
            <a:spLocks noGrp="1"/>
          </p:cNvSpPr>
          <p:nvPr>
            <p:ph type="dt" sz="half" idx="10"/>
          </p:nvPr>
        </p:nvSpPr>
        <p:spPr/>
        <p:txBody>
          <a:bodyPr/>
          <a:lstStyle/>
          <a:p>
            <a:fld id="{853789A5-F090-45C2-AEAD-74D7DAC578BC}" type="datetimeFigureOut">
              <a:rPr lang="en-US" smtClean="0"/>
              <a:t>10/8/2026</a:t>
            </a:fld>
            <a:endParaRPr lang="en-US"/>
          </a:p>
        </p:txBody>
      </p:sp>
      <p:sp>
        <p:nvSpPr>
          <p:cNvPr id="4" name="Footer Placeholder 3">
            <a:extLst>
              <a:ext uri="{FF2B5EF4-FFF2-40B4-BE49-F238E27FC236}">
                <a16:creationId xmlns:a16="http://schemas.microsoft.com/office/drawing/2014/main" id="{888B0CBE-CAD0-3127-5727-6DE58773CF0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51890B9-2C96-7A92-194D-A0336A284BF1}"/>
              </a:ext>
            </a:extLst>
          </p:cNvPr>
          <p:cNvSpPr>
            <a:spLocks noGrp="1"/>
          </p:cNvSpPr>
          <p:nvPr>
            <p:ph type="sldNum" sz="quarter" idx="12"/>
          </p:nvPr>
        </p:nvSpPr>
        <p:spPr/>
        <p:txBody>
          <a:bodyPr/>
          <a:lstStyle/>
          <a:p>
            <a:fld id="{23E23B09-0282-4FF2-A742-B90456AC82BF}" type="slidenum">
              <a:rPr lang="en-US" smtClean="0"/>
              <a:t>‹#›</a:t>
            </a:fld>
            <a:endParaRPr lang="en-US"/>
          </a:p>
        </p:txBody>
      </p:sp>
    </p:spTree>
    <p:extLst>
      <p:ext uri="{BB962C8B-B14F-4D97-AF65-F5344CB8AC3E}">
        <p14:creationId xmlns:p14="http://schemas.microsoft.com/office/powerpoint/2010/main" val="13340636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C393160-E88F-506C-5745-8FEB691318EA}"/>
              </a:ext>
            </a:extLst>
          </p:cNvPr>
          <p:cNvSpPr>
            <a:spLocks noGrp="1"/>
          </p:cNvSpPr>
          <p:nvPr>
            <p:ph type="dt" sz="half" idx="10"/>
          </p:nvPr>
        </p:nvSpPr>
        <p:spPr/>
        <p:txBody>
          <a:bodyPr/>
          <a:lstStyle/>
          <a:p>
            <a:fld id="{853789A5-F090-45C2-AEAD-74D7DAC578BC}" type="datetimeFigureOut">
              <a:rPr lang="en-US" smtClean="0"/>
              <a:t>10/8/2026</a:t>
            </a:fld>
            <a:endParaRPr lang="en-US"/>
          </a:p>
        </p:txBody>
      </p:sp>
      <p:sp>
        <p:nvSpPr>
          <p:cNvPr id="3" name="Footer Placeholder 2">
            <a:extLst>
              <a:ext uri="{FF2B5EF4-FFF2-40B4-BE49-F238E27FC236}">
                <a16:creationId xmlns:a16="http://schemas.microsoft.com/office/drawing/2014/main" id="{790023BB-9C4F-CC4D-A05A-206EC3E4E62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FCED772-3D2A-5496-636A-69085FF438B3}"/>
              </a:ext>
            </a:extLst>
          </p:cNvPr>
          <p:cNvSpPr>
            <a:spLocks noGrp="1"/>
          </p:cNvSpPr>
          <p:nvPr>
            <p:ph type="sldNum" sz="quarter" idx="12"/>
          </p:nvPr>
        </p:nvSpPr>
        <p:spPr/>
        <p:txBody>
          <a:bodyPr/>
          <a:lstStyle/>
          <a:p>
            <a:fld id="{23E23B09-0282-4FF2-A742-B90456AC82BF}" type="slidenum">
              <a:rPr lang="en-US" smtClean="0"/>
              <a:t>‹#›</a:t>
            </a:fld>
            <a:endParaRPr lang="en-US"/>
          </a:p>
        </p:txBody>
      </p:sp>
    </p:spTree>
    <p:extLst>
      <p:ext uri="{BB962C8B-B14F-4D97-AF65-F5344CB8AC3E}">
        <p14:creationId xmlns:p14="http://schemas.microsoft.com/office/powerpoint/2010/main" val="31260720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EA7BE9-80AC-5EDE-6E32-E490186961F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A123BD0-D1C7-17D5-3279-1D661320BF4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E398527-6A03-8ACC-0D67-91D84F99AA8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34422A-0394-B14B-2CEB-2B82E5C3FBA3}"/>
              </a:ext>
            </a:extLst>
          </p:cNvPr>
          <p:cNvSpPr>
            <a:spLocks noGrp="1"/>
          </p:cNvSpPr>
          <p:nvPr>
            <p:ph type="dt" sz="half" idx="10"/>
          </p:nvPr>
        </p:nvSpPr>
        <p:spPr/>
        <p:txBody>
          <a:bodyPr/>
          <a:lstStyle/>
          <a:p>
            <a:fld id="{853789A5-F090-45C2-AEAD-74D7DAC578BC}" type="datetimeFigureOut">
              <a:rPr lang="en-US" smtClean="0"/>
              <a:t>10/8/2026</a:t>
            </a:fld>
            <a:endParaRPr lang="en-US"/>
          </a:p>
        </p:txBody>
      </p:sp>
      <p:sp>
        <p:nvSpPr>
          <p:cNvPr id="6" name="Footer Placeholder 5">
            <a:extLst>
              <a:ext uri="{FF2B5EF4-FFF2-40B4-BE49-F238E27FC236}">
                <a16:creationId xmlns:a16="http://schemas.microsoft.com/office/drawing/2014/main" id="{260542D7-CD98-4C37-9A86-1E46ECEF513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03DBE66-FB29-DAC8-3C26-BE1E5BC07CE6}"/>
              </a:ext>
            </a:extLst>
          </p:cNvPr>
          <p:cNvSpPr>
            <a:spLocks noGrp="1"/>
          </p:cNvSpPr>
          <p:nvPr>
            <p:ph type="sldNum" sz="quarter" idx="12"/>
          </p:nvPr>
        </p:nvSpPr>
        <p:spPr/>
        <p:txBody>
          <a:bodyPr/>
          <a:lstStyle/>
          <a:p>
            <a:fld id="{23E23B09-0282-4FF2-A742-B90456AC82BF}" type="slidenum">
              <a:rPr lang="en-US" smtClean="0"/>
              <a:t>‹#›</a:t>
            </a:fld>
            <a:endParaRPr lang="en-US"/>
          </a:p>
        </p:txBody>
      </p:sp>
    </p:spTree>
    <p:extLst>
      <p:ext uri="{BB962C8B-B14F-4D97-AF65-F5344CB8AC3E}">
        <p14:creationId xmlns:p14="http://schemas.microsoft.com/office/powerpoint/2010/main" val="26627169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6A0D64-517F-74A2-8AFA-A9980842A37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5791D3A-9085-5248-DAD2-86BC68CAAA7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04811FC-9567-48DE-4EC1-47B001C9608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6663325-D0B4-DAF9-B528-1C6D30730522}"/>
              </a:ext>
            </a:extLst>
          </p:cNvPr>
          <p:cNvSpPr>
            <a:spLocks noGrp="1"/>
          </p:cNvSpPr>
          <p:nvPr>
            <p:ph type="dt" sz="half" idx="10"/>
          </p:nvPr>
        </p:nvSpPr>
        <p:spPr/>
        <p:txBody>
          <a:bodyPr/>
          <a:lstStyle/>
          <a:p>
            <a:fld id="{853789A5-F090-45C2-AEAD-74D7DAC578BC}" type="datetimeFigureOut">
              <a:rPr lang="en-US" smtClean="0"/>
              <a:t>10/8/2026</a:t>
            </a:fld>
            <a:endParaRPr lang="en-US"/>
          </a:p>
        </p:txBody>
      </p:sp>
      <p:sp>
        <p:nvSpPr>
          <p:cNvPr id="6" name="Footer Placeholder 5">
            <a:extLst>
              <a:ext uri="{FF2B5EF4-FFF2-40B4-BE49-F238E27FC236}">
                <a16:creationId xmlns:a16="http://schemas.microsoft.com/office/drawing/2014/main" id="{47B593C0-494D-9FF1-7A5F-30E120D1360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224CEA6-D32A-98D5-D4DF-1014D998B91A}"/>
              </a:ext>
            </a:extLst>
          </p:cNvPr>
          <p:cNvSpPr>
            <a:spLocks noGrp="1"/>
          </p:cNvSpPr>
          <p:nvPr>
            <p:ph type="sldNum" sz="quarter" idx="12"/>
          </p:nvPr>
        </p:nvSpPr>
        <p:spPr/>
        <p:txBody>
          <a:bodyPr/>
          <a:lstStyle/>
          <a:p>
            <a:fld id="{23E23B09-0282-4FF2-A742-B90456AC82BF}" type="slidenum">
              <a:rPr lang="en-US" smtClean="0"/>
              <a:t>‹#›</a:t>
            </a:fld>
            <a:endParaRPr lang="en-US"/>
          </a:p>
        </p:txBody>
      </p:sp>
    </p:spTree>
    <p:extLst>
      <p:ext uri="{BB962C8B-B14F-4D97-AF65-F5344CB8AC3E}">
        <p14:creationId xmlns:p14="http://schemas.microsoft.com/office/powerpoint/2010/main" val="21736873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023454-309B-4F68-998B-8B856A2CB25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34B99C7-88E9-6E99-6ACD-7CB92012FBA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4AF5749-9BCE-1487-C310-987BDEDA4E69}"/>
              </a:ext>
            </a:extLst>
          </p:cNvPr>
          <p:cNvSpPr>
            <a:spLocks noGrp="1"/>
          </p:cNvSpPr>
          <p:nvPr>
            <p:ph type="dt" sz="half" idx="10"/>
          </p:nvPr>
        </p:nvSpPr>
        <p:spPr/>
        <p:txBody>
          <a:bodyPr/>
          <a:lstStyle/>
          <a:p>
            <a:fld id="{853789A5-F090-45C2-AEAD-74D7DAC578BC}" type="datetimeFigureOut">
              <a:rPr lang="en-US" smtClean="0"/>
              <a:t>10/8/2026</a:t>
            </a:fld>
            <a:endParaRPr lang="en-US"/>
          </a:p>
        </p:txBody>
      </p:sp>
      <p:sp>
        <p:nvSpPr>
          <p:cNvPr id="5" name="Footer Placeholder 4">
            <a:extLst>
              <a:ext uri="{FF2B5EF4-FFF2-40B4-BE49-F238E27FC236}">
                <a16:creationId xmlns:a16="http://schemas.microsoft.com/office/drawing/2014/main" id="{FFA13E77-C36D-28B8-2C57-BB27497C01B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EB4CAB-7575-5470-C3BE-DA553E2DD9A4}"/>
              </a:ext>
            </a:extLst>
          </p:cNvPr>
          <p:cNvSpPr>
            <a:spLocks noGrp="1"/>
          </p:cNvSpPr>
          <p:nvPr>
            <p:ph type="sldNum" sz="quarter" idx="12"/>
          </p:nvPr>
        </p:nvSpPr>
        <p:spPr/>
        <p:txBody>
          <a:bodyPr/>
          <a:lstStyle/>
          <a:p>
            <a:fld id="{23E23B09-0282-4FF2-A742-B90456AC82BF}" type="slidenum">
              <a:rPr lang="en-US" smtClean="0"/>
              <a:t>‹#›</a:t>
            </a:fld>
            <a:endParaRPr lang="en-US"/>
          </a:p>
        </p:txBody>
      </p:sp>
    </p:spTree>
    <p:extLst>
      <p:ext uri="{BB962C8B-B14F-4D97-AF65-F5344CB8AC3E}">
        <p14:creationId xmlns:p14="http://schemas.microsoft.com/office/powerpoint/2010/main" val="18150346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42591F2-4D95-9206-0D93-370F9F3F055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70022D5-8E5C-97B8-C15C-23269281D68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36AF246-DD91-FCC1-D914-CED6853ADF38}"/>
              </a:ext>
            </a:extLst>
          </p:cNvPr>
          <p:cNvSpPr>
            <a:spLocks noGrp="1"/>
          </p:cNvSpPr>
          <p:nvPr>
            <p:ph type="dt" sz="half" idx="10"/>
          </p:nvPr>
        </p:nvSpPr>
        <p:spPr/>
        <p:txBody>
          <a:bodyPr/>
          <a:lstStyle/>
          <a:p>
            <a:fld id="{853789A5-F090-45C2-AEAD-74D7DAC578BC}" type="datetimeFigureOut">
              <a:rPr lang="en-US" smtClean="0"/>
              <a:t>10/8/2026</a:t>
            </a:fld>
            <a:endParaRPr lang="en-US"/>
          </a:p>
        </p:txBody>
      </p:sp>
      <p:sp>
        <p:nvSpPr>
          <p:cNvPr id="5" name="Footer Placeholder 4">
            <a:extLst>
              <a:ext uri="{FF2B5EF4-FFF2-40B4-BE49-F238E27FC236}">
                <a16:creationId xmlns:a16="http://schemas.microsoft.com/office/drawing/2014/main" id="{896DF49E-F769-074E-0535-63FB667BAC1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49DC2FD-65CC-1BFB-53C7-357DD4C16B38}"/>
              </a:ext>
            </a:extLst>
          </p:cNvPr>
          <p:cNvSpPr>
            <a:spLocks noGrp="1"/>
          </p:cNvSpPr>
          <p:nvPr>
            <p:ph type="sldNum" sz="quarter" idx="12"/>
          </p:nvPr>
        </p:nvSpPr>
        <p:spPr/>
        <p:txBody>
          <a:bodyPr/>
          <a:lstStyle/>
          <a:p>
            <a:fld id="{23E23B09-0282-4FF2-A742-B90456AC82BF}" type="slidenum">
              <a:rPr lang="en-US" smtClean="0"/>
              <a:t>‹#›</a:t>
            </a:fld>
            <a:endParaRPr lang="en-US"/>
          </a:p>
        </p:txBody>
      </p:sp>
    </p:spTree>
    <p:extLst>
      <p:ext uri="{BB962C8B-B14F-4D97-AF65-F5344CB8AC3E}">
        <p14:creationId xmlns:p14="http://schemas.microsoft.com/office/powerpoint/2010/main" val="24693893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B3F8229-C998-AA48-80AA-4351691567A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D3973AA-2D64-27BA-F203-D9E981A8E96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4F38F99-831B-FEB5-5DC6-37F18A2B83C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53789A5-F090-45C2-AEAD-74D7DAC578BC}" type="datetimeFigureOut">
              <a:rPr lang="en-US" smtClean="0"/>
              <a:t>10/8/2026</a:t>
            </a:fld>
            <a:endParaRPr lang="en-US"/>
          </a:p>
        </p:txBody>
      </p:sp>
      <p:sp>
        <p:nvSpPr>
          <p:cNvPr id="5" name="Footer Placeholder 4">
            <a:extLst>
              <a:ext uri="{FF2B5EF4-FFF2-40B4-BE49-F238E27FC236}">
                <a16:creationId xmlns:a16="http://schemas.microsoft.com/office/drawing/2014/main" id="{CCA5B619-BD82-B617-FF91-7825EBA8B7D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8FB88F28-52E2-E10D-202B-0F57A20FF88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3E23B09-0282-4FF2-A742-B90456AC82BF}" type="slidenum">
              <a:rPr lang="en-US" smtClean="0"/>
              <a:t>‹#›</a:t>
            </a:fld>
            <a:endParaRPr lang="en-US"/>
          </a:p>
        </p:txBody>
      </p:sp>
    </p:spTree>
    <p:extLst>
      <p:ext uri="{BB962C8B-B14F-4D97-AF65-F5344CB8AC3E}">
        <p14:creationId xmlns:p14="http://schemas.microsoft.com/office/powerpoint/2010/main" val="318376569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1.xml"/><Relationship Id="rId1" Type="http://schemas.openxmlformats.org/officeDocument/2006/relationships/tags" Target="../tags/tag1.xml"/><Relationship Id="rId5" Type="http://schemas.openxmlformats.org/officeDocument/2006/relationships/hyperlink" Target="https://www.freepik.com/premium-ai-image/collection-hard-hats_51707436.htm" TargetMode="Externa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tags" Target="../tags/tag2.xml"/><Relationship Id="rId5" Type="http://schemas.openxmlformats.org/officeDocument/2006/relationships/hyperlink" Target="https://www.mostcraft.com/best-hard-hats-construction-workers/" TargetMode="External"/><Relationship Id="rId4" Type="http://schemas.openxmlformats.org/officeDocument/2006/relationships/image" Target="../media/image2.jp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3.xml"/><Relationship Id="rId6" Type="http://schemas.openxmlformats.org/officeDocument/2006/relationships/image" Target="../media/image4.png"/><Relationship Id="rId5" Type="http://schemas.openxmlformats.org/officeDocument/2006/relationships/hyperlink" Target="https://www.freepik.com/premium-ai-image/collection-hard-hats_51707436.htm" TargetMode="External"/><Relationship Id="rId4" Type="http://schemas.openxmlformats.org/officeDocument/2006/relationships/image" Target="../media/image3.jp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4.xml"/><Relationship Id="rId6" Type="http://schemas.openxmlformats.org/officeDocument/2006/relationships/image" Target="../media/image4.png"/><Relationship Id="rId5" Type="http://schemas.openxmlformats.org/officeDocument/2006/relationships/hyperlink" Target="https://www.bigrentz.com/blog/how-to-wear-a-hard-hat" TargetMode="Externa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5.xml"/><Relationship Id="rId6" Type="http://schemas.openxmlformats.org/officeDocument/2006/relationships/image" Target="../media/image4.png"/><Relationship Id="rId5" Type="http://schemas.openxmlformats.org/officeDocument/2006/relationships/hyperlink" Target="https://www.ishn.com/articles/113555-how-to-choose-the-right-type-and-class-of-hard-hat-for-the-job" TargetMode="External"/><Relationship Id="rId4" Type="http://schemas.openxmlformats.org/officeDocument/2006/relationships/image" Target="../media/image6.jpg"/></Relationships>
</file>

<file path=ppt/slides/_rels/slide6.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notesSlide" Target="../notesSlides/notesSlide5.xml"/><Relationship Id="rId7" Type="http://schemas.openxmlformats.org/officeDocument/2006/relationships/image" Target="../media/image8.png"/><Relationship Id="rId2" Type="http://schemas.openxmlformats.org/officeDocument/2006/relationships/slideLayout" Target="../slideLayouts/slideLayout2.xml"/><Relationship Id="rId1" Type="http://schemas.openxmlformats.org/officeDocument/2006/relationships/tags" Target="../tags/tag6.xml"/><Relationship Id="rId6" Type="http://schemas.openxmlformats.org/officeDocument/2006/relationships/image" Target="../media/image4.png"/><Relationship Id="rId5" Type="http://schemas.openxmlformats.org/officeDocument/2006/relationships/hyperlink" Target="https://www.pixelstalk.net/chalkboard-images-free-download/" TargetMode="External"/><Relationship Id="rId10" Type="http://schemas.openxmlformats.org/officeDocument/2006/relationships/image" Target="../media/image9.svg"/><Relationship Id="rId4" Type="http://schemas.openxmlformats.org/officeDocument/2006/relationships/image" Target="../media/image7.jpeg"/><Relationship Id="rId9" Type="http://schemas.openxmlformats.org/officeDocument/2006/relationships/hyperlink" Target="https://prohealthlink.com/3m-h-701v-hard-hat-white/" TargetMode="Externa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7.xml"/><Relationship Id="rId6" Type="http://schemas.openxmlformats.org/officeDocument/2006/relationships/image" Target="../media/image4.png"/><Relationship Id="rId5" Type="http://schemas.openxmlformats.org/officeDocument/2006/relationships/hyperlink" Target="https://proest.com/construction/tips/common-mistakes/" TargetMode="External"/><Relationship Id="rId4" Type="http://schemas.openxmlformats.org/officeDocument/2006/relationships/image" Target="../media/image10.jpe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8.xml"/><Relationship Id="rId6" Type="http://schemas.openxmlformats.org/officeDocument/2006/relationships/image" Target="../media/image4.png"/><Relationship Id="rId5" Type="http://schemas.openxmlformats.org/officeDocument/2006/relationships/hyperlink" Target="https://www.freepik.com/premium-ai-image/builder-engineer-discussing-occupational-safety-prevent-mistakes-disasters-construction_71274077.htm" TargetMode="External"/><Relationship Id="rId4" Type="http://schemas.openxmlformats.org/officeDocument/2006/relationships/image" Target="../media/image11.jpe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9.xml"/><Relationship Id="rId6" Type="http://schemas.openxmlformats.org/officeDocument/2006/relationships/image" Target="../media/image4.png"/><Relationship Id="rId5" Type="http://schemas.openxmlformats.org/officeDocument/2006/relationships/hyperlink" Target="https://www.freepik.com/premium-ai-image/builder-engineer-discussing-occupational-safety-prevent-mistakes-disasters-construction_71274077.htm" TargetMode="External"/><Relationship Id="rId4" Type="http://schemas.openxmlformats.org/officeDocument/2006/relationships/image" Target="../media/image11.jpe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10.xml"/><Relationship Id="rId6" Type="http://schemas.openxmlformats.org/officeDocument/2006/relationships/image" Target="../media/image4.png"/><Relationship Id="rId5" Type="http://schemas.openxmlformats.org/officeDocument/2006/relationships/hyperlink" Target="https://www.freepik.com/premium-ai-image/builder-engineer-discussing-occupational-safety-prevent-mistakes-disasters-construction_71274077.htm" TargetMode="External"/><Relationship Id="rId4" Type="http://schemas.openxmlformats.org/officeDocument/2006/relationships/image" Target="../media/image11.jpe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11.xml"/><Relationship Id="rId6" Type="http://schemas.openxmlformats.org/officeDocument/2006/relationships/image" Target="../media/image4.png"/><Relationship Id="rId5" Type="http://schemas.openxmlformats.org/officeDocument/2006/relationships/hyperlink" Target="https://www.freepik.com/premium-ai-image/builder-engineer-discussing-occupational-safety-prevent-mistakes-disasters-construction_71274077.htm" TargetMode="External"/><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12.xml"/><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ags" Target="../tags/tag13.xml"/><Relationship Id="rId6" Type="http://schemas.openxmlformats.org/officeDocument/2006/relationships/image" Target="../media/image4.png"/><Relationship Id="rId5" Type="http://schemas.openxmlformats.org/officeDocument/2006/relationships/hyperlink" Target="https://longhornswire.usatoday.com/story/news/2016/06/02/philadelphia-76ers-nba-hardhat-tour-camden-facility/85293102/" TargetMode="External"/><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14.xml"/><Relationship Id="rId6" Type="http://schemas.openxmlformats.org/officeDocument/2006/relationships/image" Target="../media/image4.png"/><Relationship Id="rId5" Type="http://schemas.openxmlformats.org/officeDocument/2006/relationships/hyperlink" Target="https://kassandrawfifine.pages.dev/dnkreiq-construction-safety-week-2024-evyfgqy/" TargetMode="External"/><Relationship Id="rId4" Type="http://schemas.openxmlformats.org/officeDocument/2006/relationships/image" Target="../media/image14.jpe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15.xml"/><Relationship Id="rId6" Type="http://schemas.openxmlformats.org/officeDocument/2006/relationships/image" Target="../media/image4.png"/><Relationship Id="rId5" Type="http://schemas.openxmlformats.org/officeDocument/2006/relationships/hyperlink" Target="https://workgearz.com/best-hard-hats-for-big-heads/" TargetMode="External"/><Relationship Id="rId4" Type="http://schemas.openxmlformats.org/officeDocument/2006/relationships/image" Target="../media/image15.jpe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ags" Target="../tags/tag16.xml"/><Relationship Id="rId6" Type="http://schemas.openxmlformats.org/officeDocument/2006/relationships/image" Target="../media/image4.png"/><Relationship Id="rId5" Type="http://schemas.openxmlformats.org/officeDocument/2006/relationships/hyperlink" Target="https://trilogyassetsolutions.com/construction-site/construction-superintendent-plays-a-major-role/" TargetMode="External"/><Relationship Id="rId4" Type="http://schemas.openxmlformats.org/officeDocument/2006/relationships/image" Target="../media/image16.jpe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tags" Target="../tags/tag17.xml"/><Relationship Id="rId6" Type="http://schemas.openxmlformats.org/officeDocument/2006/relationships/image" Target="../media/image4.png"/><Relationship Id="rId5" Type="http://schemas.openxmlformats.org/officeDocument/2006/relationships/hyperlink" Target="https://thebirmgroup.com/construction-superintendents-salary-ranges/" TargetMode="External"/><Relationship Id="rId4" Type="http://schemas.openxmlformats.org/officeDocument/2006/relationships/image" Target="../media/image17.jpe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tags" Target="../tags/tag18.xml"/><Relationship Id="rId6" Type="http://schemas.openxmlformats.org/officeDocument/2006/relationships/image" Target="../media/image4.png"/><Relationship Id="rId5" Type="http://schemas.openxmlformats.org/officeDocument/2006/relationships/hyperlink" Target="https://thebirmgroup.com/construction-superintendents-salary-ranges/" TargetMode="External"/><Relationship Id="rId4" Type="http://schemas.openxmlformats.org/officeDocument/2006/relationships/image" Target="../media/image17.jpe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tags" Target="../tags/tag19.xml"/><Relationship Id="rId6" Type="http://schemas.openxmlformats.org/officeDocument/2006/relationships/image" Target="../media/image4.png"/><Relationship Id="rId5" Type="http://schemas.openxmlformats.org/officeDocument/2006/relationships/hyperlink" Target="https://www.liveabout.com/what-are-a-construction-superintendent-s-responsibilities-845299" TargetMode="External"/><Relationship Id="rId4" Type="http://schemas.openxmlformats.org/officeDocument/2006/relationships/image" Target="../media/image18.jpe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tags" Target="../tags/tag20.xml"/><Relationship Id="rId6" Type="http://schemas.openxmlformats.org/officeDocument/2006/relationships/image" Target="../media/image4.png"/><Relationship Id="rId5" Type="http://schemas.openxmlformats.org/officeDocument/2006/relationships/hyperlink" Target="https://pandostevelandry.wixsite.com/pandostevelandry/post/normeconstructionp%C3%A9trolieres" TargetMode="External"/><Relationship Id="rId4" Type="http://schemas.openxmlformats.org/officeDocument/2006/relationships/image" Target="../media/image19.jpe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tags" Target="../tags/tag21.xml"/><Relationship Id="rId6" Type="http://schemas.openxmlformats.org/officeDocument/2006/relationships/image" Target="../media/image4.png"/><Relationship Id="rId5" Type="http://schemas.openxmlformats.org/officeDocument/2006/relationships/hyperlink" Target="https://pandostevelandry.wixsite.com/pandostevelandry/post/normeconstructionp%C3%A9trolieres" TargetMode="External"/><Relationship Id="rId4" Type="http://schemas.openxmlformats.org/officeDocument/2006/relationships/image" Target="../media/image19.jpe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tags" Target="../tags/tag22.xml"/><Relationship Id="rId6" Type="http://schemas.openxmlformats.org/officeDocument/2006/relationships/image" Target="../media/image4.png"/><Relationship Id="rId5" Type="http://schemas.openxmlformats.org/officeDocument/2006/relationships/hyperlink" Target="https://esub.com/blog/worker-mental-health/" TargetMode="External"/><Relationship Id="rId4" Type="http://schemas.openxmlformats.org/officeDocument/2006/relationships/image" Target="../media/image20.jpe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tags" Target="../tags/tag23.xml"/><Relationship Id="rId5" Type="http://schemas.openxmlformats.org/officeDocument/2006/relationships/image" Target="../media/image4.png"/><Relationship Id="rId4" Type="http://schemas.openxmlformats.org/officeDocument/2006/relationships/image" Target="../media/image21.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tags" Target="../tags/tag24.xml"/><Relationship Id="rId5" Type="http://schemas.openxmlformats.org/officeDocument/2006/relationships/image" Target="../media/image4.png"/><Relationship Id="rId4" Type="http://schemas.openxmlformats.org/officeDocument/2006/relationships/image" Target="../media/image22.jpe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tags" Target="../tags/tag25.xml"/><Relationship Id="rId5" Type="http://schemas.openxmlformats.org/officeDocument/2006/relationships/image" Target="../media/image4.png"/><Relationship Id="rId4" Type="http://schemas.openxmlformats.org/officeDocument/2006/relationships/image" Target="../media/image23.jpe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tags" Target="../tags/tag26.xml"/><Relationship Id="rId6" Type="http://schemas.openxmlformats.org/officeDocument/2006/relationships/image" Target="../media/image4.png"/><Relationship Id="rId5" Type="http://schemas.openxmlformats.org/officeDocument/2006/relationships/hyperlink" Target="https://trilogyassetsolutions.com/construction-site/construction-superintendent-plays-a-major-role/" TargetMode="External"/><Relationship Id="rId4" Type="http://schemas.openxmlformats.org/officeDocument/2006/relationships/image" Target="../media/image16.jpe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xml"/><Relationship Id="rId1" Type="http://schemas.openxmlformats.org/officeDocument/2006/relationships/tags" Target="../tags/tag27.xml"/><Relationship Id="rId5" Type="http://schemas.openxmlformats.org/officeDocument/2006/relationships/image" Target="../media/image4.png"/><Relationship Id="rId4" Type="http://schemas.openxmlformats.org/officeDocument/2006/relationships/image" Target="../media/image24.pn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7.xml"/><Relationship Id="rId7" Type="http://schemas.openxmlformats.org/officeDocument/2006/relationships/image" Target="../media/image26.png"/><Relationship Id="rId2" Type="http://schemas.openxmlformats.org/officeDocument/2006/relationships/slideLayout" Target="../slideLayouts/slideLayout2.xml"/><Relationship Id="rId1" Type="http://schemas.openxmlformats.org/officeDocument/2006/relationships/tags" Target="../tags/tag28.xml"/><Relationship Id="rId6" Type="http://schemas.openxmlformats.org/officeDocument/2006/relationships/image" Target="../media/image4.png"/><Relationship Id="rId5" Type="http://schemas.microsoft.com/office/2007/relationships/hdphoto" Target="../media/hdphoto3.wdp"/><Relationship Id="rId4" Type="http://schemas.openxmlformats.org/officeDocument/2006/relationships/image" Target="../media/image25.pn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2.xml"/><Relationship Id="rId1" Type="http://schemas.openxmlformats.org/officeDocument/2006/relationships/tags" Target="../tags/tag29.xml"/><Relationship Id="rId6" Type="http://schemas.openxmlformats.org/officeDocument/2006/relationships/hyperlink" Target="https://encompassma.com/Paper-Collectibles-875mzxt/" TargetMode="External"/><Relationship Id="rId5" Type="http://schemas.openxmlformats.org/officeDocument/2006/relationships/image" Target="../media/image27.jpeg"/><Relationship Id="rId4" Type="http://schemas.openxmlformats.org/officeDocument/2006/relationships/image" Target="../media/image4.pn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2.xml"/><Relationship Id="rId1" Type="http://schemas.openxmlformats.org/officeDocument/2006/relationships/tags" Target="../tags/tag30.xml"/><Relationship Id="rId6" Type="http://schemas.openxmlformats.org/officeDocument/2006/relationships/image" Target="../media/image4.png"/><Relationship Id="rId5" Type="http://schemas.openxmlformats.org/officeDocument/2006/relationships/hyperlink" Target="https://www.atlamgroup.com/how-much-does-construction-worker-make/" TargetMode="External"/><Relationship Id="rId4" Type="http://schemas.openxmlformats.org/officeDocument/2006/relationships/image" Target="../media/image28.pn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2.xml"/><Relationship Id="rId1" Type="http://schemas.openxmlformats.org/officeDocument/2006/relationships/tags" Target="../tags/tag31.xml"/><Relationship Id="rId6" Type="http://schemas.openxmlformats.org/officeDocument/2006/relationships/image" Target="../media/image4.png"/><Relationship Id="rId5" Type="http://schemas.openxmlformats.org/officeDocument/2006/relationships/hyperlink" Target="https://aic-builds.org/what-does-a-construction-manager-do-on-a-daily-basis/" TargetMode="External"/><Relationship Id="rId4" Type="http://schemas.openxmlformats.org/officeDocument/2006/relationships/image" Target="../media/image29.jpeg"/></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2.xml"/><Relationship Id="rId1" Type="http://schemas.openxmlformats.org/officeDocument/2006/relationships/tags" Target="../tags/tag32.xml"/><Relationship Id="rId6" Type="http://schemas.openxmlformats.org/officeDocument/2006/relationships/image" Target="../media/image4.png"/><Relationship Id="rId5" Type="http://schemas.openxmlformats.org/officeDocument/2006/relationships/hyperlink" Target="https://www.ectricol.com/en-construccion/" TargetMode="External"/><Relationship Id="rId4" Type="http://schemas.openxmlformats.org/officeDocument/2006/relationships/image" Target="../media/image30.jpeg"/></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2.xml"/><Relationship Id="rId1" Type="http://schemas.openxmlformats.org/officeDocument/2006/relationships/tags" Target="../tags/tag33.xml"/><Relationship Id="rId6" Type="http://schemas.openxmlformats.org/officeDocument/2006/relationships/image" Target="../media/image4.png"/><Relationship Id="rId5" Type="http://schemas.openxmlformats.org/officeDocument/2006/relationships/hyperlink" Target="https://sterling.easytax.co.ke/industries/construction-industry" TargetMode="External"/><Relationship Id="rId4" Type="http://schemas.openxmlformats.org/officeDocument/2006/relationships/image" Target="../media/image31.jpeg"/></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2.xml"/><Relationship Id="rId1" Type="http://schemas.openxmlformats.org/officeDocument/2006/relationships/tags" Target="../tags/tag34.xml"/><Relationship Id="rId6" Type="http://schemas.openxmlformats.org/officeDocument/2006/relationships/image" Target="../media/image4.png"/><Relationship Id="rId5" Type="http://schemas.openxmlformats.org/officeDocument/2006/relationships/hyperlink" Target="https://www.build-review.com/how-can-businesses-tackle-the-skills-shortages-within-the-construction-industry/" TargetMode="External"/><Relationship Id="rId4" Type="http://schemas.openxmlformats.org/officeDocument/2006/relationships/image" Target="../media/image32.jpg"/></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2.xml"/><Relationship Id="rId1" Type="http://schemas.openxmlformats.org/officeDocument/2006/relationships/tags" Target="../tags/tag35.xml"/><Relationship Id="rId5" Type="http://schemas.openxmlformats.org/officeDocument/2006/relationships/image" Target="../media/image4.png"/><Relationship Id="rId4" Type="http://schemas.openxmlformats.org/officeDocument/2006/relationships/image" Target="../media/image33.jpeg"/></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2.xml"/><Relationship Id="rId1" Type="http://schemas.openxmlformats.org/officeDocument/2006/relationships/tags" Target="../tags/tag36.xml"/><Relationship Id="rId6" Type="http://schemas.openxmlformats.org/officeDocument/2006/relationships/hyperlink" Target="https://encompassma.com/Paper-Collectibles-875mzxt/" TargetMode="External"/><Relationship Id="rId5" Type="http://schemas.openxmlformats.org/officeDocument/2006/relationships/image" Target="../media/image27.jpeg"/><Relationship Id="rId4" Type="http://schemas.openxmlformats.org/officeDocument/2006/relationships/image" Target="../media/image4.png"/></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2.xml"/><Relationship Id="rId1" Type="http://schemas.openxmlformats.org/officeDocument/2006/relationships/tags" Target="../tags/tag37.xml"/><Relationship Id="rId6" Type="http://schemas.openxmlformats.org/officeDocument/2006/relationships/image" Target="../media/image4.png"/><Relationship Id="rId5" Type="http://schemas.openxmlformats.org/officeDocument/2006/relationships/hyperlink" Target="https://www.growthcorp.com/sba504/construction-worker-or-foreman-at-construction-site/" TargetMode="External"/><Relationship Id="rId4" Type="http://schemas.openxmlformats.org/officeDocument/2006/relationships/image" Target="../media/image3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group of hard hats on a shelf&#10;&#10;AI-generated content may be incorrect.">
            <a:extLst>
              <a:ext uri="{FF2B5EF4-FFF2-40B4-BE49-F238E27FC236}">
                <a16:creationId xmlns:a16="http://schemas.microsoft.com/office/drawing/2014/main" id="{5DE6940F-D69C-1639-5135-DDDA6194A9AB}"/>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30000"/>
                    </a14:imgEffect>
                    <a14:imgEffect>
                      <a14:saturation sat="0"/>
                    </a14:imgEffect>
                    <a14:imgEffect>
                      <a14:brightnessContrast bright="-20000"/>
                    </a14:imgEffect>
                  </a14:imgLayer>
                </a14:imgProps>
              </a:ext>
              <a:ext uri="{837473B0-CC2E-450A-ABE3-18F120FF3D39}">
                <a1611:picAttrSrcUrl xmlns:a1611="http://schemas.microsoft.com/office/drawing/2016/11/main" r:id="rId5"/>
              </a:ext>
            </a:extLst>
          </a:blip>
          <a:stretch>
            <a:fillRect/>
          </a:stretch>
        </p:blipFill>
        <p:spPr>
          <a:xfrm>
            <a:off x="0" y="0"/>
            <a:ext cx="12192000" cy="6858000"/>
          </a:xfrm>
          <a:prstGeom prst="rect">
            <a:avLst/>
          </a:prstGeom>
        </p:spPr>
      </p:pic>
      <p:sp>
        <p:nvSpPr>
          <p:cNvPr id="3" name="Rectangle 2">
            <a:extLst>
              <a:ext uri="{FF2B5EF4-FFF2-40B4-BE49-F238E27FC236}">
                <a16:creationId xmlns:a16="http://schemas.microsoft.com/office/drawing/2014/main" id="{0A9DEE76-AF7F-D646-9BC6-82E58CF31942}"/>
              </a:ext>
            </a:extLst>
          </p:cNvPr>
          <p:cNvSpPr/>
          <p:nvPr/>
        </p:nvSpPr>
        <p:spPr>
          <a:xfrm>
            <a:off x="-3" y="2591464"/>
            <a:ext cx="12213831" cy="3662228"/>
          </a:xfrm>
          <a:prstGeom prst="rect">
            <a:avLst/>
          </a:prstGeom>
          <a:solidFill>
            <a:srgbClr val="002231">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FB42BED9-7186-C9D7-241D-A4A510704BBF}"/>
              </a:ext>
            </a:extLst>
          </p:cNvPr>
          <p:cNvSpPr/>
          <p:nvPr/>
        </p:nvSpPr>
        <p:spPr>
          <a:xfrm>
            <a:off x="3492030" y="2695803"/>
            <a:ext cx="8664224" cy="1938992"/>
          </a:xfrm>
          <a:prstGeom prst="rect">
            <a:avLst/>
          </a:prstGeom>
          <a:noFill/>
        </p:spPr>
        <p:txBody>
          <a:bodyPr wrap="square">
            <a:spAutoFit/>
          </a:bodyPr>
          <a:lstStyle/>
          <a:p>
            <a:r>
              <a:rPr lang="en-US" sz="12000" spc="-150" dirty="0">
                <a:solidFill>
                  <a:schemeClr val="bg1"/>
                </a:solidFill>
                <a:effectLst>
                  <a:outerShdw blurRad="38100" dist="38100" dir="2700000" algn="tl">
                    <a:srgbClr val="000000">
                      <a:alpha val="43137"/>
                    </a:srgbClr>
                  </a:outerShdw>
                </a:effectLst>
                <a:latin typeface="Korolev Medium" panose="02000606000000020004" pitchFamily="2" charset="0"/>
                <a:ea typeface="Open Sans" panose="020B0606030504020204" pitchFamily="34" charset="0"/>
                <a:cs typeface="Open Sans" panose="020B0606030504020204" pitchFamily="34" charset="0"/>
              </a:rPr>
              <a:t>SAFETY</a:t>
            </a:r>
          </a:p>
        </p:txBody>
      </p:sp>
      <p:cxnSp>
        <p:nvCxnSpPr>
          <p:cNvPr id="8" name="Straight Connector 7">
            <a:extLst>
              <a:ext uri="{FF2B5EF4-FFF2-40B4-BE49-F238E27FC236}">
                <a16:creationId xmlns:a16="http://schemas.microsoft.com/office/drawing/2014/main" id="{FB5A4F4F-D83D-7978-03D4-01B2A4157660}"/>
              </a:ext>
            </a:extLst>
          </p:cNvPr>
          <p:cNvCxnSpPr>
            <a:cxnSpLocks/>
          </p:cNvCxnSpPr>
          <p:nvPr/>
        </p:nvCxnSpPr>
        <p:spPr>
          <a:xfrm>
            <a:off x="3527776" y="5196114"/>
            <a:ext cx="7154738"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19" name="Rectangle 18">
            <a:extLst>
              <a:ext uri="{FF2B5EF4-FFF2-40B4-BE49-F238E27FC236}">
                <a16:creationId xmlns:a16="http://schemas.microsoft.com/office/drawing/2014/main" id="{A25AD478-0AD3-808E-C22A-D8C7B223ACA9}"/>
              </a:ext>
            </a:extLst>
          </p:cNvPr>
          <p:cNvSpPr/>
          <p:nvPr/>
        </p:nvSpPr>
        <p:spPr>
          <a:xfrm>
            <a:off x="3492030" y="3849965"/>
            <a:ext cx="8300562" cy="1569660"/>
          </a:xfrm>
          <a:prstGeom prst="rect">
            <a:avLst/>
          </a:prstGeom>
          <a:noFill/>
        </p:spPr>
        <p:txBody>
          <a:bodyPr wrap="square">
            <a:spAutoFit/>
          </a:bodyPr>
          <a:lstStyle/>
          <a:p>
            <a:r>
              <a:rPr lang="en-US" sz="9600" spc="-150" dirty="0">
                <a:solidFill>
                  <a:srgbClr val="006E91"/>
                </a:solidFill>
                <a:effectLst>
                  <a:outerShdw blurRad="38100" dist="38100" dir="2700000" algn="tl">
                    <a:srgbClr val="000000">
                      <a:alpha val="43137"/>
                    </a:srgbClr>
                  </a:outerShdw>
                </a:effectLst>
                <a:latin typeface="Korolev Light" panose="02000506000000020004" pitchFamily="2" charset="0"/>
                <a:ea typeface="Open Sans" panose="020B0606030504020204" pitchFamily="34" charset="0"/>
                <a:cs typeface="Open Sans" panose="020B0606030504020204" pitchFamily="34" charset="0"/>
              </a:rPr>
              <a:t>responsibilities</a:t>
            </a:r>
          </a:p>
        </p:txBody>
      </p:sp>
      <p:sp>
        <p:nvSpPr>
          <p:cNvPr id="20" name="Rectangle 19">
            <a:extLst>
              <a:ext uri="{FF2B5EF4-FFF2-40B4-BE49-F238E27FC236}">
                <a16:creationId xmlns:a16="http://schemas.microsoft.com/office/drawing/2014/main" id="{976DEFB2-7836-DC75-FFA4-5BEAC17B450E}"/>
              </a:ext>
            </a:extLst>
          </p:cNvPr>
          <p:cNvSpPr/>
          <p:nvPr/>
        </p:nvSpPr>
        <p:spPr>
          <a:xfrm>
            <a:off x="3492030" y="5347899"/>
            <a:ext cx="8300562" cy="523220"/>
          </a:xfrm>
          <a:prstGeom prst="rect">
            <a:avLst/>
          </a:prstGeom>
          <a:noFill/>
        </p:spPr>
        <p:txBody>
          <a:bodyPr wrap="square">
            <a:spAutoFit/>
          </a:bodyPr>
          <a:lstStyle/>
          <a:p>
            <a:r>
              <a:rPr lang="en-US" sz="2800" spc="600" dirty="0">
                <a:solidFill>
                  <a:schemeClr val="bg1"/>
                </a:solidFill>
                <a:effectLst>
                  <a:outerShdw blurRad="38100" dist="38100" dir="2700000" algn="tl">
                    <a:srgbClr val="000000">
                      <a:alpha val="43137"/>
                    </a:srgbClr>
                  </a:outerShdw>
                </a:effectLst>
                <a:latin typeface="Korolev Medium"/>
                <a:ea typeface="Open Sans" panose="020B0606030504020204" pitchFamily="34" charset="0"/>
                <a:cs typeface="Open Sans" panose="020B0606030504020204" pitchFamily="34" charset="0"/>
              </a:rPr>
              <a:t>FOREMAN TRAINING</a:t>
            </a:r>
            <a:endParaRPr lang="id-ID" sz="2800" spc="600" dirty="0">
              <a:solidFill>
                <a:schemeClr val="bg1"/>
              </a:solidFill>
              <a:effectLst>
                <a:outerShdw blurRad="38100" dist="38100" dir="2700000" algn="tl">
                  <a:srgbClr val="000000">
                    <a:alpha val="43137"/>
                  </a:srgbClr>
                </a:outerShdw>
              </a:effectLst>
              <a:latin typeface="Korolev Medium"/>
              <a:ea typeface="Open Sans" panose="020B0606030504020204" pitchFamily="34" charset="0"/>
              <a:cs typeface="Open Sans" panose="020B0606030504020204" pitchFamily="34" charset="0"/>
            </a:endParaRPr>
          </a:p>
        </p:txBody>
      </p:sp>
    </p:spTree>
    <p:custDataLst>
      <p:tags r:id="rId1"/>
    </p:custDataLst>
    <p:extLst>
      <p:ext uri="{BB962C8B-B14F-4D97-AF65-F5344CB8AC3E}">
        <p14:creationId xmlns:p14="http://schemas.microsoft.com/office/powerpoint/2010/main" val="157948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A person holding a hard hat&#10;&#10;AI-generated content may be incorrect.">
            <a:extLst>
              <a:ext uri="{FF2B5EF4-FFF2-40B4-BE49-F238E27FC236}">
                <a16:creationId xmlns:a16="http://schemas.microsoft.com/office/drawing/2014/main" id="{854AA020-8670-4DDE-382F-0A72DA489AF3}"/>
              </a:ext>
            </a:extLst>
          </p:cNvPr>
          <p:cNvPicPr>
            <a:picLocks noChangeAspect="1"/>
          </p:cNvPicPr>
          <p:nvPr/>
        </p:nvPicPr>
        <p:blipFill>
          <a:blip r:embed="rId4">
            <a:extLst>
              <a:ext uri="{837473B0-CC2E-450A-ABE3-18F120FF3D39}">
                <a1611:picAttrSrcUrl xmlns:a1611="http://schemas.microsoft.com/office/drawing/2016/11/main" r:id="rId5"/>
              </a:ext>
            </a:extLst>
          </a:blip>
          <a:srcRect b="15625"/>
          <a:stretch>
            <a:fillRect/>
          </a:stretch>
        </p:blipFill>
        <p:spPr>
          <a:xfrm>
            <a:off x="0" y="0"/>
            <a:ext cx="12192000" cy="6858000"/>
          </a:xfrm>
          <a:prstGeom prst="rect">
            <a:avLst/>
          </a:prstGeom>
        </p:spPr>
      </p:pic>
      <p:sp>
        <p:nvSpPr>
          <p:cNvPr id="7" name="Rectangle 6">
            <a:extLst>
              <a:ext uri="{FF2B5EF4-FFF2-40B4-BE49-F238E27FC236}">
                <a16:creationId xmlns:a16="http://schemas.microsoft.com/office/drawing/2014/main" id="{9F021294-84EA-F2F0-277B-E12888D90D48}"/>
              </a:ext>
            </a:extLst>
          </p:cNvPr>
          <p:cNvSpPr/>
          <p:nvPr/>
        </p:nvSpPr>
        <p:spPr>
          <a:xfrm>
            <a:off x="0" y="1736435"/>
            <a:ext cx="12192000" cy="3620277"/>
          </a:xfrm>
          <a:prstGeom prst="rect">
            <a:avLst/>
          </a:prstGeom>
          <a:solidFill>
            <a:schemeClr val="tx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a:extLst>
              <a:ext uri="{FF2B5EF4-FFF2-40B4-BE49-F238E27FC236}">
                <a16:creationId xmlns:a16="http://schemas.microsoft.com/office/drawing/2014/main" id="{574848FE-AFDF-EABB-DA45-1528D6570474}"/>
              </a:ext>
            </a:extLst>
          </p:cNvPr>
          <p:cNvSpPr txBox="1"/>
          <p:nvPr/>
        </p:nvSpPr>
        <p:spPr>
          <a:xfrm>
            <a:off x="731520" y="3396234"/>
            <a:ext cx="9705276" cy="1015663"/>
          </a:xfrm>
          <a:prstGeom prst="rect">
            <a:avLst/>
          </a:prstGeom>
          <a:noFill/>
        </p:spPr>
        <p:txBody>
          <a:bodyPr wrap="square" rtlCol="0">
            <a:spAutoFit/>
          </a:bodyPr>
          <a:lstStyle/>
          <a:p>
            <a:r>
              <a:rPr lang="en-US" sz="6000" b="1" dirty="0">
                <a:solidFill>
                  <a:schemeClr val="bg1"/>
                </a:solidFill>
                <a:effectLst>
                  <a:outerShdw blurRad="38100" dist="38100" dir="2700000" algn="tl">
                    <a:srgbClr val="000000">
                      <a:alpha val="43137"/>
                    </a:srgbClr>
                  </a:outerShdw>
                </a:effectLst>
                <a:latin typeface="Korolev Bold" panose="02000606000000020004" pitchFamily="2" charset="0"/>
              </a:rPr>
              <a:t>Setting the Foundation</a:t>
            </a:r>
          </a:p>
        </p:txBody>
      </p:sp>
      <p:sp>
        <p:nvSpPr>
          <p:cNvPr id="9" name="TextBox 8">
            <a:extLst>
              <a:ext uri="{FF2B5EF4-FFF2-40B4-BE49-F238E27FC236}">
                <a16:creationId xmlns:a16="http://schemas.microsoft.com/office/drawing/2014/main" id="{E1BAEAE3-162B-C27A-5F97-37D61C1880F3}"/>
              </a:ext>
            </a:extLst>
          </p:cNvPr>
          <p:cNvSpPr txBox="1"/>
          <p:nvPr/>
        </p:nvSpPr>
        <p:spPr>
          <a:xfrm>
            <a:off x="731520" y="4227388"/>
            <a:ext cx="10145042" cy="646331"/>
          </a:xfrm>
          <a:prstGeom prst="rect">
            <a:avLst/>
          </a:prstGeom>
          <a:noFill/>
        </p:spPr>
        <p:txBody>
          <a:bodyPr wrap="square" rtlCol="0">
            <a:spAutoFit/>
          </a:bodyPr>
          <a:lstStyle/>
          <a:p>
            <a:r>
              <a:rPr lang="en-US" sz="3600" dirty="0">
                <a:solidFill>
                  <a:schemeClr val="bg1"/>
                </a:solidFill>
                <a:effectLst>
                  <a:outerShdw blurRad="38100" dist="38100" dir="2700000" algn="tl">
                    <a:srgbClr val="000000">
                      <a:alpha val="43137"/>
                    </a:srgbClr>
                  </a:outerShdw>
                </a:effectLst>
                <a:latin typeface="Korolev Light" panose="02000506000000020004" pitchFamily="2" charset="0"/>
              </a:rPr>
              <a:t>why safety matters, and who leads</a:t>
            </a:r>
          </a:p>
        </p:txBody>
      </p:sp>
      <p:sp>
        <p:nvSpPr>
          <p:cNvPr id="2" name="Title 1">
            <a:extLst>
              <a:ext uri="{FF2B5EF4-FFF2-40B4-BE49-F238E27FC236}">
                <a16:creationId xmlns:a16="http://schemas.microsoft.com/office/drawing/2014/main" id="{3387476F-5483-7F8E-6895-DB18314C691D}"/>
              </a:ext>
            </a:extLst>
          </p:cNvPr>
          <p:cNvSpPr>
            <a:spLocks noGrp="1"/>
          </p:cNvSpPr>
          <p:nvPr>
            <p:ph type="title"/>
          </p:nvPr>
        </p:nvSpPr>
        <p:spPr>
          <a:xfrm>
            <a:off x="731520" y="1828800"/>
            <a:ext cx="11974285" cy="2103120"/>
          </a:xfrm>
        </p:spPr>
        <p:txBody>
          <a:bodyPr anchor="t">
            <a:normAutofit/>
          </a:bodyPr>
          <a:lstStyle/>
          <a:p>
            <a:r>
              <a:rPr lang="en-US" sz="13800" b="1" dirty="0">
                <a:solidFill>
                  <a:schemeClr val="bg1"/>
                </a:solidFill>
                <a:latin typeface="Korolev Heavy" panose="02000606000000020004" pitchFamily="2" charset="0"/>
              </a:rPr>
              <a:t>Module 1</a:t>
            </a:r>
          </a:p>
        </p:txBody>
      </p:sp>
      <p:cxnSp>
        <p:nvCxnSpPr>
          <p:cNvPr id="4" name="Straight Connector 3">
            <a:extLst>
              <a:ext uri="{FF2B5EF4-FFF2-40B4-BE49-F238E27FC236}">
                <a16:creationId xmlns:a16="http://schemas.microsoft.com/office/drawing/2014/main" id="{22EF1A03-23F9-194E-044D-E13E6969E810}"/>
              </a:ext>
            </a:extLst>
          </p:cNvPr>
          <p:cNvCxnSpPr>
            <a:cxnSpLocks/>
          </p:cNvCxnSpPr>
          <p:nvPr/>
        </p:nvCxnSpPr>
        <p:spPr>
          <a:xfrm>
            <a:off x="731520" y="3396234"/>
            <a:ext cx="6278880" cy="0"/>
          </a:xfrm>
          <a:prstGeom prst="line">
            <a:avLst/>
          </a:prstGeom>
        </p:spPr>
        <p:style>
          <a:lnRef idx="2">
            <a:schemeClr val="accent1"/>
          </a:lnRef>
          <a:fillRef idx="0">
            <a:schemeClr val="accent1"/>
          </a:fillRef>
          <a:effectRef idx="1">
            <a:schemeClr val="accent1"/>
          </a:effectRef>
          <a:fontRef idx="minor">
            <a:schemeClr val="tx1"/>
          </a:fontRef>
        </p:style>
      </p:cxnSp>
    </p:spTree>
    <p:custDataLst>
      <p:tags r:id="rId1"/>
    </p:custDataLst>
    <p:extLst>
      <p:ext uri="{BB962C8B-B14F-4D97-AF65-F5344CB8AC3E}">
        <p14:creationId xmlns:p14="http://schemas.microsoft.com/office/powerpoint/2010/main" val="41938145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group of hard hats on a shelf&#10;&#10;AI-generated content may be incorrect.">
            <a:extLst>
              <a:ext uri="{FF2B5EF4-FFF2-40B4-BE49-F238E27FC236}">
                <a16:creationId xmlns:a16="http://schemas.microsoft.com/office/drawing/2014/main" id="{5AFD5A8F-14B0-B1B4-40CA-C7006F69A163}"/>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0" y="0"/>
            <a:ext cx="12192000" cy="6858000"/>
          </a:xfrm>
          <a:prstGeom prst="rect">
            <a:avLst/>
          </a:prstGeom>
        </p:spPr>
      </p:pic>
      <p:sp>
        <p:nvSpPr>
          <p:cNvPr id="9" name="Rectangle 8">
            <a:extLst>
              <a:ext uri="{FF2B5EF4-FFF2-40B4-BE49-F238E27FC236}">
                <a16:creationId xmlns:a16="http://schemas.microsoft.com/office/drawing/2014/main" id="{3EF5F622-52D7-4708-A73C-48A56FDAECBD}"/>
              </a:ext>
            </a:extLst>
          </p:cNvPr>
          <p:cNvSpPr/>
          <p:nvPr/>
        </p:nvSpPr>
        <p:spPr>
          <a:xfrm>
            <a:off x="0" y="1565176"/>
            <a:ext cx="12192000" cy="3662228"/>
          </a:xfrm>
          <a:prstGeom prst="rect">
            <a:avLst/>
          </a:prstGeom>
          <a:solidFill>
            <a:schemeClr val="tx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A4B4325F-30F8-90FA-E9D5-E6A613A759C3}"/>
              </a:ext>
            </a:extLst>
          </p:cNvPr>
          <p:cNvSpPr txBox="1"/>
          <p:nvPr/>
        </p:nvSpPr>
        <p:spPr>
          <a:xfrm>
            <a:off x="1293436" y="2032409"/>
            <a:ext cx="9605128" cy="1200329"/>
          </a:xfrm>
          <a:prstGeom prst="rect">
            <a:avLst/>
          </a:prstGeom>
          <a:noFill/>
        </p:spPr>
        <p:txBody>
          <a:bodyPr wrap="square" rtlCol="0">
            <a:spAutoFit/>
          </a:bodyPr>
          <a:lstStyle/>
          <a:p>
            <a:pPr algn="ctr"/>
            <a:r>
              <a:rPr lang="en-US" sz="3600" dirty="0">
                <a:solidFill>
                  <a:schemeClr val="bg1"/>
                </a:solidFill>
                <a:effectLst>
                  <a:outerShdw blurRad="38100" dist="38100" dir="2700000" algn="tl">
                    <a:srgbClr val="000000">
                      <a:alpha val="43137"/>
                    </a:srgbClr>
                  </a:outerShdw>
                </a:effectLst>
                <a:latin typeface="Korolev Medium" panose="02000606000000020004" pitchFamily="2" charset="0"/>
              </a:rPr>
              <a:t>As a Foreman, you play a vital role in ensuring safety for yourself and your team. </a:t>
            </a:r>
          </a:p>
        </p:txBody>
      </p:sp>
      <p:sp>
        <p:nvSpPr>
          <p:cNvPr id="2" name="Rectangle 1">
            <a:extLst>
              <a:ext uri="{FF2B5EF4-FFF2-40B4-BE49-F238E27FC236}">
                <a16:creationId xmlns:a16="http://schemas.microsoft.com/office/drawing/2014/main" id="{A123AA67-CC70-532A-27B8-14F592FC7A5D}"/>
              </a:ext>
            </a:extLst>
          </p:cNvPr>
          <p:cNvSpPr/>
          <p:nvPr/>
        </p:nvSpPr>
        <p:spPr>
          <a:xfrm>
            <a:off x="0" y="6400800"/>
            <a:ext cx="12192000"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Korolev Medium" panose="02000606000000020004" pitchFamily="2" charset="0"/>
            </a:endParaRPr>
          </a:p>
        </p:txBody>
      </p:sp>
      <p:pic>
        <p:nvPicPr>
          <p:cNvPr id="3" name="Picture 2" descr="A picture containing object, clock, meter&#10;&#10;Description automatically generated">
            <a:extLst>
              <a:ext uri="{FF2B5EF4-FFF2-40B4-BE49-F238E27FC236}">
                <a16:creationId xmlns:a16="http://schemas.microsoft.com/office/drawing/2014/main" id="{2238D972-4C89-675C-C26D-9113B200038C}"/>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855851" y="6471995"/>
            <a:ext cx="1506349" cy="277128"/>
          </a:xfrm>
          <a:prstGeom prst="rect">
            <a:avLst/>
          </a:prstGeom>
        </p:spPr>
      </p:pic>
      <p:sp>
        <p:nvSpPr>
          <p:cNvPr id="6" name="TextBox 5">
            <a:extLst>
              <a:ext uri="{FF2B5EF4-FFF2-40B4-BE49-F238E27FC236}">
                <a16:creationId xmlns:a16="http://schemas.microsoft.com/office/drawing/2014/main" id="{03DCE899-9264-115C-4ECB-BB35986347CF}"/>
              </a:ext>
            </a:extLst>
          </p:cNvPr>
          <p:cNvSpPr txBox="1"/>
          <p:nvPr/>
        </p:nvSpPr>
        <p:spPr>
          <a:xfrm>
            <a:off x="1023479" y="3454028"/>
            <a:ext cx="10145042" cy="1200329"/>
          </a:xfrm>
          <a:prstGeom prst="rect">
            <a:avLst/>
          </a:prstGeom>
          <a:noFill/>
        </p:spPr>
        <p:txBody>
          <a:bodyPr wrap="square" rtlCol="0">
            <a:spAutoFit/>
          </a:bodyPr>
          <a:lstStyle/>
          <a:p>
            <a:pPr algn="ctr"/>
            <a:r>
              <a:rPr lang="en-US" sz="3600" dirty="0">
                <a:solidFill>
                  <a:schemeClr val="bg1"/>
                </a:solidFill>
                <a:effectLst>
                  <a:outerShdw blurRad="38100" dist="38100" dir="2700000" algn="tl">
                    <a:srgbClr val="000000">
                      <a:alpha val="43137"/>
                    </a:srgbClr>
                  </a:outerShdw>
                </a:effectLst>
                <a:latin typeface="Korolev Medium" panose="02000606000000020004" pitchFamily="2" charset="0"/>
              </a:rPr>
              <a:t>Remember, you are a part of Safety; you are safety. We are safety.</a:t>
            </a:r>
          </a:p>
        </p:txBody>
      </p:sp>
    </p:spTree>
    <p:custDataLst>
      <p:tags r:id="rId1"/>
    </p:custDataLst>
    <p:extLst>
      <p:ext uri="{BB962C8B-B14F-4D97-AF65-F5344CB8AC3E}">
        <p14:creationId xmlns:p14="http://schemas.microsoft.com/office/powerpoint/2010/main" val="439432143"/>
      </p:ext>
    </p:extLst>
  </p:cSld>
  <p:clrMapOvr>
    <a:masterClrMapping/>
  </p:clrMapOvr>
  <p:transition spd="slow">
    <p:push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descr="A person holding a yellow hard hat&#10;&#10;AI-generated content may be incorrect.">
            <a:extLst>
              <a:ext uri="{FF2B5EF4-FFF2-40B4-BE49-F238E27FC236}">
                <a16:creationId xmlns:a16="http://schemas.microsoft.com/office/drawing/2014/main" id="{D90CEDA6-ADB3-6F11-2418-7625EDCA25DC}"/>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3657600" y="0"/>
            <a:ext cx="8534400" cy="6400800"/>
          </a:xfrm>
          <a:prstGeom prst="rect">
            <a:avLst/>
          </a:prstGeom>
        </p:spPr>
      </p:pic>
      <p:sp>
        <p:nvSpPr>
          <p:cNvPr id="23" name="Rectangle 22">
            <a:extLst>
              <a:ext uri="{FF2B5EF4-FFF2-40B4-BE49-F238E27FC236}">
                <a16:creationId xmlns:a16="http://schemas.microsoft.com/office/drawing/2014/main" id="{17F59071-FE50-4325-B0B7-2A4CD722C7DA}"/>
              </a:ext>
            </a:extLst>
          </p:cNvPr>
          <p:cNvSpPr/>
          <p:nvPr/>
        </p:nvSpPr>
        <p:spPr>
          <a:xfrm>
            <a:off x="0" y="-1"/>
            <a:ext cx="12192000" cy="6424863"/>
          </a:xfrm>
          <a:prstGeom prst="rect">
            <a:avLst/>
          </a:prstGeom>
          <a:gradFill flip="none" rotWithShape="1">
            <a:gsLst>
              <a:gs pos="39000">
                <a:schemeClr val="accent1">
                  <a:lumMod val="5000"/>
                  <a:lumOff val="95000"/>
                  <a:alpha val="0"/>
                </a:schemeClr>
              </a:gs>
              <a:gs pos="65000">
                <a:schemeClr val="bg1"/>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20BEF1FB-6548-1DB7-81AB-C5A9D245062D}"/>
              </a:ext>
            </a:extLst>
          </p:cNvPr>
          <p:cNvSpPr/>
          <p:nvPr/>
        </p:nvSpPr>
        <p:spPr>
          <a:xfrm>
            <a:off x="0" y="6400800"/>
            <a:ext cx="12192000"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Korolev Medium" panose="02000606000000020004" pitchFamily="2" charset="0"/>
            </a:endParaRPr>
          </a:p>
        </p:txBody>
      </p:sp>
      <p:pic>
        <p:nvPicPr>
          <p:cNvPr id="8" name="Picture 7" descr="A picture containing object, clock, meter&#10;&#10;Description automatically generated">
            <a:extLst>
              <a:ext uri="{FF2B5EF4-FFF2-40B4-BE49-F238E27FC236}">
                <a16:creationId xmlns:a16="http://schemas.microsoft.com/office/drawing/2014/main" id="{4A9107AD-51C2-B74E-5C5D-F01A401779EC}"/>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855851" y="6471995"/>
            <a:ext cx="1506349" cy="277128"/>
          </a:xfrm>
          <a:prstGeom prst="rect">
            <a:avLst/>
          </a:prstGeom>
        </p:spPr>
      </p:pic>
      <p:sp>
        <p:nvSpPr>
          <p:cNvPr id="4" name="TextBox 3">
            <a:extLst>
              <a:ext uri="{FF2B5EF4-FFF2-40B4-BE49-F238E27FC236}">
                <a16:creationId xmlns:a16="http://schemas.microsoft.com/office/drawing/2014/main" id="{F224E9F9-4765-90B5-1CF6-2436668AC8AC}"/>
              </a:ext>
            </a:extLst>
          </p:cNvPr>
          <p:cNvSpPr txBox="1"/>
          <p:nvPr/>
        </p:nvSpPr>
        <p:spPr>
          <a:xfrm>
            <a:off x="731520" y="1188720"/>
            <a:ext cx="4339988" cy="1754326"/>
          </a:xfrm>
          <a:prstGeom prst="rect">
            <a:avLst/>
          </a:prstGeom>
          <a:noFill/>
        </p:spPr>
        <p:txBody>
          <a:bodyPr wrap="square" rtlCol="0">
            <a:spAutoFit/>
          </a:bodyPr>
          <a:lstStyle/>
          <a:p>
            <a:pPr algn="ctr"/>
            <a:r>
              <a:rPr lang="en-US" sz="5400" b="1" dirty="0">
                <a:solidFill>
                  <a:srgbClr val="002231"/>
                </a:solidFill>
                <a:latin typeface="Korolev Heavy" panose="02000606000000020004" pitchFamily="2" charset="0"/>
              </a:rPr>
              <a:t>What is Safety Culture?</a:t>
            </a:r>
          </a:p>
        </p:txBody>
      </p:sp>
      <p:sp>
        <p:nvSpPr>
          <p:cNvPr id="2" name="TextBox 1">
            <a:extLst>
              <a:ext uri="{FF2B5EF4-FFF2-40B4-BE49-F238E27FC236}">
                <a16:creationId xmlns:a16="http://schemas.microsoft.com/office/drawing/2014/main" id="{BFD7A3C5-D0E5-A664-E7FE-6485BAA28B8F}"/>
              </a:ext>
            </a:extLst>
          </p:cNvPr>
          <p:cNvSpPr txBox="1"/>
          <p:nvPr/>
        </p:nvSpPr>
        <p:spPr>
          <a:xfrm>
            <a:off x="731520" y="3641079"/>
            <a:ext cx="4339988" cy="461665"/>
          </a:xfrm>
          <a:prstGeom prst="rect">
            <a:avLst/>
          </a:prstGeom>
          <a:noFill/>
        </p:spPr>
        <p:txBody>
          <a:bodyPr wrap="square" rtlCol="0">
            <a:spAutoFit/>
          </a:bodyPr>
          <a:lstStyle/>
          <a:p>
            <a:r>
              <a:rPr lang="en-US" sz="2400" b="1" dirty="0">
                <a:solidFill>
                  <a:srgbClr val="002231"/>
                </a:solidFill>
                <a:latin typeface="Korolev Medium" panose="02000606000000020004" pitchFamily="2" charset="0"/>
              </a:rPr>
              <a:t>Definition</a:t>
            </a:r>
          </a:p>
        </p:txBody>
      </p:sp>
      <p:sp>
        <p:nvSpPr>
          <p:cNvPr id="24" name="TextBox 23">
            <a:extLst>
              <a:ext uri="{FF2B5EF4-FFF2-40B4-BE49-F238E27FC236}">
                <a16:creationId xmlns:a16="http://schemas.microsoft.com/office/drawing/2014/main" id="{123D507A-4468-5491-DAA7-0766770E3A04}"/>
              </a:ext>
            </a:extLst>
          </p:cNvPr>
          <p:cNvSpPr txBox="1"/>
          <p:nvPr/>
        </p:nvSpPr>
        <p:spPr>
          <a:xfrm>
            <a:off x="731520" y="4102744"/>
            <a:ext cx="4339988" cy="1631216"/>
          </a:xfrm>
          <a:prstGeom prst="rect">
            <a:avLst/>
          </a:prstGeom>
          <a:noFill/>
        </p:spPr>
        <p:txBody>
          <a:bodyPr wrap="square" rtlCol="0">
            <a:spAutoFit/>
          </a:bodyPr>
          <a:lstStyle/>
          <a:p>
            <a:r>
              <a:rPr lang="en-US" sz="2000" dirty="0">
                <a:solidFill>
                  <a:srgbClr val="002231"/>
                </a:solidFill>
                <a:latin typeface="Korolev Medium" panose="02000606000000020004" pitchFamily="2" charset="0"/>
              </a:rPr>
              <a:t>Safety culture encompasses the shared values, beliefs, and behaviors that prioritize safety within our company. If influences how safety is perceived and acted upon at all levels.</a:t>
            </a:r>
          </a:p>
        </p:txBody>
      </p:sp>
      <p:cxnSp>
        <p:nvCxnSpPr>
          <p:cNvPr id="26" name="Straight Connector 25">
            <a:extLst>
              <a:ext uri="{FF2B5EF4-FFF2-40B4-BE49-F238E27FC236}">
                <a16:creationId xmlns:a16="http://schemas.microsoft.com/office/drawing/2014/main" id="{758045EF-9090-6C25-12AE-6B56250CDD3D}"/>
              </a:ext>
            </a:extLst>
          </p:cNvPr>
          <p:cNvCxnSpPr>
            <a:cxnSpLocks/>
          </p:cNvCxnSpPr>
          <p:nvPr/>
        </p:nvCxnSpPr>
        <p:spPr>
          <a:xfrm>
            <a:off x="731520" y="3292063"/>
            <a:ext cx="4339988" cy="0"/>
          </a:xfrm>
          <a:prstGeom prst="line">
            <a:avLst/>
          </a:prstGeom>
          <a:ln w="25400">
            <a:solidFill>
              <a:srgbClr val="FFC101"/>
            </a:solidFill>
          </a:ln>
        </p:spPr>
        <p:style>
          <a:lnRef idx="2">
            <a:schemeClr val="accent1"/>
          </a:lnRef>
          <a:fillRef idx="0">
            <a:schemeClr val="accent1"/>
          </a:fillRef>
          <a:effectRef idx="1">
            <a:schemeClr val="accent1"/>
          </a:effectRef>
          <a:fontRef idx="minor">
            <a:schemeClr val="tx1"/>
          </a:fontRef>
        </p:style>
      </p:cxnSp>
    </p:spTree>
    <p:custDataLst>
      <p:tags r:id="rId1"/>
    </p:custDataLst>
    <p:extLst>
      <p:ext uri="{BB962C8B-B14F-4D97-AF65-F5344CB8AC3E}">
        <p14:creationId xmlns:p14="http://schemas.microsoft.com/office/powerpoint/2010/main" val="407998154"/>
      </p:ext>
    </p:extLst>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0288CE-9BB6-8064-F7EF-88C3363F4CD6}"/>
            </a:ext>
          </a:extLst>
        </p:cNvPr>
        <p:cNvGrpSpPr/>
        <p:nvPr/>
      </p:nvGrpSpPr>
      <p:grpSpPr>
        <a:xfrm>
          <a:off x="0" y="0"/>
          <a:ext cx="0" cy="0"/>
          <a:chOff x="0" y="0"/>
          <a:chExt cx="0" cy="0"/>
        </a:xfrm>
      </p:grpSpPr>
      <p:pic>
        <p:nvPicPr>
          <p:cNvPr id="6" name="Picture 5" descr="A stack of hard hats&#10;&#10;AI-generated content may be incorrect.">
            <a:extLst>
              <a:ext uri="{FF2B5EF4-FFF2-40B4-BE49-F238E27FC236}">
                <a16:creationId xmlns:a16="http://schemas.microsoft.com/office/drawing/2014/main" id="{EFAFFF2F-3661-A7C1-92B1-F561B246A560}"/>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819280" y="0"/>
            <a:ext cx="11372720" cy="6400800"/>
          </a:xfrm>
          <a:prstGeom prst="rect">
            <a:avLst/>
          </a:prstGeom>
        </p:spPr>
      </p:pic>
      <p:sp>
        <p:nvSpPr>
          <p:cNvPr id="3" name="Rectangle 2">
            <a:extLst>
              <a:ext uri="{FF2B5EF4-FFF2-40B4-BE49-F238E27FC236}">
                <a16:creationId xmlns:a16="http://schemas.microsoft.com/office/drawing/2014/main" id="{34CACAFD-11F3-2A3C-5956-24E073449D80}"/>
              </a:ext>
            </a:extLst>
          </p:cNvPr>
          <p:cNvSpPr/>
          <p:nvPr/>
        </p:nvSpPr>
        <p:spPr>
          <a:xfrm>
            <a:off x="0" y="6400800"/>
            <a:ext cx="12192000"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Korolev Medium" panose="02000606000000020004" pitchFamily="2" charset="0"/>
            </a:endParaRPr>
          </a:p>
        </p:txBody>
      </p:sp>
      <p:pic>
        <p:nvPicPr>
          <p:cNvPr id="4" name="Picture 3" descr="A picture containing object, clock, meter&#10;&#10;Description automatically generated">
            <a:extLst>
              <a:ext uri="{FF2B5EF4-FFF2-40B4-BE49-F238E27FC236}">
                <a16:creationId xmlns:a16="http://schemas.microsoft.com/office/drawing/2014/main" id="{4205F4F3-6F7F-7BA4-B0DE-23716780D30A}"/>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855851" y="6471995"/>
            <a:ext cx="1506349" cy="277128"/>
          </a:xfrm>
          <a:prstGeom prst="rect">
            <a:avLst/>
          </a:prstGeom>
        </p:spPr>
      </p:pic>
      <p:sp>
        <p:nvSpPr>
          <p:cNvPr id="7" name="Rectangle 6">
            <a:extLst>
              <a:ext uri="{FF2B5EF4-FFF2-40B4-BE49-F238E27FC236}">
                <a16:creationId xmlns:a16="http://schemas.microsoft.com/office/drawing/2014/main" id="{805CC168-5814-4421-26E2-6A8EE5408353}"/>
              </a:ext>
            </a:extLst>
          </p:cNvPr>
          <p:cNvSpPr/>
          <p:nvPr/>
        </p:nvSpPr>
        <p:spPr>
          <a:xfrm>
            <a:off x="0" y="-1"/>
            <a:ext cx="12192000" cy="6424863"/>
          </a:xfrm>
          <a:prstGeom prst="rect">
            <a:avLst/>
          </a:prstGeom>
          <a:gradFill flip="none" rotWithShape="1">
            <a:gsLst>
              <a:gs pos="39000">
                <a:schemeClr val="accent1">
                  <a:lumMod val="5000"/>
                  <a:lumOff val="95000"/>
                  <a:alpha val="0"/>
                </a:schemeClr>
              </a:gs>
              <a:gs pos="65000">
                <a:schemeClr val="bg1"/>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2B876CE9-80E1-43EB-CD15-13E23C15E352}"/>
              </a:ext>
            </a:extLst>
          </p:cNvPr>
          <p:cNvSpPr txBox="1"/>
          <p:nvPr/>
        </p:nvSpPr>
        <p:spPr>
          <a:xfrm>
            <a:off x="822960" y="1188720"/>
            <a:ext cx="4339988" cy="1754326"/>
          </a:xfrm>
          <a:prstGeom prst="rect">
            <a:avLst/>
          </a:prstGeom>
          <a:noFill/>
        </p:spPr>
        <p:txBody>
          <a:bodyPr wrap="square" rtlCol="0">
            <a:spAutoFit/>
          </a:bodyPr>
          <a:lstStyle/>
          <a:p>
            <a:pPr algn="ctr"/>
            <a:r>
              <a:rPr lang="en-US" sz="5400" b="1" dirty="0">
                <a:solidFill>
                  <a:srgbClr val="002231"/>
                </a:solidFill>
                <a:latin typeface="Korolev Heavy" panose="02000606000000020004" pitchFamily="2" charset="0"/>
              </a:rPr>
              <a:t>Purpose of Safety Culture</a:t>
            </a:r>
          </a:p>
        </p:txBody>
      </p:sp>
      <p:sp>
        <p:nvSpPr>
          <p:cNvPr id="8" name="TextBox 7">
            <a:extLst>
              <a:ext uri="{FF2B5EF4-FFF2-40B4-BE49-F238E27FC236}">
                <a16:creationId xmlns:a16="http://schemas.microsoft.com/office/drawing/2014/main" id="{346AAA72-E6F9-2014-6889-8B994F5A6D87}"/>
              </a:ext>
            </a:extLst>
          </p:cNvPr>
          <p:cNvSpPr txBox="1"/>
          <p:nvPr/>
        </p:nvSpPr>
        <p:spPr>
          <a:xfrm>
            <a:off x="731520" y="3641079"/>
            <a:ext cx="4339988" cy="1938992"/>
          </a:xfrm>
          <a:prstGeom prst="rect">
            <a:avLst/>
          </a:prstGeom>
          <a:noFill/>
        </p:spPr>
        <p:txBody>
          <a:bodyPr wrap="square" rtlCol="0">
            <a:spAutoFit/>
          </a:bodyPr>
          <a:lstStyle/>
          <a:p>
            <a:pPr marL="342900" indent="-342900">
              <a:buFont typeface="Arial" panose="020B0604020202020204" pitchFamily="34" charset="0"/>
              <a:buChar char="•"/>
            </a:pPr>
            <a:r>
              <a:rPr lang="en-US" sz="2400" b="1" dirty="0">
                <a:solidFill>
                  <a:srgbClr val="002231"/>
                </a:solidFill>
                <a:latin typeface="Korolev Medium" panose="02000606000000020004" pitchFamily="2" charset="0"/>
              </a:rPr>
              <a:t>Consistency in Practices</a:t>
            </a:r>
          </a:p>
          <a:p>
            <a:pPr marL="342900" indent="-342900">
              <a:buFont typeface="Arial" panose="020B0604020202020204" pitchFamily="34" charset="0"/>
              <a:buChar char="•"/>
            </a:pPr>
            <a:r>
              <a:rPr lang="en-US" sz="2400" b="1" dirty="0">
                <a:solidFill>
                  <a:srgbClr val="002231"/>
                </a:solidFill>
                <a:latin typeface="Korolev Medium" panose="02000606000000020004" pitchFamily="2" charset="0"/>
              </a:rPr>
              <a:t>Enhance Safety Awareness</a:t>
            </a:r>
          </a:p>
          <a:p>
            <a:pPr marL="342900" indent="-342900">
              <a:buFont typeface="Arial" panose="020B0604020202020204" pitchFamily="34" charset="0"/>
              <a:buChar char="•"/>
            </a:pPr>
            <a:r>
              <a:rPr lang="en-US" sz="2400" b="1" dirty="0">
                <a:solidFill>
                  <a:srgbClr val="002231"/>
                </a:solidFill>
                <a:latin typeface="Korolev Medium" panose="02000606000000020004" pitchFamily="2" charset="0"/>
              </a:rPr>
              <a:t>Reduce Incidents</a:t>
            </a:r>
          </a:p>
          <a:p>
            <a:pPr marL="342900" indent="-342900">
              <a:buFont typeface="Arial" panose="020B0604020202020204" pitchFamily="34" charset="0"/>
              <a:buChar char="•"/>
            </a:pPr>
            <a:r>
              <a:rPr lang="en-US" sz="2400" b="1" dirty="0">
                <a:solidFill>
                  <a:srgbClr val="002231"/>
                </a:solidFill>
                <a:latin typeface="Korolev Medium" panose="02000606000000020004" pitchFamily="2" charset="0"/>
              </a:rPr>
              <a:t>Encourage Reporting</a:t>
            </a:r>
          </a:p>
          <a:p>
            <a:pPr marL="342900" indent="-342900">
              <a:buFont typeface="Arial" panose="020B0604020202020204" pitchFamily="34" charset="0"/>
              <a:buChar char="•"/>
            </a:pPr>
            <a:r>
              <a:rPr lang="en-US" sz="2400" b="1" dirty="0">
                <a:solidFill>
                  <a:srgbClr val="002231"/>
                </a:solidFill>
                <a:latin typeface="Korolev Medium" panose="02000606000000020004" pitchFamily="2" charset="0"/>
              </a:rPr>
              <a:t>Shared Values</a:t>
            </a:r>
          </a:p>
        </p:txBody>
      </p:sp>
      <p:cxnSp>
        <p:nvCxnSpPr>
          <p:cNvPr id="9" name="Straight Connector 8">
            <a:extLst>
              <a:ext uri="{FF2B5EF4-FFF2-40B4-BE49-F238E27FC236}">
                <a16:creationId xmlns:a16="http://schemas.microsoft.com/office/drawing/2014/main" id="{50982F0D-125E-AB70-8857-D8222B543530}"/>
              </a:ext>
            </a:extLst>
          </p:cNvPr>
          <p:cNvCxnSpPr>
            <a:cxnSpLocks/>
          </p:cNvCxnSpPr>
          <p:nvPr/>
        </p:nvCxnSpPr>
        <p:spPr>
          <a:xfrm>
            <a:off x="731520" y="3292063"/>
            <a:ext cx="4339988" cy="0"/>
          </a:xfrm>
          <a:prstGeom prst="line">
            <a:avLst/>
          </a:prstGeom>
          <a:ln w="25400">
            <a:solidFill>
              <a:srgbClr val="FFC101"/>
            </a:solidFill>
          </a:ln>
        </p:spPr>
        <p:style>
          <a:lnRef idx="2">
            <a:schemeClr val="accent1"/>
          </a:lnRef>
          <a:fillRef idx="0">
            <a:schemeClr val="accent1"/>
          </a:fillRef>
          <a:effectRef idx="1">
            <a:schemeClr val="accent1"/>
          </a:effectRef>
          <a:fontRef idx="minor">
            <a:schemeClr val="tx1"/>
          </a:fontRef>
        </p:style>
      </p:cxnSp>
    </p:spTree>
    <p:custDataLst>
      <p:tags r:id="rId1"/>
    </p:custDataLst>
    <p:extLst>
      <p:ext uri="{BB962C8B-B14F-4D97-AF65-F5344CB8AC3E}">
        <p14:creationId xmlns:p14="http://schemas.microsoft.com/office/powerpoint/2010/main" val="1995598234"/>
      </p:ext>
    </p:extLst>
  </p:cSld>
  <p:clrMapOvr>
    <a:masterClrMapping/>
  </p:clrMapOvr>
  <p:transition spd="slow">
    <p:push/>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E10C32-8684-5E94-869F-F53B4A258777}"/>
            </a:ext>
          </a:extLst>
        </p:cNvPr>
        <p:cNvGrpSpPr/>
        <p:nvPr/>
      </p:nvGrpSpPr>
      <p:grpSpPr>
        <a:xfrm>
          <a:off x="0" y="0"/>
          <a:ext cx="0" cy="0"/>
          <a:chOff x="0" y="0"/>
          <a:chExt cx="0" cy="0"/>
        </a:xfrm>
      </p:grpSpPr>
      <p:pic>
        <p:nvPicPr>
          <p:cNvPr id="20" name="Picture 19" descr="A blackboard with white chalk&#10;&#10;AI-generated content may be incorrect.">
            <a:extLst>
              <a:ext uri="{FF2B5EF4-FFF2-40B4-BE49-F238E27FC236}">
                <a16:creationId xmlns:a16="http://schemas.microsoft.com/office/drawing/2014/main" id="{C9F7A718-52CC-B76F-4E5B-4D5FCC8AF3E0}"/>
              </a:ext>
            </a:extLst>
          </p:cNvPr>
          <p:cNvPicPr>
            <a:picLocks noChangeAspect="1"/>
          </p:cNvPicPr>
          <p:nvPr/>
        </p:nvPicPr>
        <p:blipFill>
          <a:blip r:embed="rId4" cstate="hqprint">
            <a:extLst>
              <a:ext uri="{28A0092B-C50C-407E-A947-70E740481C1C}">
                <a14:useLocalDpi xmlns:a14="http://schemas.microsoft.com/office/drawing/2010/main"/>
              </a:ext>
              <a:ext uri="{837473B0-CC2E-450A-ABE3-18F120FF3D39}">
                <a1611:picAttrSrcUrl xmlns:a1611="http://schemas.microsoft.com/office/drawing/2016/11/main" r:id="rId5"/>
              </a:ext>
            </a:extLst>
          </a:blip>
          <a:srcRect/>
          <a:stretch/>
        </p:blipFill>
        <p:spPr>
          <a:xfrm>
            <a:off x="-1" y="0"/>
            <a:ext cx="12192000" cy="6858001"/>
          </a:xfrm>
          <a:prstGeom prst="rect">
            <a:avLst/>
          </a:prstGeom>
        </p:spPr>
      </p:pic>
      <p:sp>
        <p:nvSpPr>
          <p:cNvPr id="103" name="Rectangle 102">
            <a:extLst>
              <a:ext uri="{FF2B5EF4-FFF2-40B4-BE49-F238E27FC236}">
                <a16:creationId xmlns:a16="http://schemas.microsoft.com/office/drawing/2014/main" id="{9AE5C9FB-A8A1-72C9-79C1-3D4F62D4C3AD}"/>
              </a:ext>
            </a:extLst>
          </p:cNvPr>
          <p:cNvSpPr/>
          <p:nvPr/>
        </p:nvSpPr>
        <p:spPr>
          <a:xfrm>
            <a:off x="0" y="9146"/>
            <a:ext cx="12192000" cy="6391654"/>
          </a:xfrm>
          <a:prstGeom prst="rect">
            <a:avLst/>
          </a:prstGeom>
          <a:gradFill flip="none" rotWithShape="1">
            <a:gsLst>
              <a:gs pos="0">
                <a:schemeClr val="tx1">
                  <a:lumMod val="74283"/>
                  <a:lumOff val="25717"/>
                  <a:alpha val="0"/>
                </a:schemeClr>
              </a:gs>
              <a:gs pos="99000">
                <a:schemeClr val="tx1">
                  <a:alpha val="40210"/>
                </a:schemeClr>
              </a:gs>
            </a:gsLst>
            <a:path path="circle">
              <a:fillToRect l="50000" t="50000" r="50000" b="5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B1BC5527-DBD5-A09A-B50A-3DE870DFD695}"/>
              </a:ext>
            </a:extLst>
          </p:cNvPr>
          <p:cNvSpPr txBox="1"/>
          <p:nvPr/>
        </p:nvSpPr>
        <p:spPr>
          <a:xfrm>
            <a:off x="758556" y="1584215"/>
            <a:ext cx="10674888" cy="3631763"/>
          </a:xfrm>
          <a:prstGeom prst="rect">
            <a:avLst/>
          </a:prstGeom>
          <a:noFill/>
        </p:spPr>
        <p:txBody>
          <a:bodyPr wrap="square" rtlCol="0">
            <a:spAutoFit/>
          </a:bodyPr>
          <a:lstStyle/>
          <a:p>
            <a:pPr algn="ctr"/>
            <a:r>
              <a:rPr lang="en-US" sz="11500" dirty="0">
                <a:ln>
                  <a:solidFill>
                    <a:schemeClr val="bg1"/>
                  </a:solidFill>
                </a:ln>
                <a:noFill/>
                <a:latin typeface="KG Tangled Up In You " panose="02000000000000000000" charset="0"/>
                <a:cs typeface="KG Tangled Up In You " panose="02000000000000000000" charset="0"/>
              </a:rPr>
              <a:t>BENEFITS OF A </a:t>
            </a:r>
          </a:p>
        </p:txBody>
      </p:sp>
      <p:sp>
        <p:nvSpPr>
          <p:cNvPr id="3" name="Rectangle 2">
            <a:extLst>
              <a:ext uri="{FF2B5EF4-FFF2-40B4-BE49-F238E27FC236}">
                <a16:creationId xmlns:a16="http://schemas.microsoft.com/office/drawing/2014/main" id="{32C93E11-E069-65D2-4548-7670EF55BB15}"/>
              </a:ext>
            </a:extLst>
          </p:cNvPr>
          <p:cNvSpPr/>
          <p:nvPr/>
        </p:nvSpPr>
        <p:spPr>
          <a:xfrm>
            <a:off x="0" y="6400800"/>
            <a:ext cx="12192000"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Korolev Medium" panose="02000606000000020004" pitchFamily="2" charset="0"/>
            </a:endParaRPr>
          </a:p>
        </p:txBody>
      </p:sp>
      <p:pic>
        <p:nvPicPr>
          <p:cNvPr id="4" name="Picture 3" descr="A picture containing object, clock, meter&#10;&#10;Description automatically generated">
            <a:extLst>
              <a:ext uri="{FF2B5EF4-FFF2-40B4-BE49-F238E27FC236}">
                <a16:creationId xmlns:a16="http://schemas.microsoft.com/office/drawing/2014/main" id="{EB867EA3-F662-1138-35B2-2C7521066A3E}"/>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855851" y="6471995"/>
            <a:ext cx="1506349" cy="277128"/>
          </a:xfrm>
          <a:prstGeom prst="rect">
            <a:avLst/>
          </a:prstGeom>
        </p:spPr>
      </p:pic>
      <p:pic>
        <p:nvPicPr>
          <p:cNvPr id="13" name="Picture 12" descr="A white hard hat with a black strap&#10;&#10;AI-generated content may be incorrect.">
            <a:extLst>
              <a:ext uri="{FF2B5EF4-FFF2-40B4-BE49-F238E27FC236}">
                <a16:creationId xmlns:a16="http://schemas.microsoft.com/office/drawing/2014/main" id="{8CAEAA0C-D567-7AFC-A5FB-3D6D660741C4}"/>
              </a:ext>
            </a:extLst>
          </p:cNvPr>
          <p:cNvPicPr>
            <a:picLocks noChangeAspect="1"/>
          </p:cNvPicPr>
          <p:nvPr/>
        </p:nvPicPr>
        <p:blipFill>
          <a:blip r:embed="rId7" cstate="hqprint">
            <a:extLst>
              <a:ext uri="{BEBA8EAE-BF5A-486C-A8C5-ECC9F3942E4B}">
                <a14:imgProps xmlns:a14="http://schemas.microsoft.com/office/drawing/2010/main">
                  <a14:imgLayer r:embed="rId8">
                    <a14:imgEffect>
                      <a14:backgroundRemoval t="10000" b="90000" l="6719" r="94727">
                        <a14:foregroundMark x1="91953" y1="66328" x2="91953" y2="66328"/>
                        <a14:foregroundMark x1="94727" y1="68008" x2="94727" y2="68008"/>
                        <a14:foregroundMark x1="6719" y1="58867" x2="6719" y2="58867"/>
                      </a14:backgroundRemoval>
                    </a14:imgEffect>
                  </a14:imgLayer>
                </a14:imgProps>
              </a:ext>
              <a:ext uri="{28A0092B-C50C-407E-A947-70E740481C1C}">
                <a14:useLocalDpi xmlns:a14="http://schemas.microsoft.com/office/drawing/2010/main"/>
              </a:ext>
              <a:ext uri="{837473B0-CC2E-450A-ABE3-18F120FF3D39}">
                <a1611:picAttrSrcUrl xmlns:a1611="http://schemas.microsoft.com/office/drawing/2016/11/main" r:id="rId9"/>
              </a:ext>
            </a:extLst>
          </a:blip>
          <a:stretch>
            <a:fillRect/>
          </a:stretch>
        </p:blipFill>
        <p:spPr>
          <a:xfrm>
            <a:off x="4907712" y="-129509"/>
            <a:ext cx="2376574" cy="2376574"/>
          </a:xfrm>
          <a:prstGeom prst="rect">
            <a:avLst/>
          </a:prstGeom>
        </p:spPr>
      </p:pic>
      <p:pic>
        <p:nvPicPr>
          <p:cNvPr id="22" name="Graphic 21">
            <a:extLst>
              <a:ext uri="{FF2B5EF4-FFF2-40B4-BE49-F238E27FC236}">
                <a16:creationId xmlns:a16="http://schemas.microsoft.com/office/drawing/2014/main" id="{B6D06680-A811-86D5-CAFC-1784D5D6E5EB}"/>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6516737" y="882318"/>
            <a:ext cx="233551" cy="352921"/>
          </a:xfrm>
          <a:prstGeom prst="rect">
            <a:avLst/>
          </a:prstGeom>
        </p:spPr>
      </p:pic>
      <p:sp>
        <p:nvSpPr>
          <p:cNvPr id="6" name="TextBox 5">
            <a:extLst>
              <a:ext uri="{FF2B5EF4-FFF2-40B4-BE49-F238E27FC236}">
                <a16:creationId xmlns:a16="http://schemas.microsoft.com/office/drawing/2014/main" id="{247BDEF7-F093-0FA7-C208-06D32CECC155}"/>
              </a:ext>
            </a:extLst>
          </p:cNvPr>
          <p:cNvSpPr txBox="1"/>
          <p:nvPr/>
        </p:nvSpPr>
        <p:spPr>
          <a:xfrm>
            <a:off x="-350724" y="2793309"/>
            <a:ext cx="12893449" cy="3631763"/>
          </a:xfrm>
          <a:prstGeom prst="rect">
            <a:avLst/>
          </a:prstGeom>
          <a:noFill/>
        </p:spPr>
        <p:txBody>
          <a:bodyPr wrap="square" rtlCol="0">
            <a:spAutoFit/>
          </a:bodyPr>
          <a:lstStyle/>
          <a:p>
            <a:pPr algn="ctr"/>
            <a:r>
              <a:rPr lang="en-US" sz="11500" dirty="0">
                <a:ln>
                  <a:solidFill>
                    <a:schemeClr val="bg1"/>
                  </a:solidFill>
                </a:ln>
                <a:noFill/>
                <a:latin typeface="KG Tangled Up In You " panose="020B0604020202020204" charset="0"/>
                <a:cs typeface="KG Tangled Up In You " panose="020B0604020202020204" charset="0"/>
              </a:rPr>
              <a:t>HEALTHY SAFETY CULTURE</a:t>
            </a:r>
          </a:p>
        </p:txBody>
      </p:sp>
      <p:grpSp>
        <p:nvGrpSpPr>
          <p:cNvPr id="63" name="Group 62">
            <a:extLst>
              <a:ext uri="{FF2B5EF4-FFF2-40B4-BE49-F238E27FC236}">
                <a16:creationId xmlns:a16="http://schemas.microsoft.com/office/drawing/2014/main" id="{417B8CA0-4DC3-2ECA-989B-7B375067AD5A}"/>
              </a:ext>
            </a:extLst>
          </p:cNvPr>
          <p:cNvGrpSpPr/>
          <p:nvPr/>
        </p:nvGrpSpPr>
        <p:grpSpPr>
          <a:xfrm>
            <a:off x="0" y="4254409"/>
            <a:ext cx="2546281" cy="1990180"/>
            <a:chOff x="892349" y="4254409"/>
            <a:chExt cx="2546281" cy="1990180"/>
          </a:xfrm>
        </p:grpSpPr>
        <p:cxnSp>
          <p:nvCxnSpPr>
            <p:cNvPr id="40" name="Straight Connector 39">
              <a:extLst>
                <a:ext uri="{FF2B5EF4-FFF2-40B4-BE49-F238E27FC236}">
                  <a16:creationId xmlns:a16="http://schemas.microsoft.com/office/drawing/2014/main" id="{6BF90C1D-445C-E77B-B26A-94A0167BE603}"/>
                </a:ext>
              </a:extLst>
            </p:cNvPr>
            <p:cNvCxnSpPr>
              <a:cxnSpLocks/>
            </p:cNvCxnSpPr>
            <p:nvPr/>
          </p:nvCxnSpPr>
          <p:spPr>
            <a:xfrm rot="10572845">
              <a:off x="2839348" y="4254409"/>
              <a:ext cx="576470" cy="1020087"/>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9" name="Straight Connector 38">
              <a:extLst>
                <a:ext uri="{FF2B5EF4-FFF2-40B4-BE49-F238E27FC236}">
                  <a16:creationId xmlns:a16="http://schemas.microsoft.com/office/drawing/2014/main" id="{4029DF28-B0D2-BAB4-8299-B24BE1BBAB69}"/>
                </a:ext>
              </a:extLst>
            </p:cNvPr>
            <p:cNvCxnSpPr>
              <a:cxnSpLocks/>
            </p:cNvCxnSpPr>
            <p:nvPr/>
          </p:nvCxnSpPr>
          <p:spPr>
            <a:xfrm flipH="1" flipV="1">
              <a:off x="1123122" y="5338434"/>
              <a:ext cx="550422" cy="881346"/>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1" name="Straight Connector 40">
              <a:extLst>
                <a:ext uri="{FF2B5EF4-FFF2-40B4-BE49-F238E27FC236}">
                  <a16:creationId xmlns:a16="http://schemas.microsoft.com/office/drawing/2014/main" id="{08229B7E-0487-C7D8-734B-6EBA1D2E3B2C}"/>
                </a:ext>
              </a:extLst>
            </p:cNvPr>
            <p:cNvCxnSpPr>
              <a:cxnSpLocks/>
            </p:cNvCxnSpPr>
            <p:nvPr/>
          </p:nvCxnSpPr>
          <p:spPr>
            <a:xfrm rot="13790848">
              <a:off x="1190553" y="4287197"/>
              <a:ext cx="465512" cy="1061919"/>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2" name="Straight Connector 41">
              <a:extLst>
                <a:ext uri="{FF2B5EF4-FFF2-40B4-BE49-F238E27FC236}">
                  <a16:creationId xmlns:a16="http://schemas.microsoft.com/office/drawing/2014/main" id="{0F42AD8C-6749-CC8A-FF08-E88B8C29E922}"/>
                </a:ext>
              </a:extLst>
            </p:cNvPr>
            <p:cNvCxnSpPr>
              <a:cxnSpLocks/>
            </p:cNvCxnSpPr>
            <p:nvPr/>
          </p:nvCxnSpPr>
          <p:spPr>
            <a:xfrm flipV="1">
              <a:off x="2900893" y="5181600"/>
              <a:ext cx="492480" cy="1062989"/>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3" name="Straight Connector 42">
              <a:extLst>
                <a:ext uri="{FF2B5EF4-FFF2-40B4-BE49-F238E27FC236}">
                  <a16:creationId xmlns:a16="http://schemas.microsoft.com/office/drawing/2014/main" id="{5BEE71D2-700B-79CC-F535-545918603AF9}"/>
                </a:ext>
              </a:extLst>
            </p:cNvPr>
            <p:cNvCxnSpPr>
              <a:cxnSpLocks/>
            </p:cNvCxnSpPr>
            <p:nvPr/>
          </p:nvCxnSpPr>
          <p:spPr>
            <a:xfrm flipV="1">
              <a:off x="1599865" y="4291812"/>
              <a:ext cx="1222838" cy="54351"/>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4" name="Straight Connector 43">
              <a:extLst>
                <a:ext uri="{FF2B5EF4-FFF2-40B4-BE49-F238E27FC236}">
                  <a16:creationId xmlns:a16="http://schemas.microsoft.com/office/drawing/2014/main" id="{E0F78C42-11C5-504D-3D51-5C4919C6325E}"/>
                </a:ext>
              </a:extLst>
            </p:cNvPr>
            <p:cNvCxnSpPr>
              <a:cxnSpLocks/>
            </p:cNvCxnSpPr>
            <p:nvPr/>
          </p:nvCxnSpPr>
          <p:spPr>
            <a:xfrm flipV="1">
              <a:off x="1607108" y="6196501"/>
              <a:ext cx="1309380" cy="23279"/>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 name="Straight Connector 8">
              <a:extLst>
                <a:ext uri="{FF2B5EF4-FFF2-40B4-BE49-F238E27FC236}">
                  <a16:creationId xmlns:a16="http://schemas.microsoft.com/office/drawing/2014/main" id="{8977524F-3303-AEA6-5A35-8DB0E92AAD1C}"/>
                </a:ext>
              </a:extLst>
            </p:cNvPr>
            <p:cNvCxnSpPr>
              <a:cxnSpLocks/>
            </p:cNvCxnSpPr>
            <p:nvPr/>
          </p:nvCxnSpPr>
          <p:spPr>
            <a:xfrm>
              <a:off x="2838280" y="4293982"/>
              <a:ext cx="555093" cy="989521"/>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2C546818-8512-F8AD-567A-F8BA08F22886}"/>
                </a:ext>
              </a:extLst>
            </p:cNvPr>
            <p:cNvCxnSpPr>
              <a:cxnSpLocks/>
            </p:cNvCxnSpPr>
            <p:nvPr/>
          </p:nvCxnSpPr>
          <p:spPr>
            <a:xfrm>
              <a:off x="1156855" y="5309300"/>
              <a:ext cx="542737" cy="92756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28" name="Straight Connector 27">
              <a:extLst>
                <a:ext uri="{FF2B5EF4-FFF2-40B4-BE49-F238E27FC236}">
                  <a16:creationId xmlns:a16="http://schemas.microsoft.com/office/drawing/2014/main" id="{6254E949-92F2-D1D0-906A-EE2A887C8237}"/>
                </a:ext>
              </a:extLst>
            </p:cNvPr>
            <p:cNvCxnSpPr>
              <a:cxnSpLocks/>
            </p:cNvCxnSpPr>
            <p:nvPr/>
          </p:nvCxnSpPr>
          <p:spPr>
            <a:xfrm flipH="1">
              <a:off x="2846619" y="5216773"/>
              <a:ext cx="592011" cy="1027816"/>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29" name="Straight Connector 28">
              <a:extLst>
                <a:ext uri="{FF2B5EF4-FFF2-40B4-BE49-F238E27FC236}">
                  <a16:creationId xmlns:a16="http://schemas.microsoft.com/office/drawing/2014/main" id="{792E3A8B-2FD4-4BE2-7024-C907507F3DC8}"/>
                </a:ext>
              </a:extLst>
            </p:cNvPr>
            <p:cNvCxnSpPr>
              <a:cxnSpLocks/>
            </p:cNvCxnSpPr>
            <p:nvPr/>
          </p:nvCxnSpPr>
          <p:spPr>
            <a:xfrm flipH="1">
              <a:off x="1124139" y="4346163"/>
              <a:ext cx="482969" cy="1010263"/>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1" name="Straight Connector 30">
              <a:extLst>
                <a:ext uri="{FF2B5EF4-FFF2-40B4-BE49-F238E27FC236}">
                  <a16:creationId xmlns:a16="http://schemas.microsoft.com/office/drawing/2014/main" id="{B60B55A6-EB76-415C-D06F-1353FC246674}"/>
                </a:ext>
              </a:extLst>
            </p:cNvPr>
            <p:cNvCxnSpPr>
              <a:cxnSpLocks/>
            </p:cNvCxnSpPr>
            <p:nvPr/>
          </p:nvCxnSpPr>
          <p:spPr>
            <a:xfrm flipH="1" flipV="1">
              <a:off x="1609026" y="6219781"/>
              <a:ext cx="1291867" cy="24808"/>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2" name="Straight Connector 31">
              <a:extLst>
                <a:ext uri="{FF2B5EF4-FFF2-40B4-BE49-F238E27FC236}">
                  <a16:creationId xmlns:a16="http://schemas.microsoft.com/office/drawing/2014/main" id="{AC5D7C83-FF5D-581C-D40A-F08B69781E81}"/>
                </a:ext>
              </a:extLst>
            </p:cNvPr>
            <p:cNvCxnSpPr>
              <a:cxnSpLocks/>
            </p:cNvCxnSpPr>
            <p:nvPr/>
          </p:nvCxnSpPr>
          <p:spPr>
            <a:xfrm flipH="1">
              <a:off x="1585406" y="4356672"/>
              <a:ext cx="1315487" cy="2971"/>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grpSp>
      <p:grpSp>
        <p:nvGrpSpPr>
          <p:cNvPr id="64" name="Group 63">
            <a:extLst>
              <a:ext uri="{FF2B5EF4-FFF2-40B4-BE49-F238E27FC236}">
                <a16:creationId xmlns:a16="http://schemas.microsoft.com/office/drawing/2014/main" id="{0CD3AD67-97DD-CD83-A901-A9020C61D428}"/>
              </a:ext>
            </a:extLst>
          </p:cNvPr>
          <p:cNvGrpSpPr/>
          <p:nvPr/>
        </p:nvGrpSpPr>
        <p:grpSpPr>
          <a:xfrm>
            <a:off x="3058287" y="4271767"/>
            <a:ext cx="2546281" cy="1990180"/>
            <a:chOff x="892349" y="4254409"/>
            <a:chExt cx="2546281" cy="1990180"/>
          </a:xfrm>
        </p:grpSpPr>
        <p:cxnSp>
          <p:nvCxnSpPr>
            <p:cNvPr id="65" name="Straight Connector 64">
              <a:extLst>
                <a:ext uri="{FF2B5EF4-FFF2-40B4-BE49-F238E27FC236}">
                  <a16:creationId xmlns:a16="http://schemas.microsoft.com/office/drawing/2014/main" id="{E0D3E86F-19AD-4673-52D8-11E63C3BB980}"/>
                </a:ext>
              </a:extLst>
            </p:cNvPr>
            <p:cNvCxnSpPr>
              <a:cxnSpLocks/>
            </p:cNvCxnSpPr>
            <p:nvPr/>
          </p:nvCxnSpPr>
          <p:spPr>
            <a:xfrm rot="10572845">
              <a:off x="2839348" y="4254409"/>
              <a:ext cx="576470" cy="1020087"/>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6" name="Straight Connector 65">
              <a:extLst>
                <a:ext uri="{FF2B5EF4-FFF2-40B4-BE49-F238E27FC236}">
                  <a16:creationId xmlns:a16="http://schemas.microsoft.com/office/drawing/2014/main" id="{4EF35E91-6773-9463-ECC5-8BDB0108008D}"/>
                </a:ext>
              </a:extLst>
            </p:cNvPr>
            <p:cNvCxnSpPr>
              <a:cxnSpLocks/>
            </p:cNvCxnSpPr>
            <p:nvPr/>
          </p:nvCxnSpPr>
          <p:spPr>
            <a:xfrm flipH="1" flipV="1">
              <a:off x="1123122" y="5338434"/>
              <a:ext cx="550422" cy="881346"/>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7" name="Straight Connector 66">
              <a:extLst>
                <a:ext uri="{FF2B5EF4-FFF2-40B4-BE49-F238E27FC236}">
                  <a16:creationId xmlns:a16="http://schemas.microsoft.com/office/drawing/2014/main" id="{1A4EA867-79CD-69EB-277E-255C4D8501E9}"/>
                </a:ext>
              </a:extLst>
            </p:cNvPr>
            <p:cNvCxnSpPr>
              <a:cxnSpLocks/>
            </p:cNvCxnSpPr>
            <p:nvPr/>
          </p:nvCxnSpPr>
          <p:spPr>
            <a:xfrm rot="13790848">
              <a:off x="1190553" y="4287197"/>
              <a:ext cx="465512" cy="1061919"/>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8" name="Straight Connector 67">
              <a:extLst>
                <a:ext uri="{FF2B5EF4-FFF2-40B4-BE49-F238E27FC236}">
                  <a16:creationId xmlns:a16="http://schemas.microsoft.com/office/drawing/2014/main" id="{1034E364-A6E4-D6A9-C1F8-A65EA0F07E92}"/>
                </a:ext>
              </a:extLst>
            </p:cNvPr>
            <p:cNvCxnSpPr>
              <a:cxnSpLocks/>
            </p:cNvCxnSpPr>
            <p:nvPr/>
          </p:nvCxnSpPr>
          <p:spPr>
            <a:xfrm flipV="1">
              <a:off x="2900893" y="5181600"/>
              <a:ext cx="492480" cy="1062989"/>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9" name="Straight Connector 68">
              <a:extLst>
                <a:ext uri="{FF2B5EF4-FFF2-40B4-BE49-F238E27FC236}">
                  <a16:creationId xmlns:a16="http://schemas.microsoft.com/office/drawing/2014/main" id="{BFC258A2-848A-5AD4-A37B-D846F8B01B1A}"/>
                </a:ext>
              </a:extLst>
            </p:cNvPr>
            <p:cNvCxnSpPr>
              <a:cxnSpLocks/>
            </p:cNvCxnSpPr>
            <p:nvPr/>
          </p:nvCxnSpPr>
          <p:spPr>
            <a:xfrm flipV="1">
              <a:off x="1599865" y="4291812"/>
              <a:ext cx="1222838" cy="54351"/>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0" name="Straight Connector 69">
              <a:extLst>
                <a:ext uri="{FF2B5EF4-FFF2-40B4-BE49-F238E27FC236}">
                  <a16:creationId xmlns:a16="http://schemas.microsoft.com/office/drawing/2014/main" id="{D67C1C76-7412-F427-73D2-BDEBC4240F32}"/>
                </a:ext>
              </a:extLst>
            </p:cNvPr>
            <p:cNvCxnSpPr>
              <a:cxnSpLocks/>
            </p:cNvCxnSpPr>
            <p:nvPr/>
          </p:nvCxnSpPr>
          <p:spPr>
            <a:xfrm flipV="1">
              <a:off x="1607108" y="6196501"/>
              <a:ext cx="1309380" cy="23279"/>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1" name="Straight Connector 70">
              <a:extLst>
                <a:ext uri="{FF2B5EF4-FFF2-40B4-BE49-F238E27FC236}">
                  <a16:creationId xmlns:a16="http://schemas.microsoft.com/office/drawing/2014/main" id="{DBB2767B-674C-CC42-7270-8EC622A7A83C}"/>
                </a:ext>
              </a:extLst>
            </p:cNvPr>
            <p:cNvCxnSpPr>
              <a:cxnSpLocks/>
            </p:cNvCxnSpPr>
            <p:nvPr/>
          </p:nvCxnSpPr>
          <p:spPr>
            <a:xfrm>
              <a:off x="2838280" y="4293982"/>
              <a:ext cx="555093" cy="989521"/>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2" name="Straight Connector 71">
              <a:extLst>
                <a:ext uri="{FF2B5EF4-FFF2-40B4-BE49-F238E27FC236}">
                  <a16:creationId xmlns:a16="http://schemas.microsoft.com/office/drawing/2014/main" id="{416C3E65-ED0C-DDF0-4F33-6D93FC7F5968}"/>
                </a:ext>
              </a:extLst>
            </p:cNvPr>
            <p:cNvCxnSpPr>
              <a:cxnSpLocks/>
            </p:cNvCxnSpPr>
            <p:nvPr/>
          </p:nvCxnSpPr>
          <p:spPr>
            <a:xfrm>
              <a:off x="1156855" y="5309300"/>
              <a:ext cx="542737" cy="92756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3" name="Straight Connector 72">
              <a:extLst>
                <a:ext uri="{FF2B5EF4-FFF2-40B4-BE49-F238E27FC236}">
                  <a16:creationId xmlns:a16="http://schemas.microsoft.com/office/drawing/2014/main" id="{26DED3B4-28E5-BF6C-0D11-1D0305A8FF5E}"/>
                </a:ext>
              </a:extLst>
            </p:cNvPr>
            <p:cNvCxnSpPr>
              <a:cxnSpLocks/>
            </p:cNvCxnSpPr>
            <p:nvPr/>
          </p:nvCxnSpPr>
          <p:spPr>
            <a:xfrm flipH="1">
              <a:off x="2846619" y="5216773"/>
              <a:ext cx="592011" cy="1027816"/>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4" name="Straight Connector 73">
              <a:extLst>
                <a:ext uri="{FF2B5EF4-FFF2-40B4-BE49-F238E27FC236}">
                  <a16:creationId xmlns:a16="http://schemas.microsoft.com/office/drawing/2014/main" id="{DCA4983A-8DF1-331B-5C34-1A3B263893DA}"/>
                </a:ext>
              </a:extLst>
            </p:cNvPr>
            <p:cNvCxnSpPr>
              <a:cxnSpLocks/>
            </p:cNvCxnSpPr>
            <p:nvPr/>
          </p:nvCxnSpPr>
          <p:spPr>
            <a:xfrm flipH="1">
              <a:off x="1124139" y="4346163"/>
              <a:ext cx="482969" cy="1010263"/>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5" name="Straight Connector 74">
              <a:extLst>
                <a:ext uri="{FF2B5EF4-FFF2-40B4-BE49-F238E27FC236}">
                  <a16:creationId xmlns:a16="http://schemas.microsoft.com/office/drawing/2014/main" id="{F4726098-F527-752F-7D6C-F3EA2977E33E}"/>
                </a:ext>
              </a:extLst>
            </p:cNvPr>
            <p:cNvCxnSpPr>
              <a:cxnSpLocks/>
            </p:cNvCxnSpPr>
            <p:nvPr/>
          </p:nvCxnSpPr>
          <p:spPr>
            <a:xfrm flipH="1" flipV="1">
              <a:off x="1609026" y="6219781"/>
              <a:ext cx="1291867" cy="24808"/>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6" name="Straight Connector 75">
              <a:extLst>
                <a:ext uri="{FF2B5EF4-FFF2-40B4-BE49-F238E27FC236}">
                  <a16:creationId xmlns:a16="http://schemas.microsoft.com/office/drawing/2014/main" id="{8B6C7256-57B0-EDA8-7C27-7B9946F401EA}"/>
                </a:ext>
              </a:extLst>
            </p:cNvPr>
            <p:cNvCxnSpPr>
              <a:cxnSpLocks/>
            </p:cNvCxnSpPr>
            <p:nvPr/>
          </p:nvCxnSpPr>
          <p:spPr>
            <a:xfrm flipH="1">
              <a:off x="1585406" y="4356672"/>
              <a:ext cx="1315487" cy="2971"/>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grpSp>
      <p:grpSp>
        <p:nvGrpSpPr>
          <p:cNvPr id="77" name="Group 76">
            <a:extLst>
              <a:ext uri="{FF2B5EF4-FFF2-40B4-BE49-F238E27FC236}">
                <a16:creationId xmlns:a16="http://schemas.microsoft.com/office/drawing/2014/main" id="{F32EDA9B-0295-9FC9-CBA0-C25796FCD499}"/>
              </a:ext>
            </a:extLst>
          </p:cNvPr>
          <p:cNvGrpSpPr/>
          <p:nvPr/>
        </p:nvGrpSpPr>
        <p:grpSpPr>
          <a:xfrm>
            <a:off x="6116574" y="4289125"/>
            <a:ext cx="2546281" cy="1990180"/>
            <a:chOff x="892349" y="4254409"/>
            <a:chExt cx="2546281" cy="1990180"/>
          </a:xfrm>
        </p:grpSpPr>
        <p:cxnSp>
          <p:nvCxnSpPr>
            <p:cNvPr id="78" name="Straight Connector 77">
              <a:extLst>
                <a:ext uri="{FF2B5EF4-FFF2-40B4-BE49-F238E27FC236}">
                  <a16:creationId xmlns:a16="http://schemas.microsoft.com/office/drawing/2014/main" id="{F49CA404-6322-836B-943E-A7C1F9DF68C6}"/>
                </a:ext>
              </a:extLst>
            </p:cNvPr>
            <p:cNvCxnSpPr>
              <a:cxnSpLocks/>
            </p:cNvCxnSpPr>
            <p:nvPr/>
          </p:nvCxnSpPr>
          <p:spPr>
            <a:xfrm rot="10572845">
              <a:off x="2839348" y="4254409"/>
              <a:ext cx="576470" cy="1020087"/>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9" name="Straight Connector 78">
              <a:extLst>
                <a:ext uri="{FF2B5EF4-FFF2-40B4-BE49-F238E27FC236}">
                  <a16:creationId xmlns:a16="http://schemas.microsoft.com/office/drawing/2014/main" id="{3255438E-D120-6DC3-DB49-5F6A96CAC54C}"/>
                </a:ext>
              </a:extLst>
            </p:cNvPr>
            <p:cNvCxnSpPr>
              <a:cxnSpLocks/>
            </p:cNvCxnSpPr>
            <p:nvPr/>
          </p:nvCxnSpPr>
          <p:spPr>
            <a:xfrm flipH="1" flipV="1">
              <a:off x="1123122" y="5338434"/>
              <a:ext cx="550422" cy="881346"/>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0" name="Straight Connector 79">
              <a:extLst>
                <a:ext uri="{FF2B5EF4-FFF2-40B4-BE49-F238E27FC236}">
                  <a16:creationId xmlns:a16="http://schemas.microsoft.com/office/drawing/2014/main" id="{A658B12B-9137-3901-AA45-695058A51FC4}"/>
                </a:ext>
              </a:extLst>
            </p:cNvPr>
            <p:cNvCxnSpPr>
              <a:cxnSpLocks/>
            </p:cNvCxnSpPr>
            <p:nvPr/>
          </p:nvCxnSpPr>
          <p:spPr>
            <a:xfrm rot="13790848">
              <a:off x="1190553" y="4287197"/>
              <a:ext cx="465512" cy="1061919"/>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1" name="Straight Connector 80">
              <a:extLst>
                <a:ext uri="{FF2B5EF4-FFF2-40B4-BE49-F238E27FC236}">
                  <a16:creationId xmlns:a16="http://schemas.microsoft.com/office/drawing/2014/main" id="{57E1E5F1-618C-5C72-BC2E-3C312999EC83}"/>
                </a:ext>
              </a:extLst>
            </p:cNvPr>
            <p:cNvCxnSpPr>
              <a:cxnSpLocks/>
            </p:cNvCxnSpPr>
            <p:nvPr/>
          </p:nvCxnSpPr>
          <p:spPr>
            <a:xfrm flipV="1">
              <a:off x="2900893" y="5181600"/>
              <a:ext cx="492480" cy="1062989"/>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2" name="Straight Connector 81">
              <a:extLst>
                <a:ext uri="{FF2B5EF4-FFF2-40B4-BE49-F238E27FC236}">
                  <a16:creationId xmlns:a16="http://schemas.microsoft.com/office/drawing/2014/main" id="{08E2E5D1-2CD7-3A0C-C972-0A9660F3CF4D}"/>
                </a:ext>
              </a:extLst>
            </p:cNvPr>
            <p:cNvCxnSpPr>
              <a:cxnSpLocks/>
            </p:cNvCxnSpPr>
            <p:nvPr/>
          </p:nvCxnSpPr>
          <p:spPr>
            <a:xfrm flipV="1">
              <a:off x="1599865" y="4291812"/>
              <a:ext cx="1222838" cy="54351"/>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3" name="Straight Connector 82">
              <a:extLst>
                <a:ext uri="{FF2B5EF4-FFF2-40B4-BE49-F238E27FC236}">
                  <a16:creationId xmlns:a16="http://schemas.microsoft.com/office/drawing/2014/main" id="{1CA1418D-F3C5-60C1-FB64-D1C6B8035011}"/>
                </a:ext>
              </a:extLst>
            </p:cNvPr>
            <p:cNvCxnSpPr>
              <a:cxnSpLocks/>
            </p:cNvCxnSpPr>
            <p:nvPr/>
          </p:nvCxnSpPr>
          <p:spPr>
            <a:xfrm flipV="1">
              <a:off x="1607108" y="6196501"/>
              <a:ext cx="1309380" cy="23279"/>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4" name="Straight Connector 83">
              <a:extLst>
                <a:ext uri="{FF2B5EF4-FFF2-40B4-BE49-F238E27FC236}">
                  <a16:creationId xmlns:a16="http://schemas.microsoft.com/office/drawing/2014/main" id="{955B8A4E-8A2A-1C3D-4EA2-3D8933A6139D}"/>
                </a:ext>
              </a:extLst>
            </p:cNvPr>
            <p:cNvCxnSpPr>
              <a:cxnSpLocks/>
            </p:cNvCxnSpPr>
            <p:nvPr/>
          </p:nvCxnSpPr>
          <p:spPr>
            <a:xfrm>
              <a:off x="2838280" y="4293982"/>
              <a:ext cx="555093" cy="989521"/>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5" name="Straight Connector 84">
              <a:extLst>
                <a:ext uri="{FF2B5EF4-FFF2-40B4-BE49-F238E27FC236}">
                  <a16:creationId xmlns:a16="http://schemas.microsoft.com/office/drawing/2014/main" id="{B2F3C34D-2F7B-B73C-940E-4120661CEA68}"/>
                </a:ext>
              </a:extLst>
            </p:cNvPr>
            <p:cNvCxnSpPr>
              <a:cxnSpLocks/>
            </p:cNvCxnSpPr>
            <p:nvPr/>
          </p:nvCxnSpPr>
          <p:spPr>
            <a:xfrm>
              <a:off x="1156855" y="5309300"/>
              <a:ext cx="542737" cy="92756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6" name="Straight Connector 85">
              <a:extLst>
                <a:ext uri="{FF2B5EF4-FFF2-40B4-BE49-F238E27FC236}">
                  <a16:creationId xmlns:a16="http://schemas.microsoft.com/office/drawing/2014/main" id="{B28EDD23-9015-DE39-BFAD-D59117A3A73F}"/>
                </a:ext>
              </a:extLst>
            </p:cNvPr>
            <p:cNvCxnSpPr>
              <a:cxnSpLocks/>
            </p:cNvCxnSpPr>
            <p:nvPr/>
          </p:nvCxnSpPr>
          <p:spPr>
            <a:xfrm flipH="1">
              <a:off x="2846619" y="5216773"/>
              <a:ext cx="592011" cy="1027816"/>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7" name="Straight Connector 86">
              <a:extLst>
                <a:ext uri="{FF2B5EF4-FFF2-40B4-BE49-F238E27FC236}">
                  <a16:creationId xmlns:a16="http://schemas.microsoft.com/office/drawing/2014/main" id="{DFF4D31C-3B48-604F-F403-976E94169E76}"/>
                </a:ext>
              </a:extLst>
            </p:cNvPr>
            <p:cNvCxnSpPr>
              <a:cxnSpLocks/>
            </p:cNvCxnSpPr>
            <p:nvPr/>
          </p:nvCxnSpPr>
          <p:spPr>
            <a:xfrm flipH="1">
              <a:off x="1124139" y="4346163"/>
              <a:ext cx="482969" cy="1010263"/>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8" name="Straight Connector 87">
              <a:extLst>
                <a:ext uri="{FF2B5EF4-FFF2-40B4-BE49-F238E27FC236}">
                  <a16:creationId xmlns:a16="http://schemas.microsoft.com/office/drawing/2014/main" id="{32AC5A38-803D-932E-FC99-81A25A68A2BA}"/>
                </a:ext>
              </a:extLst>
            </p:cNvPr>
            <p:cNvCxnSpPr>
              <a:cxnSpLocks/>
            </p:cNvCxnSpPr>
            <p:nvPr/>
          </p:nvCxnSpPr>
          <p:spPr>
            <a:xfrm flipH="1" flipV="1">
              <a:off x="1609026" y="6219781"/>
              <a:ext cx="1291867" cy="24808"/>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9" name="Straight Connector 88">
              <a:extLst>
                <a:ext uri="{FF2B5EF4-FFF2-40B4-BE49-F238E27FC236}">
                  <a16:creationId xmlns:a16="http://schemas.microsoft.com/office/drawing/2014/main" id="{07FEE479-0B3E-24F3-C169-AC7F35BE2F43}"/>
                </a:ext>
              </a:extLst>
            </p:cNvPr>
            <p:cNvCxnSpPr>
              <a:cxnSpLocks/>
            </p:cNvCxnSpPr>
            <p:nvPr/>
          </p:nvCxnSpPr>
          <p:spPr>
            <a:xfrm flipH="1">
              <a:off x="1585406" y="4356672"/>
              <a:ext cx="1315487" cy="2971"/>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grpSp>
      <p:grpSp>
        <p:nvGrpSpPr>
          <p:cNvPr id="90" name="Group 89">
            <a:extLst>
              <a:ext uri="{FF2B5EF4-FFF2-40B4-BE49-F238E27FC236}">
                <a16:creationId xmlns:a16="http://schemas.microsoft.com/office/drawing/2014/main" id="{062DB5DB-AB94-4E53-D6AC-37F7FBCEECA5}"/>
              </a:ext>
            </a:extLst>
          </p:cNvPr>
          <p:cNvGrpSpPr/>
          <p:nvPr/>
        </p:nvGrpSpPr>
        <p:grpSpPr>
          <a:xfrm>
            <a:off x="9117614" y="4306483"/>
            <a:ext cx="2546281" cy="1990180"/>
            <a:chOff x="892349" y="4254409"/>
            <a:chExt cx="2546281" cy="1990180"/>
          </a:xfrm>
        </p:grpSpPr>
        <p:cxnSp>
          <p:nvCxnSpPr>
            <p:cNvPr id="91" name="Straight Connector 90">
              <a:extLst>
                <a:ext uri="{FF2B5EF4-FFF2-40B4-BE49-F238E27FC236}">
                  <a16:creationId xmlns:a16="http://schemas.microsoft.com/office/drawing/2014/main" id="{233E86DB-8AAC-B399-5591-F135CC077F14}"/>
                </a:ext>
              </a:extLst>
            </p:cNvPr>
            <p:cNvCxnSpPr>
              <a:cxnSpLocks/>
            </p:cNvCxnSpPr>
            <p:nvPr/>
          </p:nvCxnSpPr>
          <p:spPr>
            <a:xfrm rot="10572845">
              <a:off x="2839348" y="4254409"/>
              <a:ext cx="576470" cy="1020087"/>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2" name="Straight Connector 91">
              <a:extLst>
                <a:ext uri="{FF2B5EF4-FFF2-40B4-BE49-F238E27FC236}">
                  <a16:creationId xmlns:a16="http://schemas.microsoft.com/office/drawing/2014/main" id="{6258CAB6-1515-F042-3896-5D98AA592744}"/>
                </a:ext>
              </a:extLst>
            </p:cNvPr>
            <p:cNvCxnSpPr>
              <a:cxnSpLocks/>
            </p:cNvCxnSpPr>
            <p:nvPr/>
          </p:nvCxnSpPr>
          <p:spPr>
            <a:xfrm flipH="1" flipV="1">
              <a:off x="1123122" y="5338434"/>
              <a:ext cx="550422" cy="881346"/>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3" name="Straight Connector 92">
              <a:extLst>
                <a:ext uri="{FF2B5EF4-FFF2-40B4-BE49-F238E27FC236}">
                  <a16:creationId xmlns:a16="http://schemas.microsoft.com/office/drawing/2014/main" id="{94881A4F-ACEC-FD95-73DF-B28134447C2A}"/>
                </a:ext>
              </a:extLst>
            </p:cNvPr>
            <p:cNvCxnSpPr>
              <a:cxnSpLocks/>
            </p:cNvCxnSpPr>
            <p:nvPr/>
          </p:nvCxnSpPr>
          <p:spPr>
            <a:xfrm rot="13790848">
              <a:off x="1190553" y="4287197"/>
              <a:ext cx="465512" cy="1061919"/>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4" name="Straight Connector 93">
              <a:extLst>
                <a:ext uri="{FF2B5EF4-FFF2-40B4-BE49-F238E27FC236}">
                  <a16:creationId xmlns:a16="http://schemas.microsoft.com/office/drawing/2014/main" id="{542B757B-3FDC-F9E2-3BF2-7CBC2D91FDB9}"/>
                </a:ext>
              </a:extLst>
            </p:cNvPr>
            <p:cNvCxnSpPr>
              <a:cxnSpLocks/>
            </p:cNvCxnSpPr>
            <p:nvPr/>
          </p:nvCxnSpPr>
          <p:spPr>
            <a:xfrm flipV="1">
              <a:off x="2900893" y="5181600"/>
              <a:ext cx="492480" cy="1062989"/>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5" name="Straight Connector 94">
              <a:extLst>
                <a:ext uri="{FF2B5EF4-FFF2-40B4-BE49-F238E27FC236}">
                  <a16:creationId xmlns:a16="http://schemas.microsoft.com/office/drawing/2014/main" id="{223AE48D-2E5C-38B2-EA4C-332E1A231FE2}"/>
                </a:ext>
              </a:extLst>
            </p:cNvPr>
            <p:cNvCxnSpPr>
              <a:cxnSpLocks/>
            </p:cNvCxnSpPr>
            <p:nvPr/>
          </p:nvCxnSpPr>
          <p:spPr>
            <a:xfrm flipV="1">
              <a:off x="1599865" y="4291812"/>
              <a:ext cx="1222838" cy="54351"/>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6" name="Straight Connector 95">
              <a:extLst>
                <a:ext uri="{FF2B5EF4-FFF2-40B4-BE49-F238E27FC236}">
                  <a16:creationId xmlns:a16="http://schemas.microsoft.com/office/drawing/2014/main" id="{82AC74E5-8B4D-DE10-9238-D9919CA3BD0B}"/>
                </a:ext>
              </a:extLst>
            </p:cNvPr>
            <p:cNvCxnSpPr>
              <a:cxnSpLocks/>
            </p:cNvCxnSpPr>
            <p:nvPr/>
          </p:nvCxnSpPr>
          <p:spPr>
            <a:xfrm flipV="1">
              <a:off x="1607108" y="6196501"/>
              <a:ext cx="1309380" cy="23279"/>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7" name="Straight Connector 96">
              <a:extLst>
                <a:ext uri="{FF2B5EF4-FFF2-40B4-BE49-F238E27FC236}">
                  <a16:creationId xmlns:a16="http://schemas.microsoft.com/office/drawing/2014/main" id="{3D661B0B-D858-4661-7A14-4018F091E593}"/>
                </a:ext>
              </a:extLst>
            </p:cNvPr>
            <p:cNvCxnSpPr>
              <a:cxnSpLocks/>
            </p:cNvCxnSpPr>
            <p:nvPr/>
          </p:nvCxnSpPr>
          <p:spPr>
            <a:xfrm>
              <a:off x="2838280" y="4293982"/>
              <a:ext cx="555093" cy="989521"/>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8" name="Straight Connector 97">
              <a:extLst>
                <a:ext uri="{FF2B5EF4-FFF2-40B4-BE49-F238E27FC236}">
                  <a16:creationId xmlns:a16="http://schemas.microsoft.com/office/drawing/2014/main" id="{8F68B4C0-DF05-5EA0-CEF1-DDAFC65D95E0}"/>
                </a:ext>
              </a:extLst>
            </p:cNvPr>
            <p:cNvCxnSpPr>
              <a:cxnSpLocks/>
            </p:cNvCxnSpPr>
            <p:nvPr/>
          </p:nvCxnSpPr>
          <p:spPr>
            <a:xfrm>
              <a:off x="1156855" y="5309300"/>
              <a:ext cx="542737" cy="92756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9" name="Straight Connector 98">
              <a:extLst>
                <a:ext uri="{FF2B5EF4-FFF2-40B4-BE49-F238E27FC236}">
                  <a16:creationId xmlns:a16="http://schemas.microsoft.com/office/drawing/2014/main" id="{820B6AF4-65B5-2C23-2999-0EC08C78D0A9}"/>
                </a:ext>
              </a:extLst>
            </p:cNvPr>
            <p:cNvCxnSpPr>
              <a:cxnSpLocks/>
            </p:cNvCxnSpPr>
            <p:nvPr/>
          </p:nvCxnSpPr>
          <p:spPr>
            <a:xfrm flipH="1">
              <a:off x="2846619" y="5216773"/>
              <a:ext cx="592011" cy="1027816"/>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00" name="Straight Connector 99">
              <a:extLst>
                <a:ext uri="{FF2B5EF4-FFF2-40B4-BE49-F238E27FC236}">
                  <a16:creationId xmlns:a16="http://schemas.microsoft.com/office/drawing/2014/main" id="{7DC5BCF7-2E8E-BC65-4C33-3DBF3D5256BA}"/>
                </a:ext>
              </a:extLst>
            </p:cNvPr>
            <p:cNvCxnSpPr>
              <a:cxnSpLocks/>
            </p:cNvCxnSpPr>
            <p:nvPr/>
          </p:nvCxnSpPr>
          <p:spPr>
            <a:xfrm flipH="1">
              <a:off x="1124139" y="4346163"/>
              <a:ext cx="482969" cy="1010263"/>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01" name="Straight Connector 100">
              <a:extLst>
                <a:ext uri="{FF2B5EF4-FFF2-40B4-BE49-F238E27FC236}">
                  <a16:creationId xmlns:a16="http://schemas.microsoft.com/office/drawing/2014/main" id="{B47D2760-F740-3A9D-C117-2505BC4CA484}"/>
                </a:ext>
              </a:extLst>
            </p:cNvPr>
            <p:cNvCxnSpPr>
              <a:cxnSpLocks/>
            </p:cNvCxnSpPr>
            <p:nvPr/>
          </p:nvCxnSpPr>
          <p:spPr>
            <a:xfrm flipH="1" flipV="1">
              <a:off x="1609026" y="6219781"/>
              <a:ext cx="1291867" cy="24808"/>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02" name="Straight Connector 101">
              <a:extLst>
                <a:ext uri="{FF2B5EF4-FFF2-40B4-BE49-F238E27FC236}">
                  <a16:creationId xmlns:a16="http://schemas.microsoft.com/office/drawing/2014/main" id="{B3E602BE-34EF-D9C4-950F-14B74B5B9757}"/>
                </a:ext>
              </a:extLst>
            </p:cNvPr>
            <p:cNvCxnSpPr>
              <a:cxnSpLocks/>
            </p:cNvCxnSpPr>
            <p:nvPr/>
          </p:nvCxnSpPr>
          <p:spPr>
            <a:xfrm flipH="1">
              <a:off x="1585406" y="4356672"/>
              <a:ext cx="1315487" cy="2971"/>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grpSp>
      <p:sp>
        <p:nvSpPr>
          <p:cNvPr id="104" name="TextBox 103">
            <a:extLst>
              <a:ext uri="{FF2B5EF4-FFF2-40B4-BE49-F238E27FC236}">
                <a16:creationId xmlns:a16="http://schemas.microsoft.com/office/drawing/2014/main" id="{61DE9549-02C0-1EE4-D795-38B6999691A0}"/>
              </a:ext>
            </a:extLst>
          </p:cNvPr>
          <p:cNvSpPr txBox="1"/>
          <p:nvPr/>
        </p:nvSpPr>
        <p:spPr>
          <a:xfrm>
            <a:off x="301580" y="4927334"/>
            <a:ext cx="2189005" cy="830997"/>
          </a:xfrm>
          <a:prstGeom prst="rect">
            <a:avLst/>
          </a:prstGeom>
          <a:noFill/>
        </p:spPr>
        <p:txBody>
          <a:bodyPr wrap="square" rtlCol="0">
            <a:spAutoFit/>
          </a:bodyPr>
          <a:lstStyle/>
          <a:p>
            <a:pPr algn="ctr"/>
            <a:r>
              <a:rPr lang="en-US" sz="2400" dirty="0">
                <a:ln>
                  <a:solidFill>
                    <a:schemeClr val="bg1"/>
                  </a:solidFill>
                </a:ln>
                <a:solidFill>
                  <a:schemeClr val="bg1"/>
                </a:solidFill>
                <a:latin typeface="Chalkduster" panose="03050602040202020205" pitchFamily="66" charset="77"/>
              </a:rPr>
              <a:t>Increased Morale</a:t>
            </a:r>
          </a:p>
        </p:txBody>
      </p:sp>
      <p:sp>
        <p:nvSpPr>
          <p:cNvPr id="105" name="TextBox 104">
            <a:extLst>
              <a:ext uri="{FF2B5EF4-FFF2-40B4-BE49-F238E27FC236}">
                <a16:creationId xmlns:a16="http://schemas.microsoft.com/office/drawing/2014/main" id="{0275828E-B3F1-AE6F-F1D0-8E36B9923670}"/>
              </a:ext>
            </a:extLst>
          </p:cNvPr>
          <p:cNvSpPr txBox="1"/>
          <p:nvPr/>
        </p:nvSpPr>
        <p:spPr>
          <a:xfrm>
            <a:off x="3357980" y="4698866"/>
            <a:ext cx="2155706" cy="1200329"/>
          </a:xfrm>
          <a:prstGeom prst="rect">
            <a:avLst/>
          </a:prstGeom>
          <a:noFill/>
        </p:spPr>
        <p:txBody>
          <a:bodyPr wrap="square" rtlCol="0">
            <a:spAutoFit/>
          </a:bodyPr>
          <a:lstStyle/>
          <a:p>
            <a:pPr algn="ctr"/>
            <a:r>
              <a:rPr lang="en-US" sz="2400" dirty="0">
                <a:ln>
                  <a:solidFill>
                    <a:schemeClr val="bg1"/>
                  </a:solidFill>
                </a:ln>
                <a:solidFill>
                  <a:schemeClr val="bg1"/>
                </a:solidFill>
                <a:latin typeface="Chalkduster" panose="03050602040202020205" pitchFamily="66" charset="77"/>
              </a:rPr>
              <a:t> Lower Accident Rates</a:t>
            </a:r>
          </a:p>
        </p:txBody>
      </p:sp>
      <p:sp>
        <p:nvSpPr>
          <p:cNvPr id="106" name="TextBox 105">
            <a:extLst>
              <a:ext uri="{FF2B5EF4-FFF2-40B4-BE49-F238E27FC236}">
                <a16:creationId xmlns:a16="http://schemas.microsoft.com/office/drawing/2014/main" id="{0B67935B-8AD9-BED6-AE52-FAE7DB6BAA9D}"/>
              </a:ext>
            </a:extLst>
          </p:cNvPr>
          <p:cNvSpPr txBox="1"/>
          <p:nvPr/>
        </p:nvSpPr>
        <p:spPr>
          <a:xfrm>
            <a:off x="6312961" y="4945087"/>
            <a:ext cx="2350911" cy="707886"/>
          </a:xfrm>
          <a:prstGeom prst="rect">
            <a:avLst/>
          </a:prstGeom>
          <a:noFill/>
        </p:spPr>
        <p:txBody>
          <a:bodyPr wrap="square" rtlCol="0">
            <a:spAutoFit/>
          </a:bodyPr>
          <a:lstStyle/>
          <a:p>
            <a:pPr algn="ctr"/>
            <a:r>
              <a:rPr lang="en-US" sz="2000" dirty="0">
                <a:ln>
                  <a:solidFill>
                    <a:schemeClr val="bg1"/>
                  </a:solidFill>
                </a:ln>
                <a:solidFill>
                  <a:schemeClr val="bg1"/>
                </a:solidFill>
                <a:latin typeface="Chalkduster" panose="03050602040202020205" pitchFamily="66" charset="77"/>
              </a:rPr>
              <a:t>Improved Productivity</a:t>
            </a:r>
          </a:p>
        </p:txBody>
      </p:sp>
      <p:sp>
        <p:nvSpPr>
          <p:cNvPr id="7" name="TextBox 6">
            <a:extLst>
              <a:ext uri="{FF2B5EF4-FFF2-40B4-BE49-F238E27FC236}">
                <a16:creationId xmlns:a16="http://schemas.microsoft.com/office/drawing/2014/main" id="{56F07C72-4CF6-4E05-5FEC-002B88328EFB}"/>
              </a:ext>
            </a:extLst>
          </p:cNvPr>
          <p:cNvSpPr txBox="1"/>
          <p:nvPr/>
        </p:nvSpPr>
        <p:spPr>
          <a:xfrm>
            <a:off x="9277632" y="4853541"/>
            <a:ext cx="2350911" cy="1015663"/>
          </a:xfrm>
          <a:prstGeom prst="rect">
            <a:avLst/>
          </a:prstGeom>
          <a:noFill/>
        </p:spPr>
        <p:txBody>
          <a:bodyPr wrap="square" rtlCol="0">
            <a:spAutoFit/>
          </a:bodyPr>
          <a:lstStyle/>
          <a:p>
            <a:pPr algn="ctr"/>
            <a:r>
              <a:rPr lang="en-US" sz="2000" dirty="0">
                <a:ln>
                  <a:solidFill>
                    <a:schemeClr val="bg1"/>
                  </a:solidFill>
                </a:ln>
                <a:solidFill>
                  <a:schemeClr val="bg1"/>
                </a:solidFill>
                <a:latin typeface="Chalkduster" panose="03050602040202020205" pitchFamily="66" charset="77"/>
              </a:rPr>
              <a:t>You Feel</a:t>
            </a:r>
            <a:br>
              <a:rPr lang="en-US" sz="2000" dirty="0">
                <a:ln>
                  <a:solidFill>
                    <a:schemeClr val="bg1"/>
                  </a:solidFill>
                </a:ln>
                <a:solidFill>
                  <a:schemeClr val="bg1"/>
                </a:solidFill>
                <a:latin typeface="Chalkduster" panose="03050602040202020205" pitchFamily="66" charset="77"/>
              </a:rPr>
            </a:br>
            <a:r>
              <a:rPr lang="en-US" sz="2000" dirty="0">
                <a:ln>
                  <a:solidFill>
                    <a:schemeClr val="bg1"/>
                  </a:solidFill>
                </a:ln>
                <a:solidFill>
                  <a:schemeClr val="bg1"/>
                </a:solidFill>
                <a:latin typeface="Chalkduster" panose="03050602040202020205" pitchFamily="66" charset="77"/>
              </a:rPr>
              <a:t>Engaged and Empowered</a:t>
            </a:r>
          </a:p>
        </p:txBody>
      </p:sp>
    </p:spTree>
    <p:custDataLst>
      <p:tags r:id="rId1"/>
    </p:custDataLst>
    <p:extLst>
      <p:ext uri="{BB962C8B-B14F-4D97-AF65-F5344CB8AC3E}">
        <p14:creationId xmlns:p14="http://schemas.microsoft.com/office/powerpoint/2010/main" val="1169039801"/>
      </p:ext>
    </p:extLst>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9F0FDD-B5AC-5399-781F-B564567DF586}"/>
            </a:ext>
          </a:extLst>
        </p:cNvPr>
        <p:cNvGrpSpPr/>
        <p:nvPr/>
      </p:nvGrpSpPr>
      <p:grpSpPr>
        <a:xfrm>
          <a:off x="0" y="0"/>
          <a:ext cx="0" cy="0"/>
          <a:chOff x="0" y="0"/>
          <a:chExt cx="0" cy="0"/>
        </a:xfrm>
      </p:grpSpPr>
      <p:pic>
        <p:nvPicPr>
          <p:cNvPr id="10" name="Picture 9" descr="A person wearing a hard hat and gloves covering his mouth&#10;&#10;AI-generated content may be incorrect.">
            <a:extLst>
              <a:ext uri="{FF2B5EF4-FFF2-40B4-BE49-F238E27FC236}">
                <a16:creationId xmlns:a16="http://schemas.microsoft.com/office/drawing/2014/main" id="{EB7ACBF6-7A1F-27E2-B0ED-B000D0B12998}"/>
              </a:ext>
            </a:extLst>
          </p:cNvPr>
          <p:cNvPicPr>
            <a:picLocks noChangeAspect="1"/>
          </p:cNvPicPr>
          <p:nvPr/>
        </p:nvPicPr>
        <p:blipFill>
          <a:blip r:embed="rId4" cstate="hqprint">
            <a:extLst>
              <a:ext uri="{28A0092B-C50C-407E-A947-70E740481C1C}">
                <a14:useLocalDpi xmlns:a14="http://schemas.microsoft.com/office/drawing/2010/main"/>
              </a:ext>
              <a:ext uri="{837473B0-CC2E-450A-ABE3-18F120FF3D39}">
                <a1611:picAttrSrcUrl xmlns:a1611="http://schemas.microsoft.com/office/drawing/2016/11/main" r:id="rId5"/>
              </a:ext>
            </a:extLst>
          </a:blip>
          <a:srcRect/>
          <a:stretch/>
        </p:blipFill>
        <p:spPr>
          <a:xfrm>
            <a:off x="0" y="0"/>
            <a:ext cx="12192000" cy="6400800"/>
          </a:xfrm>
          <a:prstGeom prst="rect">
            <a:avLst/>
          </a:prstGeom>
        </p:spPr>
      </p:pic>
      <p:sp>
        <p:nvSpPr>
          <p:cNvPr id="2" name="TextBox 1">
            <a:extLst>
              <a:ext uri="{FF2B5EF4-FFF2-40B4-BE49-F238E27FC236}">
                <a16:creationId xmlns:a16="http://schemas.microsoft.com/office/drawing/2014/main" id="{CF8AC6DA-6B73-D58B-7EA3-6E8115262655}"/>
              </a:ext>
            </a:extLst>
          </p:cNvPr>
          <p:cNvSpPr txBox="1"/>
          <p:nvPr/>
        </p:nvSpPr>
        <p:spPr>
          <a:xfrm>
            <a:off x="731520" y="1188720"/>
            <a:ext cx="6624623" cy="1200329"/>
          </a:xfrm>
          <a:prstGeom prst="rect">
            <a:avLst/>
          </a:prstGeom>
          <a:noFill/>
        </p:spPr>
        <p:txBody>
          <a:bodyPr wrap="square" rtlCol="0">
            <a:spAutoFit/>
          </a:bodyPr>
          <a:lstStyle/>
          <a:p>
            <a:pPr algn="ctr"/>
            <a:r>
              <a:rPr lang="en-US" sz="7200" dirty="0">
                <a:solidFill>
                  <a:schemeClr val="bg1"/>
                </a:solidFill>
                <a:effectLst>
                  <a:outerShdw blurRad="38100" dist="38100" dir="2700000" algn="tl">
                    <a:srgbClr val="000000">
                      <a:alpha val="43137"/>
                    </a:srgbClr>
                  </a:outerShdw>
                </a:effectLst>
                <a:latin typeface="Korolev Medium" panose="02000606000000020004" pitchFamily="2" charset="0"/>
              </a:rPr>
              <a:t>indicators of an </a:t>
            </a:r>
            <a:endParaRPr lang="en-US" sz="4800" dirty="0">
              <a:solidFill>
                <a:schemeClr val="bg1"/>
              </a:solidFill>
              <a:effectLst>
                <a:outerShdw blurRad="38100" dist="38100" dir="2700000" algn="tl">
                  <a:srgbClr val="000000">
                    <a:alpha val="43137"/>
                  </a:srgbClr>
                </a:outerShdw>
              </a:effectLst>
              <a:latin typeface="Korolev Medium" panose="02000606000000020004" pitchFamily="2" charset="0"/>
            </a:endParaRPr>
          </a:p>
        </p:txBody>
      </p:sp>
      <p:sp>
        <p:nvSpPr>
          <p:cNvPr id="3" name="Rectangle 2">
            <a:extLst>
              <a:ext uri="{FF2B5EF4-FFF2-40B4-BE49-F238E27FC236}">
                <a16:creationId xmlns:a16="http://schemas.microsoft.com/office/drawing/2014/main" id="{CAEAB9C6-BCE7-8DD0-5A5A-F3D084C81917}"/>
              </a:ext>
            </a:extLst>
          </p:cNvPr>
          <p:cNvSpPr/>
          <p:nvPr/>
        </p:nvSpPr>
        <p:spPr>
          <a:xfrm>
            <a:off x="0" y="6400800"/>
            <a:ext cx="12192000"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Korolev Medium" panose="02000606000000020004" pitchFamily="2" charset="0"/>
            </a:endParaRPr>
          </a:p>
        </p:txBody>
      </p:sp>
      <p:pic>
        <p:nvPicPr>
          <p:cNvPr id="4" name="Picture 3" descr="A picture containing object, clock, meter&#10;&#10;Description automatically generated">
            <a:extLst>
              <a:ext uri="{FF2B5EF4-FFF2-40B4-BE49-F238E27FC236}">
                <a16:creationId xmlns:a16="http://schemas.microsoft.com/office/drawing/2014/main" id="{8C58782B-31D1-C6B0-3E05-D2E0B7EA3958}"/>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855851" y="6471995"/>
            <a:ext cx="1506349" cy="277128"/>
          </a:xfrm>
          <a:prstGeom prst="rect">
            <a:avLst/>
          </a:prstGeom>
        </p:spPr>
      </p:pic>
      <p:sp>
        <p:nvSpPr>
          <p:cNvPr id="7" name="TextBox 6">
            <a:extLst>
              <a:ext uri="{FF2B5EF4-FFF2-40B4-BE49-F238E27FC236}">
                <a16:creationId xmlns:a16="http://schemas.microsoft.com/office/drawing/2014/main" id="{97212BB4-C239-F13B-AD44-F2CE7431DBE8}"/>
              </a:ext>
            </a:extLst>
          </p:cNvPr>
          <p:cNvSpPr txBox="1"/>
          <p:nvPr/>
        </p:nvSpPr>
        <p:spPr>
          <a:xfrm>
            <a:off x="731519" y="2028937"/>
            <a:ext cx="6624623" cy="1569660"/>
          </a:xfrm>
          <a:prstGeom prst="rect">
            <a:avLst/>
          </a:prstGeom>
          <a:noFill/>
        </p:spPr>
        <p:txBody>
          <a:bodyPr wrap="square" rtlCol="0">
            <a:spAutoFit/>
          </a:bodyPr>
          <a:lstStyle/>
          <a:p>
            <a:pPr algn="ctr"/>
            <a:r>
              <a:rPr lang="en-US" sz="9600" b="1" dirty="0">
                <a:solidFill>
                  <a:srgbClr val="FFC101"/>
                </a:solidFill>
                <a:effectLst>
                  <a:outerShdw blurRad="38100" dist="38100" dir="2700000" algn="tl">
                    <a:srgbClr val="000000">
                      <a:alpha val="43137"/>
                    </a:srgbClr>
                  </a:outerShdw>
                </a:effectLst>
                <a:latin typeface="Korolev Heavy" panose="02000606000000020004" pitchFamily="2" charset="0"/>
              </a:rPr>
              <a:t>UNHEALTHY</a:t>
            </a:r>
            <a:endParaRPr lang="en-US" sz="4400" dirty="0">
              <a:solidFill>
                <a:srgbClr val="FFC101"/>
              </a:solidFill>
              <a:effectLst>
                <a:outerShdw blurRad="38100" dist="38100" dir="2700000" algn="tl">
                  <a:srgbClr val="000000">
                    <a:alpha val="43137"/>
                  </a:srgbClr>
                </a:outerShdw>
              </a:effectLst>
              <a:latin typeface="Korolev Medium" panose="02000606000000020004" pitchFamily="2" charset="0"/>
            </a:endParaRPr>
          </a:p>
        </p:txBody>
      </p:sp>
      <p:sp>
        <p:nvSpPr>
          <p:cNvPr id="8" name="TextBox 7">
            <a:extLst>
              <a:ext uri="{FF2B5EF4-FFF2-40B4-BE49-F238E27FC236}">
                <a16:creationId xmlns:a16="http://schemas.microsoft.com/office/drawing/2014/main" id="{50CC9C52-5534-52C5-53FB-8366B286D087}"/>
              </a:ext>
            </a:extLst>
          </p:cNvPr>
          <p:cNvSpPr txBox="1"/>
          <p:nvPr/>
        </p:nvSpPr>
        <p:spPr>
          <a:xfrm>
            <a:off x="731519" y="3164955"/>
            <a:ext cx="6624623" cy="1200329"/>
          </a:xfrm>
          <a:prstGeom prst="rect">
            <a:avLst/>
          </a:prstGeom>
          <a:noFill/>
        </p:spPr>
        <p:txBody>
          <a:bodyPr wrap="square" rtlCol="0">
            <a:spAutoFit/>
          </a:bodyPr>
          <a:lstStyle/>
          <a:p>
            <a:pPr algn="ctr"/>
            <a:r>
              <a:rPr lang="en-US" sz="7200" dirty="0">
                <a:solidFill>
                  <a:schemeClr val="bg1"/>
                </a:solidFill>
                <a:effectLst>
                  <a:outerShdw blurRad="38100" dist="38100" dir="2700000" algn="tl">
                    <a:srgbClr val="000000">
                      <a:alpha val="43137"/>
                    </a:srgbClr>
                  </a:outerShdw>
                </a:effectLst>
                <a:latin typeface="Korolev Medium" panose="02000606000000020004" pitchFamily="2" charset="0"/>
              </a:rPr>
              <a:t>safety culture</a:t>
            </a:r>
            <a:endParaRPr lang="en-US" sz="4800" dirty="0">
              <a:solidFill>
                <a:schemeClr val="bg1"/>
              </a:solidFill>
              <a:effectLst>
                <a:outerShdw blurRad="38100" dist="38100" dir="2700000" algn="tl">
                  <a:srgbClr val="000000">
                    <a:alpha val="43137"/>
                  </a:srgbClr>
                </a:outerShdw>
              </a:effectLst>
              <a:latin typeface="Korolev Medium" panose="02000606000000020004" pitchFamily="2" charset="0"/>
            </a:endParaRPr>
          </a:p>
        </p:txBody>
      </p:sp>
      <p:cxnSp>
        <p:nvCxnSpPr>
          <p:cNvPr id="11" name="Straight Connector 10">
            <a:extLst>
              <a:ext uri="{FF2B5EF4-FFF2-40B4-BE49-F238E27FC236}">
                <a16:creationId xmlns:a16="http://schemas.microsoft.com/office/drawing/2014/main" id="{C32265F6-66D9-734F-E280-10EA4105F813}"/>
              </a:ext>
            </a:extLst>
          </p:cNvPr>
          <p:cNvCxnSpPr>
            <a:cxnSpLocks/>
          </p:cNvCxnSpPr>
          <p:nvPr/>
        </p:nvCxnSpPr>
        <p:spPr>
          <a:xfrm>
            <a:off x="731520" y="4365284"/>
            <a:ext cx="6624622" cy="0"/>
          </a:xfrm>
          <a:prstGeom prst="line">
            <a:avLst/>
          </a:prstGeom>
          <a:ln w="28575">
            <a:solidFill>
              <a:schemeClr val="bg1"/>
            </a:solidFill>
          </a:ln>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CBA47ADC-0AA6-8E2C-1CCD-9F2D9447AC9C}"/>
              </a:ext>
            </a:extLst>
          </p:cNvPr>
          <p:cNvCxnSpPr>
            <a:cxnSpLocks/>
          </p:cNvCxnSpPr>
          <p:nvPr/>
        </p:nvCxnSpPr>
        <p:spPr>
          <a:xfrm>
            <a:off x="731520" y="1188720"/>
            <a:ext cx="6624622" cy="0"/>
          </a:xfrm>
          <a:prstGeom prst="line">
            <a:avLst/>
          </a:prstGeom>
          <a:ln w="28575">
            <a:solidFill>
              <a:schemeClr val="bg1"/>
            </a:solidFill>
          </a:ln>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Tree>
    <p:custDataLst>
      <p:tags r:id="rId1"/>
    </p:custDataLst>
    <p:extLst>
      <p:ext uri="{BB962C8B-B14F-4D97-AF65-F5344CB8AC3E}">
        <p14:creationId xmlns:p14="http://schemas.microsoft.com/office/powerpoint/2010/main" val="2653695888"/>
      </p:ext>
    </p:extLst>
  </p:cSld>
  <p:clrMapOvr>
    <a:masterClrMapping/>
  </p:clrMapOvr>
  <p:transition spd="slow">
    <p:push/>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760C75-3822-75F6-25C0-D57AC0AA3ED2}"/>
            </a:ext>
          </a:extLst>
        </p:cNvPr>
        <p:cNvGrpSpPr/>
        <p:nvPr/>
      </p:nvGrpSpPr>
      <p:grpSpPr>
        <a:xfrm>
          <a:off x="0" y="0"/>
          <a:ext cx="0" cy="0"/>
          <a:chOff x="0" y="0"/>
          <a:chExt cx="0" cy="0"/>
        </a:xfrm>
      </p:grpSpPr>
      <p:pic>
        <p:nvPicPr>
          <p:cNvPr id="14" name="Picture 13" descr="A person wearing a hard hat and glasses&#10;&#10;AI-generated content may be incorrect.">
            <a:extLst>
              <a:ext uri="{FF2B5EF4-FFF2-40B4-BE49-F238E27FC236}">
                <a16:creationId xmlns:a16="http://schemas.microsoft.com/office/drawing/2014/main" id="{C00FD2AA-BC63-1542-931F-C32077AACC81}"/>
              </a:ext>
            </a:extLst>
          </p:cNvPr>
          <p:cNvPicPr>
            <a:picLocks noChangeAspect="1"/>
          </p:cNvPicPr>
          <p:nvPr/>
        </p:nvPicPr>
        <p:blipFill>
          <a:blip r:embed="rId4" cstate="hqprint">
            <a:extLst>
              <a:ext uri="{28A0092B-C50C-407E-A947-70E740481C1C}">
                <a14:useLocalDpi xmlns:a14="http://schemas.microsoft.com/office/drawing/2010/main"/>
              </a:ext>
              <a:ext uri="{837473B0-CC2E-450A-ABE3-18F120FF3D39}">
                <a1611:picAttrSrcUrl xmlns:a1611="http://schemas.microsoft.com/office/drawing/2016/11/main" r:id="rId5"/>
              </a:ext>
            </a:extLst>
          </a:blip>
          <a:srcRect/>
          <a:stretch/>
        </p:blipFill>
        <p:spPr>
          <a:xfrm>
            <a:off x="-1" y="4135"/>
            <a:ext cx="12192001" cy="6400800"/>
          </a:xfrm>
          <a:prstGeom prst="rect">
            <a:avLst/>
          </a:prstGeom>
        </p:spPr>
      </p:pic>
      <p:sp>
        <p:nvSpPr>
          <p:cNvPr id="2" name="TextBox 1">
            <a:extLst>
              <a:ext uri="{FF2B5EF4-FFF2-40B4-BE49-F238E27FC236}">
                <a16:creationId xmlns:a16="http://schemas.microsoft.com/office/drawing/2014/main" id="{90FB274F-9FC3-B620-B5AE-1E81C4A4ACBE}"/>
              </a:ext>
            </a:extLst>
          </p:cNvPr>
          <p:cNvSpPr txBox="1"/>
          <p:nvPr/>
        </p:nvSpPr>
        <p:spPr>
          <a:xfrm>
            <a:off x="1379305" y="2875002"/>
            <a:ext cx="9433390" cy="1107996"/>
          </a:xfrm>
          <a:prstGeom prst="rect">
            <a:avLst/>
          </a:prstGeom>
          <a:noFill/>
        </p:spPr>
        <p:txBody>
          <a:bodyPr wrap="square" rtlCol="0">
            <a:spAutoFit/>
          </a:bodyPr>
          <a:lstStyle/>
          <a:p>
            <a:pPr algn="ctr"/>
            <a:r>
              <a:rPr lang="en-US" sz="6600" b="1" dirty="0">
                <a:solidFill>
                  <a:schemeClr val="bg1"/>
                </a:solidFill>
                <a:effectLst>
                  <a:outerShdw blurRad="38100" dist="38100" dir="2700000" algn="tl">
                    <a:srgbClr val="000000">
                      <a:alpha val="43137"/>
                    </a:srgbClr>
                  </a:outerShdw>
                </a:effectLst>
                <a:latin typeface="Korolev Heavy" panose="02000606000000020004" pitchFamily="2" charset="0"/>
              </a:rPr>
              <a:t>Impact of Safety Culture</a:t>
            </a:r>
          </a:p>
        </p:txBody>
      </p:sp>
      <p:sp>
        <p:nvSpPr>
          <p:cNvPr id="5" name="Rectangle 4">
            <a:extLst>
              <a:ext uri="{FF2B5EF4-FFF2-40B4-BE49-F238E27FC236}">
                <a16:creationId xmlns:a16="http://schemas.microsoft.com/office/drawing/2014/main" id="{BFEC9FCB-9947-EA8F-A337-5B57E1340C9C}"/>
              </a:ext>
            </a:extLst>
          </p:cNvPr>
          <p:cNvSpPr/>
          <p:nvPr/>
        </p:nvSpPr>
        <p:spPr>
          <a:xfrm>
            <a:off x="0" y="6400800"/>
            <a:ext cx="12192000"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Korolev Medium" panose="02000606000000020004" pitchFamily="2" charset="0"/>
            </a:endParaRPr>
          </a:p>
        </p:txBody>
      </p:sp>
      <p:pic>
        <p:nvPicPr>
          <p:cNvPr id="6" name="Picture 5" descr="A picture containing object, clock, meter&#10;&#10;Description automatically generated">
            <a:extLst>
              <a:ext uri="{FF2B5EF4-FFF2-40B4-BE49-F238E27FC236}">
                <a16:creationId xmlns:a16="http://schemas.microsoft.com/office/drawing/2014/main" id="{F9D72A74-2354-383C-01FB-C7645282A095}"/>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855851" y="6471995"/>
            <a:ext cx="1506349" cy="277128"/>
          </a:xfrm>
          <a:prstGeom prst="rect">
            <a:avLst/>
          </a:prstGeom>
        </p:spPr>
      </p:pic>
    </p:spTree>
    <p:custDataLst>
      <p:tags r:id="rId1"/>
    </p:custDataLst>
    <p:extLst>
      <p:ext uri="{BB962C8B-B14F-4D97-AF65-F5344CB8AC3E}">
        <p14:creationId xmlns:p14="http://schemas.microsoft.com/office/powerpoint/2010/main" val="254419541"/>
      </p:ext>
    </p:extLst>
  </p:cSld>
  <p:clrMapOvr>
    <a:masterClrMapping/>
  </p:clrMapOvr>
  <p:transition spd="slow">
    <p:push dir="u"/>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88F92D-211F-A126-3943-18312E176906}"/>
            </a:ext>
          </a:extLst>
        </p:cNvPr>
        <p:cNvGrpSpPr/>
        <p:nvPr/>
      </p:nvGrpSpPr>
      <p:grpSpPr>
        <a:xfrm>
          <a:off x="0" y="0"/>
          <a:ext cx="0" cy="0"/>
          <a:chOff x="0" y="0"/>
          <a:chExt cx="0" cy="0"/>
        </a:xfrm>
      </p:grpSpPr>
      <p:pic>
        <p:nvPicPr>
          <p:cNvPr id="14" name="Picture 13" descr="A person wearing a hard hat and glasses&#10;&#10;AI-generated content may be incorrect.">
            <a:extLst>
              <a:ext uri="{FF2B5EF4-FFF2-40B4-BE49-F238E27FC236}">
                <a16:creationId xmlns:a16="http://schemas.microsoft.com/office/drawing/2014/main" id="{4595A555-A0F1-7AAB-A827-08E2F677DC33}"/>
              </a:ext>
            </a:extLst>
          </p:cNvPr>
          <p:cNvPicPr>
            <a:picLocks noGrp="1" noRot="1" noChangeAspect="1" noMove="1" noResize="1" noEditPoints="1" noAdjustHandles="1" noChangeArrowheads="1" noChangeShapeType="1" noCrop="1"/>
          </p:cNvPicPr>
          <p:nvPr/>
        </p:nvPicPr>
        <p:blipFill>
          <a:blip r:embed="rId4" cstate="hqprint">
            <a:extLst>
              <a:ext uri="{28A0092B-C50C-407E-A947-70E740481C1C}">
                <a14:useLocalDpi xmlns:a14="http://schemas.microsoft.com/office/drawing/2010/main"/>
              </a:ext>
              <a:ext uri="{837473B0-CC2E-450A-ABE3-18F120FF3D39}">
                <a1611:picAttrSrcUrl xmlns:a1611="http://schemas.microsoft.com/office/drawing/2016/11/main" r:id="rId5"/>
              </a:ext>
            </a:extLst>
          </a:blip>
          <a:srcRect/>
          <a:stretch/>
        </p:blipFill>
        <p:spPr>
          <a:xfrm>
            <a:off x="6096000" y="0"/>
            <a:ext cx="12192001" cy="6400800"/>
          </a:xfrm>
          <a:prstGeom prst="rect">
            <a:avLst/>
          </a:prstGeom>
        </p:spPr>
      </p:pic>
      <p:sp>
        <p:nvSpPr>
          <p:cNvPr id="8" name="Rectangle 7">
            <a:extLst>
              <a:ext uri="{FF2B5EF4-FFF2-40B4-BE49-F238E27FC236}">
                <a16:creationId xmlns:a16="http://schemas.microsoft.com/office/drawing/2014/main" id="{60D21233-593B-7B2B-EC53-DCAE2F9F5F6D}"/>
              </a:ext>
            </a:extLst>
          </p:cNvPr>
          <p:cNvSpPr/>
          <p:nvPr/>
        </p:nvSpPr>
        <p:spPr>
          <a:xfrm>
            <a:off x="0" y="0"/>
            <a:ext cx="12192000" cy="6400800"/>
          </a:xfrm>
          <a:prstGeom prst="rect">
            <a:avLst/>
          </a:prstGeom>
          <a:gradFill flip="none" rotWithShape="1">
            <a:gsLst>
              <a:gs pos="52000">
                <a:schemeClr val="bg1"/>
              </a:gs>
              <a:gs pos="63000">
                <a:schemeClr val="bg1">
                  <a:alpha val="0"/>
                </a:scheme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1505F4CD-6F18-45CF-F495-43BAD696B163}"/>
              </a:ext>
            </a:extLst>
          </p:cNvPr>
          <p:cNvSpPr txBox="1"/>
          <p:nvPr/>
        </p:nvSpPr>
        <p:spPr>
          <a:xfrm>
            <a:off x="3123376" y="285736"/>
            <a:ext cx="5945248" cy="707886"/>
          </a:xfrm>
          <a:prstGeom prst="rect">
            <a:avLst/>
          </a:prstGeom>
          <a:noFill/>
        </p:spPr>
        <p:txBody>
          <a:bodyPr wrap="square" rtlCol="0">
            <a:spAutoFit/>
          </a:bodyPr>
          <a:lstStyle/>
          <a:p>
            <a:pPr algn="ctr"/>
            <a:r>
              <a:rPr lang="en-US" sz="4000" b="1" dirty="0">
                <a:solidFill>
                  <a:srgbClr val="002231"/>
                </a:solidFill>
                <a:effectLst>
                  <a:outerShdw blurRad="38100" dist="38100" dir="2700000" algn="tl">
                    <a:srgbClr val="000000">
                      <a:alpha val="43137"/>
                    </a:srgbClr>
                  </a:outerShdw>
                </a:effectLst>
                <a:latin typeface="Korolev Heavy" panose="02000606000000020004" pitchFamily="2" charset="0"/>
              </a:rPr>
              <a:t>Impact of Safety Culture</a:t>
            </a:r>
          </a:p>
        </p:txBody>
      </p:sp>
      <p:sp>
        <p:nvSpPr>
          <p:cNvPr id="5" name="Rectangle 4">
            <a:extLst>
              <a:ext uri="{FF2B5EF4-FFF2-40B4-BE49-F238E27FC236}">
                <a16:creationId xmlns:a16="http://schemas.microsoft.com/office/drawing/2014/main" id="{B9916B71-723E-F99B-8481-80F0FBD4FD59}"/>
              </a:ext>
            </a:extLst>
          </p:cNvPr>
          <p:cNvSpPr/>
          <p:nvPr/>
        </p:nvSpPr>
        <p:spPr>
          <a:xfrm>
            <a:off x="0" y="6400800"/>
            <a:ext cx="12192000"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Korolev Medium" panose="02000606000000020004" pitchFamily="2" charset="0"/>
            </a:endParaRPr>
          </a:p>
        </p:txBody>
      </p:sp>
      <p:pic>
        <p:nvPicPr>
          <p:cNvPr id="6" name="Picture 5" descr="A picture containing object, clock, meter&#10;&#10;Description automatically generated">
            <a:extLst>
              <a:ext uri="{FF2B5EF4-FFF2-40B4-BE49-F238E27FC236}">
                <a16:creationId xmlns:a16="http://schemas.microsoft.com/office/drawing/2014/main" id="{256B754A-52CD-D1E7-4C34-53C1D40A5919}"/>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855851" y="6471995"/>
            <a:ext cx="1506349" cy="277128"/>
          </a:xfrm>
          <a:prstGeom prst="rect">
            <a:avLst/>
          </a:prstGeom>
        </p:spPr>
      </p:pic>
      <p:cxnSp>
        <p:nvCxnSpPr>
          <p:cNvPr id="9" name="Straight Connector 8">
            <a:extLst>
              <a:ext uri="{FF2B5EF4-FFF2-40B4-BE49-F238E27FC236}">
                <a16:creationId xmlns:a16="http://schemas.microsoft.com/office/drawing/2014/main" id="{1B37EAF2-FD9C-C630-87DC-41E6DD4F40A3}"/>
              </a:ext>
            </a:extLst>
          </p:cNvPr>
          <p:cNvCxnSpPr>
            <a:cxnSpLocks/>
          </p:cNvCxnSpPr>
          <p:nvPr/>
        </p:nvCxnSpPr>
        <p:spPr>
          <a:xfrm>
            <a:off x="6096000" y="1583140"/>
            <a:ext cx="0" cy="3930556"/>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sp>
        <p:nvSpPr>
          <p:cNvPr id="10" name="TextBox 9">
            <a:extLst>
              <a:ext uri="{FF2B5EF4-FFF2-40B4-BE49-F238E27FC236}">
                <a16:creationId xmlns:a16="http://schemas.microsoft.com/office/drawing/2014/main" id="{D0D2893A-78D9-5774-A2AF-718C27E3534D}"/>
              </a:ext>
            </a:extLst>
          </p:cNvPr>
          <p:cNvSpPr txBox="1"/>
          <p:nvPr/>
        </p:nvSpPr>
        <p:spPr>
          <a:xfrm>
            <a:off x="690309" y="1156247"/>
            <a:ext cx="5945248" cy="584775"/>
          </a:xfrm>
          <a:prstGeom prst="rect">
            <a:avLst/>
          </a:prstGeom>
          <a:noFill/>
        </p:spPr>
        <p:txBody>
          <a:bodyPr wrap="square" rtlCol="0">
            <a:spAutoFit/>
          </a:bodyPr>
          <a:lstStyle/>
          <a:p>
            <a:r>
              <a:rPr lang="en-US" sz="3200" b="1" dirty="0">
                <a:solidFill>
                  <a:srgbClr val="82CE27"/>
                </a:solidFill>
                <a:effectLst>
                  <a:outerShdw blurRad="38100" dist="38100" dir="2700000" algn="tl">
                    <a:srgbClr val="000000">
                      <a:alpha val="43137"/>
                    </a:srgbClr>
                  </a:outerShdw>
                </a:effectLst>
                <a:latin typeface="Korolev Medium" panose="02000606000000020004" pitchFamily="2" charset="0"/>
              </a:rPr>
              <a:t>Positive Safety Culture</a:t>
            </a:r>
          </a:p>
        </p:txBody>
      </p:sp>
      <p:sp>
        <p:nvSpPr>
          <p:cNvPr id="11" name="TextBox 10">
            <a:extLst>
              <a:ext uri="{FF2B5EF4-FFF2-40B4-BE49-F238E27FC236}">
                <a16:creationId xmlns:a16="http://schemas.microsoft.com/office/drawing/2014/main" id="{8DA7F246-EE01-7FFE-490C-CDDCC3F7CA57}"/>
              </a:ext>
            </a:extLst>
          </p:cNvPr>
          <p:cNvSpPr txBox="1"/>
          <p:nvPr/>
        </p:nvSpPr>
        <p:spPr>
          <a:xfrm>
            <a:off x="690309" y="1734370"/>
            <a:ext cx="5945248" cy="3046988"/>
          </a:xfrm>
          <a:prstGeom prst="rect">
            <a:avLst/>
          </a:prstGeom>
          <a:noFill/>
        </p:spPr>
        <p:txBody>
          <a:bodyPr wrap="square" rtlCol="0">
            <a:spAutoFit/>
          </a:bodyPr>
          <a:lstStyle/>
          <a:p>
            <a:pPr marL="457200" indent="-457200">
              <a:buFont typeface="Arial" panose="020B0604020202020204" pitchFamily="34" charset="0"/>
              <a:buChar char="•"/>
            </a:pPr>
            <a:r>
              <a:rPr lang="en-US" sz="3200" dirty="0">
                <a:solidFill>
                  <a:srgbClr val="002231"/>
                </a:solidFill>
                <a:effectLst>
                  <a:outerShdw blurRad="38100" dist="38100" dir="2700000" algn="tl">
                    <a:srgbClr val="000000">
                      <a:alpha val="43137"/>
                    </a:srgbClr>
                  </a:outerShdw>
                </a:effectLst>
                <a:latin typeface="Korolev Medium" panose="02000606000000020004" pitchFamily="2" charset="0"/>
              </a:rPr>
              <a:t>Employee empowerment</a:t>
            </a:r>
          </a:p>
          <a:p>
            <a:pPr marL="457200" indent="-457200">
              <a:buFont typeface="Arial" panose="020B0604020202020204" pitchFamily="34" charset="0"/>
              <a:buChar char="•"/>
            </a:pPr>
            <a:r>
              <a:rPr lang="en-US" sz="3200" dirty="0">
                <a:solidFill>
                  <a:srgbClr val="002231"/>
                </a:solidFill>
                <a:effectLst>
                  <a:outerShdw blurRad="38100" dist="38100" dir="2700000" algn="tl">
                    <a:srgbClr val="000000">
                      <a:alpha val="43137"/>
                    </a:srgbClr>
                  </a:outerShdw>
                </a:effectLst>
                <a:latin typeface="Korolev Medium" panose="02000606000000020004" pitchFamily="2" charset="0"/>
              </a:rPr>
              <a:t>Proactive Risk Management</a:t>
            </a:r>
          </a:p>
          <a:p>
            <a:pPr marL="457200" indent="-457200">
              <a:buFont typeface="Arial" panose="020B0604020202020204" pitchFamily="34" charset="0"/>
              <a:buChar char="•"/>
            </a:pPr>
            <a:r>
              <a:rPr lang="en-US" sz="3200" dirty="0">
                <a:solidFill>
                  <a:srgbClr val="002231"/>
                </a:solidFill>
                <a:effectLst>
                  <a:outerShdw blurRad="38100" dist="38100" dir="2700000" algn="tl">
                    <a:srgbClr val="000000">
                      <a:alpha val="43137"/>
                    </a:srgbClr>
                  </a:outerShdw>
                </a:effectLst>
                <a:latin typeface="Korolev Medium" panose="02000606000000020004" pitchFamily="2" charset="0"/>
              </a:rPr>
              <a:t>Reporting Safety Incidents</a:t>
            </a:r>
          </a:p>
          <a:p>
            <a:pPr marL="457200" indent="-457200">
              <a:buFont typeface="Arial" panose="020B0604020202020204" pitchFamily="34" charset="0"/>
              <a:buChar char="•"/>
            </a:pPr>
            <a:r>
              <a:rPr lang="en-US" sz="3200" dirty="0">
                <a:solidFill>
                  <a:srgbClr val="002231"/>
                </a:solidFill>
                <a:effectLst>
                  <a:outerShdw blurRad="38100" dist="38100" dir="2700000" algn="tl">
                    <a:srgbClr val="000000">
                      <a:alpha val="43137"/>
                    </a:srgbClr>
                  </a:outerShdw>
                </a:effectLst>
                <a:latin typeface="Korolev Medium" panose="02000606000000020004" pitchFamily="2" charset="0"/>
              </a:rPr>
              <a:t>Reporting Near-Misses</a:t>
            </a:r>
          </a:p>
          <a:p>
            <a:pPr marL="457200" indent="-457200">
              <a:buFont typeface="Arial" panose="020B0604020202020204" pitchFamily="34" charset="0"/>
              <a:buChar char="•"/>
            </a:pPr>
            <a:r>
              <a:rPr lang="en-US" sz="3200" dirty="0">
                <a:solidFill>
                  <a:srgbClr val="002231"/>
                </a:solidFill>
                <a:effectLst>
                  <a:outerShdw blurRad="38100" dist="38100" dir="2700000" algn="tl">
                    <a:srgbClr val="000000">
                      <a:alpha val="43137"/>
                    </a:srgbClr>
                  </a:outerShdw>
                </a:effectLst>
                <a:latin typeface="Korolev Medium" panose="02000606000000020004" pitchFamily="2" charset="0"/>
              </a:rPr>
              <a:t>Reporting First-Aid</a:t>
            </a:r>
          </a:p>
          <a:p>
            <a:pPr marL="457200" indent="-457200">
              <a:buFont typeface="Arial" panose="020B0604020202020204" pitchFamily="34" charset="0"/>
              <a:buChar char="•"/>
            </a:pPr>
            <a:r>
              <a:rPr lang="en-US" sz="3200" dirty="0">
                <a:solidFill>
                  <a:srgbClr val="002231"/>
                </a:solidFill>
                <a:effectLst>
                  <a:outerShdw blurRad="38100" dist="38100" dir="2700000" algn="tl">
                    <a:srgbClr val="000000">
                      <a:alpha val="43137"/>
                    </a:srgbClr>
                  </a:outerShdw>
                </a:effectLst>
                <a:latin typeface="Korolev Medium" panose="02000606000000020004" pitchFamily="2" charset="0"/>
              </a:rPr>
              <a:t>People are safe</a:t>
            </a:r>
          </a:p>
        </p:txBody>
      </p:sp>
      <p:cxnSp>
        <p:nvCxnSpPr>
          <p:cNvPr id="4" name="Straight Connector 3">
            <a:extLst>
              <a:ext uri="{FF2B5EF4-FFF2-40B4-BE49-F238E27FC236}">
                <a16:creationId xmlns:a16="http://schemas.microsoft.com/office/drawing/2014/main" id="{F2E74995-F2FF-FFAB-05FA-63291B509C10}"/>
              </a:ext>
            </a:extLst>
          </p:cNvPr>
          <p:cNvCxnSpPr/>
          <p:nvPr/>
        </p:nvCxnSpPr>
        <p:spPr>
          <a:xfrm>
            <a:off x="782320" y="1660260"/>
            <a:ext cx="4124960" cy="0"/>
          </a:xfrm>
          <a:prstGeom prst="line">
            <a:avLst/>
          </a:prstGeom>
        </p:spPr>
        <p:style>
          <a:lnRef idx="2">
            <a:schemeClr val="accent1"/>
          </a:lnRef>
          <a:fillRef idx="0">
            <a:schemeClr val="accent1"/>
          </a:fillRef>
          <a:effectRef idx="1">
            <a:schemeClr val="accent1"/>
          </a:effectRef>
          <a:fontRef idx="minor">
            <a:schemeClr val="tx1"/>
          </a:fontRef>
        </p:style>
      </p:cxnSp>
    </p:spTree>
    <p:custDataLst>
      <p:tags r:id="rId1"/>
    </p:custDataLst>
    <p:extLst>
      <p:ext uri="{BB962C8B-B14F-4D97-AF65-F5344CB8AC3E}">
        <p14:creationId xmlns:p14="http://schemas.microsoft.com/office/powerpoint/2010/main" val="134033766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1">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1">
                                            <p:txEl>
                                              <p:pRg st="3" end="3"/>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1">
                                            <p:txEl>
                                              <p:pRg st="4" end="4"/>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1">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D25C93-B8B2-DB96-3514-9BEBF288A296}"/>
            </a:ext>
          </a:extLst>
        </p:cNvPr>
        <p:cNvGrpSpPr/>
        <p:nvPr/>
      </p:nvGrpSpPr>
      <p:grpSpPr>
        <a:xfrm>
          <a:off x="0" y="0"/>
          <a:ext cx="0" cy="0"/>
          <a:chOff x="0" y="0"/>
          <a:chExt cx="0" cy="0"/>
        </a:xfrm>
      </p:grpSpPr>
      <p:pic>
        <p:nvPicPr>
          <p:cNvPr id="14" name="Picture 13" descr="A person wearing a hard hat and glasses&#10;&#10;AI-generated content may be incorrect.">
            <a:extLst>
              <a:ext uri="{FF2B5EF4-FFF2-40B4-BE49-F238E27FC236}">
                <a16:creationId xmlns:a16="http://schemas.microsoft.com/office/drawing/2014/main" id="{44260E2F-F09D-2B50-4E6B-7C9D05A32425}"/>
              </a:ext>
            </a:extLst>
          </p:cNvPr>
          <p:cNvPicPr>
            <a:picLocks noChangeAspect="1"/>
          </p:cNvPicPr>
          <p:nvPr/>
        </p:nvPicPr>
        <p:blipFill>
          <a:blip r:embed="rId4" cstate="hqprint">
            <a:extLst>
              <a:ext uri="{28A0092B-C50C-407E-A947-70E740481C1C}">
                <a14:useLocalDpi xmlns:a14="http://schemas.microsoft.com/office/drawing/2010/main"/>
              </a:ext>
              <a:ext uri="{837473B0-CC2E-450A-ABE3-18F120FF3D39}">
                <a1611:picAttrSrcUrl xmlns:a1611="http://schemas.microsoft.com/office/drawing/2016/11/main" r:id="rId5"/>
              </a:ext>
            </a:extLst>
          </a:blip>
          <a:srcRect/>
          <a:stretch/>
        </p:blipFill>
        <p:spPr>
          <a:xfrm>
            <a:off x="-6096001" y="0"/>
            <a:ext cx="12192001" cy="6400800"/>
          </a:xfrm>
          <a:prstGeom prst="rect">
            <a:avLst/>
          </a:prstGeom>
        </p:spPr>
      </p:pic>
      <p:sp>
        <p:nvSpPr>
          <p:cNvPr id="8" name="Rectangle 7">
            <a:extLst>
              <a:ext uri="{FF2B5EF4-FFF2-40B4-BE49-F238E27FC236}">
                <a16:creationId xmlns:a16="http://schemas.microsoft.com/office/drawing/2014/main" id="{13804C7F-553C-588D-F041-F07EDE3EC831}"/>
              </a:ext>
            </a:extLst>
          </p:cNvPr>
          <p:cNvSpPr/>
          <p:nvPr/>
        </p:nvSpPr>
        <p:spPr>
          <a:xfrm flipH="1">
            <a:off x="0" y="0"/>
            <a:ext cx="12192000" cy="6400800"/>
          </a:xfrm>
          <a:prstGeom prst="rect">
            <a:avLst/>
          </a:prstGeom>
          <a:gradFill>
            <a:gsLst>
              <a:gs pos="52000">
                <a:schemeClr val="bg1"/>
              </a:gs>
              <a:gs pos="63000">
                <a:schemeClr val="bg1">
                  <a:alpha val="0"/>
                </a:schemeClr>
              </a:gs>
            </a:gsLst>
            <a:lin ang="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8E352540-9A3A-63BA-110C-64B56F6F0B13}"/>
              </a:ext>
            </a:extLst>
          </p:cNvPr>
          <p:cNvSpPr txBox="1"/>
          <p:nvPr/>
        </p:nvSpPr>
        <p:spPr>
          <a:xfrm>
            <a:off x="3123376" y="285736"/>
            <a:ext cx="5945248" cy="707886"/>
          </a:xfrm>
          <a:prstGeom prst="rect">
            <a:avLst/>
          </a:prstGeom>
          <a:noFill/>
        </p:spPr>
        <p:txBody>
          <a:bodyPr wrap="square" rtlCol="0">
            <a:spAutoFit/>
          </a:bodyPr>
          <a:lstStyle/>
          <a:p>
            <a:pPr algn="ctr"/>
            <a:r>
              <a:rPr lang="en-US" sz="4000" b="1" dirty="0">
                <a:solidFill>
                  <a:srgbClr val="002231"/>
                </a:solidFill>
                <a:effectLst>
                  <a:outerShdw blurRad="38100" dist="38100" dir="2700000" algn="tl">
                    <a:srgbClr val="000000">
                      <a:alpha val="43137"/>
                    </a:srgbClr>
                  </a:outerShdw>
                </a:effectLst>
                <a:latin typeface="Korolev Heavy" panose="02000606000000020004" pitchFamily="2" charset="0"/>
              </a:rPr>
              <a:t>Impact of Safety Culture</a:t>
            </a:r>
          </a:p>
        </p:txBody>
      </p:sp>
      <p:sp>
        <p:nvSpPr>
          <p:cNvPr id="5" name="Rectangle 4">
            <a:extLst>
              <a:ext uri="{FF2B5EF4-FFF2-40B4-BE49-F238E27FC236}">
                <a16:creationId xmlns:a16="http://schemas.microsoft.com/office/drawing/2014/main" id="{0A849B15-8294-100C-3B4F-714A64B483CC}"/>
              </a:ext>
            </a:extLst>
          </p:cNvPr>
          <p:cNvSpPr/>
          <p:nvPr/>
        </p:nvSpPr>
        <p:spPr>
          <a:xfrm>
            <a:off x="0" y="6400800"/>
            <a:ext cx="12192000"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Korolev Medium" panose="02000606000000020004" pitchFamily="2" charset="0"/>
            </a:endParaRPr>
          </a:p>
        </p:txBody>
      </p:sp>
      <p:pic>
        <p:nvPicPr>
          <p:cNvPr id="6" name="Picture 5" descr="A picture containing object, clock, meter&#10;&#10;Description automatically generated">
            <a:extLst>
              <a:ext uri="{FF2B5EF4-FFF2-40B4-BE49-F238E27FC236}">
                <a16:creationId xmlns:a16="http://schemas.microsoft.com/office/drawing/2014/main" id="{277FB944-4A17-7750-B6B6-9664858E9843}"/>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855851" y="6471995"/>
            <a:ext cx="1506349" cy="277128"/>
          </a:xfrm>
          <a:prstGeom prst="rect">
            <a:avLst/>
          </a:prstGeom>
        </p:spPr>
      </p:pic>
      <p:cxnSp>
        <p:nvCxnSpPr>
          <p:cNvPr id="9" name="Straight Connector 8">
            <a:extLst>
              <a:ext uri="{FF2B5EF4-FFF2-40B4-BE49-F238E27FC236}">
                <a16:creationId xmlns:a16="http://schemas.microsoft.com/office/drawing/2014/main" id="{D9F53124-B36C-8C50-DBBF-FF694F5D48DD}"/>
              </a:ext>
            </a:extLst>
          </p:cNvPr>
          <p:cNvCxnSpPr>
            <a:cxnSpLocks/>
          </p:cNvCxnSpPr>
          <p:nvPr/>
        </p:nvCxnSpPr>
        <p:spPr>
          <a:xfrm>
            <a:off x="6096000" y="1583140"/>
            <a:ext cx="0" cy="3930556"/>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sp>
        <p:nvSpPr>
          <p:cNvPr id="10" name="TextBox 9">
            <a:extLst>
              <a:ext uri="{FF2B5EF4-FFF2-40B4-BE49-F238E27FC236}">
                <a16:creationId xmlns:a16="http://schemas.microsoft.com/office/drawing/2014/main" id="{8792E01B-F1BE-BBFB-C142-A38894040220}"/>
              </a:ext>
            </a:extLst>
          </p:cNvPr>
          <p:cNvSpPr txBox="1"/>
          <p:nvPr/>
        </p:nvSpPr>
        <p:spPr>
          <a:xfrm>
            <a:off x="7010400" y="1677235"/>
            <a:ext cx="5181600" cy="3046988"/>
          </a:xfrm>
          <a:prstGeom prst="rect">
            <a:avLst/>
          </a:prstGeom>
          <a:noFill/>
        </p:spPr>
        <p:txBody>
          <a:bodyPr wrap="square" rtlCol="0">
            <a:spAutoFit/>
          </a:bodyPr>
          <a:lstStyle/>
          <a:p>
            <a:pPr marL="457200" indent="-457200">
              <a:buFont typeface="Arial" panose="020B0604020202020204" pitchFamily="34" charset="0"/>
              <a:buChar char="•"/>
            </a:pPr>
            <a:r>
              <a:rPr lang="en-US" sz="3200" dirty="0">
                <a:solidFill>
                  <a:srgbClr val="002231"/>
                </a:solidFill>
                <a:effectLst>
                  <a:outerShdw blurRad="38100" dist="38100" dir="2700000" algn="tl">
                    <a:srgbClr val="000000">
                      <a:alpha val="43137"/>
                    </a:srgbClr>
                  </a:outerShdw>
                </a:effectLst>
                <a:latin typeface="Korolev Medium" panose="02000606000000020004" pitchFamily="2" charset="0"/>
              </a:rPr>
              <a:t>Increased Risk of Injuries</a:t>
            </a:r>
          </a:p>
          <a:p>
            <a:pPr marL="457200" indent="-457200">
              <a:buFont typeface="Arial" panose="020B0604020202020204" pitchFamily="34" charset="0"/>
              <a:buChar char="•"/>
            </a:pPr>
            <a:r>
              <a:rPr lang="en-US" sz="3200" dirty="0">
                <a:solidFill>
                  <a:srgbClr val="002231"/>
                </a:solidFill>
                <a:effectLst>
                  <a:outerShdw blurRad="38100" dist="38100" dir="2700000" algn="tl">
                    <a:srgbClr val="000000">
                      <a:alpha val="43137"/>
                    </a:srgbClr>
                  </a:outerShdw>
                </a:effectLst>
                <a:latin typeface="Korolev Medium" panose="02000606000000020004" pitchFamily="2" charset="0"/>
              </a:rPr>
              <a:t>Low Trust</a:t>
            </a:r>
          </a:p>
          <a:p>
            <a:pPr marL="457200" indent="-457200">
              <a:buFont typeface="Arial" panose="020B0604020202020204" pitchFamily="34" charset="0"/>
              <a:buChar char="•"/>
            </a:pPr>
            <a:r>
              <a:rPr lang="en-US" sz="3200" dirty="0">
                <a:solidFill>
                  <a:srgbClr val="002231"/>
                </a:solidFill>
                <a:effectLst>
                  <a:outerShdw blurRad="38100" dist="38100" dir="2700000" algn="tl">
                    <a:srgbClr val="000000">
                      <a:alpha val="43137"/>
                    </a:srgbClr>
                  </a:outerShdw>
                </a:effectLst>
                <a:latin typeface="Korolev Medium" panose="02000606000000020004" pitchFamily="2" charset="0"/>
              </a:rPr>
              <a:t>Injuries</a:t>
            </a:r>
          </a:p>
          <a:p>
            <a:pPr marL="457200" indent="-457200">
              <a:buFont typeface="Arial" panose="020B0604020202020204" pitchFamily="34" charset="0"/>
              <a:buChar char="•"/>
            </a:pPr>
            <a:r>
              <a:rPr lang="en-US" sz="3200" dirty="0">
                <a:solidFill>
                  <a:srgbClr val="002231"/>
                </a:solidFill>
                <a:effectLst>
                  <a:outerShdw blurRad="38100" dist="38100" dir="2700000" algn="tl">
                    <a:srgbClr val="000000">
                      <a:alpha val="43137"/>
                    </a:srgbClr>
                  </a:outerShdw>
                </a:effectLst>
                <a:latin typeface="Korolev Medium" panose="02000606000000020004" pitchFamily="2" charset="0"/>
              </a:rPr>
              <a:t>No reporting</a:t>
            </a:r>
          </a:p>
          <a:p>
            <a:pPr marL="457200" indent="-457200">
              <a:buFont typeface="Arial" panose="020B0604020202020204" pitchFamily="34" charset="0"/>
              <a:buChar char="•"/>
            </a:pPr>
            <a:r>
              <a:rPr lang="en-US" sz="3200" dirty="0">
                <a:solidFill>
                  <a:srgbClr val="002231"/>
                </a:solidFill>
                <a:effectLst>
                  <a:outerShdw blurRad="38100" dist="38100" dir="2700000" algn="tl">
                    <a:srgbClr val="000000">
                      <a:alpha val="43137"/>
                    </a:srgbClr>
                  </a:outerShdw>
                </a:effectLst>
                <a:latin typeface="Korolev Medium" panose="02000606000000020004" pitchFamily="2" charset="0"/>
              </a:rPr>
              <a:t>No Culture of Caring</a:t>
            </a:r>
          </a:p>
          <a:p>
            <a:pPr marL="457200" indent="-457200">
              <a:buFont typeface="Arial" panose="020B0604020202020204" pitchFamily="34" charset="0"/>
              <a:buChar char="•"/>
            </a:pPr>
            <a:r>
              <a:rPr lang="en-US" sz="3200" dirty="0">
                <a:solidFill>
                  <a:srgbClr val="002231"/>
                </a:solidFill>
                <a:effectLst>
                  <a:outerShdw blurRad="38100" dist="38100" dir="2700000" algn="tl">
                    <a:srgbClr val="000000">
                      <a:alpha val="43137"/>
                    </a:srgbClr>
                  </a:outerShdw>
                </a:effectLst>
                <a:latin typeface="Korolev Medium" panose="02000606000000020004" pitchFamily="2" charset="0"/>
              </a:rPr>
              <a:t>People are NOT safe</a:t>
            </a:r>
          </a:p>
        </p:txBody>
      </p:sp>
      <p:sp>
        <p:nvSpPr>
          <p:cNvPr id="11" name="TextBox 10">
            <a:extLst>
              <a:ext uri="{FF2B5EF4-FFF2-40B4-BE49-F238E27FC236}">
                <a16:creationId xmlns:a16="http://schemas.microsoft.com/office/drawing/2014/main" id="{1FBB58B4-C51A-CD92-3905-83C354F5003B}"/>
              </a:ext>
            </a:extLst>
          </p:cNvPr>
          <p:cNvSpPr txBox="1"/>
          <p:nvPr/>
        </p:nvSpPr>
        <p:spPr>
          <a:xfrm>
            <a:off x="-5405691" y="1156247"/>
            <a:ext cx="5945248" cy="584775"/>
          </a:xfrm>
          <a:prstGeom prst="rect">
            <a:avLst/>
          </a:prstGeom>
          <a:noFill/>
        </p:spPr>
        <p:txBody>
          <a:bodyPr wrap="square" rtlCol="0">
            <a:spAutoFit/>
          </a:bodyPr>
          <a:lstStyle/>
          <a:p>
            <a:r>
              <a:rPr lang="en-US" sz="3200" b="1" dirty="0">
                <a:solidFill>
                  <a:srgbClr val="82CE27"/>
                </a:solidFill>
                <a:effectLst>
                  <a:outerShdw blurRad="38100" dist="38100" dir="2700000" algn="tl">
                    <a:srgbClr val="000000">
                      <a:alpha val="43137"/>
                    </a:srgbClr>
                  </a:outerShdw>
                </a:effectLst>
                <a:latin typeface="Korolev Medium" panose="02000606000000020004" pitchFamily="2" charset="0"/>
              </a:rPr>
              <a:t>Positive Safety Culture</a:t>
            </a:r>
          </a:p>
        </p:txBody>
      </p:sp>
      <p:sp>
        <p:nvSpPr>
          <p:cNvPr id="12" name="TextBox 11">
            <a:extLst>
              <a:ext uri="{FF2B5EF4-FFF2-40B4-BE49-F238E27FC236}">
                <a16:creationId xmlns:a16="http://schemas.microsoft.com/office/drawing/2014/main" id="{0AAF1D28-1398-0F08-71A5-70960E5D51CA}"/>
              </a:ext>
            </a:extLst>
          </p:cNvPr>
          <p:cNvSpPr txBox="1"/>
          <p:nvPr/>
        </p:nvSpPr>
        <p:spPr>
          <a:xfrm>
            <a:off x="-5405691" y="1734370"/>
            <a:ext cx="5945248" cy="3046988"/>
          </a:xfrm>
          <a:prstGeom prst="rect">
            <a:avLst/>
          </a:prstGeom>
          <a:noFill/>
        </p:spPr>
        <p:txBody>
          <a:bodyPr wrap="square" rtlCol="0">
            <a:spAutoFit/>
          </a:bodyPr>
          <a:lstStyle/>
          <a:p>
            <a:pPr marL="457200" indent="-457200">
              <a:buFont typeface="Arial" panose="020B0604020202020204" pitchFamily="34" charset="0"/>
              <a:buChar char="•"/>
            </a:pPr>
            <a:r>
              <a:rPr lang="en-US" sz="3200" dirty="0">
                <a:solidFill>
                  <a:srgbClr val="002231"/>
                </a:solidFill>
                <a:effectLst>
                  <a:outerShdw blurRad="38100" dist="38100" dir="2700000" algn="tl">
                    <a:srgbClr val="000000">
                      <a:alpha val="43137"/>
                    </a:srgbClr>
                  </a:outerShdw>
                </a:effectLst>
                <a:latin typeface="Korolev Medium" panose="02000606000000020004" pitchFamily="2" charset="0"/>
              </a:rPr>
              <a:t>Employee empowerment</a:t>
            </a:r>
          </a:p>
          <a:p>
            <a:pPr marL="457200" indent="-457200">
              <a:buFont typeface="Arial" panose="020B0604020202020204" pitchFamily="34" charset="0"/>
              <a:buChar char="•"/>
            </a:pPr>
            <a:r>
              <a:rPr lang="en-US" sz="3200" dirty="0">
                <a:solidFill>
                  <a:srgbClr val="002231"/>
                </a:solidFill>
                <a:effectLst>
                  <a:outerShdw blurRad="38100" dist="38100" dir="2700000" algn="tl">
                    <a:srgbClr val="000000">
                      <a:alpha val="43137"/>
                    </a:srgbClr>
                  </a:outerShdw>
                </a:effectLst>
                <a:latin typeface="Korolev Medium" panose="02000606000000020004" pitchFamily="2" charset="0"/>
              </a:rPr>
              <a:t>Proactive Risk Management</a:t>
            </a:r>
          </a:p>
          <a:p>
            <a:pPr marL="457200" indent="-457200">
              <a:buFont typeface="Arial" panose="020B0604020202020204" pitchFamily="34" charset="0"/>
              <a:buChar char="•"/>
            </a:pPr>
            <a:r>
              <a:rPr lang="en-US" sz="3200" dirty="0">
                <a:solidFill>
                  <a:srgbClr val="002231"/>
                </a:solidFill>
                <a:effectLst>
                  <a:outerShdw blurRad="38100" dist="38100" dir="2700000" algn="tl">
                    <a:srgbClr val="000000">
                      <a:alpha val="43137"/>
                    </a:srgbClr>
                  </a:outerShdw>
                </a:effectLst>
                <a:latin typeface="Korolev Medium" panose="02000606000000020004" pitchFamily="2" charset="0"/>
              </a:rPr>
              <a:t>Reporting Safety Incidents</a:t>
            </a:r>
          </a:p>
          <a:p>
            <a:pPr marL="457200" indent="-457200">
              <a:buFont typeface="Arial" panose="020B0604020202020204" pitchFamily="34" charset="0"/>
              <a:buChar char="•"/>
            </a:pPr>
            <a:r>
              <a:rPr lang="en-US" sz="3200" dirty="0">
                <a:solidFill>
                  <a:srgbClr val="002231"/>
                </a:solidFill>
                <a:effectLst>
                  <a:outerShdw blurRad="38100" dist="38100" dir="2700000" algn="tl">
                    <a:srgbClr val="000000">
                      <a:alpha val="43137"/>
                    </a:srgbClr>
                  </a:outerShdw>
                </a:effectLst>
                <a:latin typeface="Korolev Medium" panose="02000606000000020004" pitchFamily="2" charset="0"/>
              </a:rPr>
              <a:t>Reporting Near-Misses</a:t>
            </a:r>
          </a:p>
          <a:p>
            <a:pPr marL="457200" indent="-457200">
              <a:buFont typeface="Arial" panose="020B0604020202020204" pitchFamily="34" charset="0"/>
              <a:buChar char="•"/>
            </a:pPr>
            <a:r>
              <a:rPr lang="en-US" sz="3200" dirty="0">
                <a:solidFill>
                  <a:srgbClr val="002231"/>
                </a:solidFill>
                <a:effectLst>
                  <a:outerShdw blurRad="38100" dist="38100" dir="2700000" algn="tl">
                    <a:srgbClr val="000000">
                      <a:alpha val="43137"/>
                    </a:srgbClr>
                  </a:outerShdw>
                </a:effectLst>
                <a:latin typeface="Korolev Medium" panose="02000606000000020004" pitchFamily="2" charset="0"/>
              </a:rPr>
              <a:t>Reporting First-Aid</a:t>
            </a:r>
          </a:p>
          <a:p>
            <a:pPr marL="457200" indent="-457200">
              <a:buFont typeface="Arial" panose="020B0604020202020204" pitchFamily="34" charset="0"/>
              <a:buChar char="•"/>
            </a:pPr>
            <a:r>
              <a:rPr lang="en-US" sz="3200" dirty="0">
                <a:solidFill>
                  <a:srgbClr val="002231"/>
                </a:solidFill>
                <a:effectLst>
                  <a:outerShdw blurRad="38100" dist="38100" dir="2700000" algn="tl">
                    <a:srgbClr val="000000">
                      <a:alpha val="43137"/>
                    </a:srgbClr>
                  </a:outerShdw>
                </a:effectLst>
                <a:latin typeface="Korolev Medium" panose="02000606000000020004" pitchFamily="2" charset="0"/>
              </a:rPr>
              <a:t>People are safe</a:t>
            </a:r>
          </a:p>
        </p:txBody>
      </p:sp>
      <p:cxnSp>
        <p:nvCxnSpPr>
          <p:cNvPr id="3" name="Straight Connector 2">
            <a:extLst>
              <a:ext uri="{FF2B5EF4-FFF2-40B4-BE49-F238E27FC236}">
                <a16:creationId xmlns:a16="http://schemas.microsoft.com/office/drawing/2014/main" id="{71DAFC7A-81B0-6E83-CBCD-2478DE6100A9}"/>
              </a:ext>
            </a:extLst>
          </p:cNvPr>
          <p:cNvCxnSpPr>
            <a:cxnSpLocks/>
          </p:cNvCxnSpPr>
          <p:nvPr/>
        </p:nvCxnSpPr>
        <p:spPr>
          <a:xfrm>
            <a:off x="7010400" y="1660260"/>
            <a:ext cx="4378960"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ABB49CB3-BB67-1CD6-8FD6-2935737B6C4F}"/>
              </a:ext>
            </a:extLst>
          </p:cNvPr>
          <p:cNvCxnSpPr/>
          <p:nvPr/>
        </p:nvCxnSpPr>
        <p:spPr>
          <a:xfrm>
            <a:off x="-5313680" y="1660260"/>
            <a:ext cx="4124960" cy="0"/>
          </a:xfrm>
          <a:prstGeom prst="line">
            <a:avLst/>
          </a:prstGeom>
        </p:spPr>
        <p:style>
          <a:lnRef idx="2">
            <a:schemeClr val="accent1"/>
          </a:lnRef>
          <a:fillRef idx="0">
            <a:schemeClr val="accent1"/>
          </a:fillRef>
          <a:effectRef idx="1">
            <a:schemeClr val="accent1"/>
          </a:effectRef>
          <a:fontRef idx="minor">
            <a:schemeClr val="tx1"/>
          </a:fontRef>
        </p:style>
      </p:cxnSp>
      <p:sp>
        <p:nvSpPr>
          <p:cNvPr id="4" name="TextBox 3">
            <a:extLst>
              <a:ext uri="{FF2B5EF4-FFF2-40B4-BE49-F238E27FC236}">
                <a16:creationId xmlns:a16="http://schemas.microsoft.com/office/drawing/2014/main" id="{E811DDA1-1619-B76D-C7F5-56D37F0269C6}"/>
              </a:ext>
            </a:extLst>
          </p:cNvPr>
          <p:cNvSpPr txBox="1"/>
          <p:nvPr/>
        </p:nvSpPr>
        <p:spPr>
          <a:xfrm>
            <a:off x="6246752" y="1156247"/>
            <a:ext cx="5945248" cy="584775"/>
          </a:xfrm>
          <a:prstGeom prst="rect">
            <a:avLst/>
          </a:prstGeom>
          <a:noFill/>
        </p:spPr>
        <p:txBody>
          <a:bodyPr wrap="square" rtlCol="0">
            <a:spAutoFit/>
          </a:bodyPr>
          <a:lstStyle/>
          <a:p>
            <a:pPr algn="ctr"/>
            <a:r>
              <a:rPr lang="en-US" sz="3200" b="1" dirty="0">
                <a:solidFill>
                  <a:srgbClr val="FF0000"/>
                </a:solidFill>
                <a:effectLst>
                  <a:outerShdw blurRad="38100" dist="38100" dir="2700000" algn="tl">
                    <a:srgbClr val="000000">
                      <a:alpha val="43137"/>
                    </a:srgbClr>
                  </a:outerShdw>
                </a:effectLst>
                <a:latin typeface="Korolev Medium" panose="02000606000000020004" pitchFamily="2" charset="0"/>
              </a:rPr>
              <a:t>Negative Safety Culture</a:t>
            </a:r>
          </a:p>
        </p:txBody>
      </p:sp>
    </p:spTree>
    <p:custDataLst>
      <p:tags r:id="rId1"/>
    </p:custDataLst>
    <p:extLst>
      <p:ext uri="{BB962C8B-B14F-4D97-AF65-F5344CB8AC3E}">
        <p14:creationId xmlns:p14="http://schemas.microsoft.com/office/powerpoint/2010/main" val="2706966033"/>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0">
                                            <p:txEl>
                                              <p:pRg st="3" end="3"/>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0">
                                            <p:txEl>
                                              <p:pRg st="4" end="4"/>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0">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E26F13-BBEB-96DE-D316-E8CD1B06669A}"/>
            </a:ext>
          </a:extLst>
        </p:cNvPr>
        <p:cNvGrpSpPr/>
        <p:nvPr/>
      </p:nvGrpSpPr>
      <p:grpSpPr>
        <a:xfrm>
          <a:off x="0" y="0"/>
          <a:ext cx="0" cy="0"/>
          <a:chOff x="0" y="0"/>
          <a:chExt cx="0" cy="0"/>
        </a:xfrm>
      </p:grpSpPr>
      <p:pic>
        <p:nvPicPr>
          <p:cNvPr id="14" name="Picture 13" descr="A person wearing a hard hat and glasses&#10;&#10;AI-generated content may be incorrect.">
            <a:extLst>
              <a:ext uri="{FF2B5EF4-FFF2-40B4-BE49-F238E27FC236}">
                <a16:creationId xmlns:a16="http://schemas.microsoft.com/office/drawing/2014/main" id="{E67C70BC-AF31-54B1-CB9E-B93A1FD09639}"/>
              </a:ext>
            </a:extLst>
          </p:cNvPr>
          <p:cNvPicPr>
            <a:picLocks noChangeAspect="1"/>
          </p:cNvPicPr>
          <p:nvPr/>
        </p:nvPicPr>
        <p:blipFill>
          <a:blip r:embed="rId4" cstate="hqprint">
            <a:extLst>
              <a:ext uri="{28A0092B-C50C-407E-A947-70E740481C1C}">
                <a14:useLocalDpi xmlns:a14="http://schemas.microsoft.com/office/drawing/2010/main"/>
              </a:ext>
              <a:ext uri="{837473B0-CC2E-450A-ABE3-18F120FF3D39}">
                <a1611:picAttrSrcUrl xmlns:a1611="http://schemas.microsoft.com/office/drawing/2016/11/main" r:id="rId5"/>
              </a:ext>
            </a:extLst>
          </a:blip>
          <a:srcRect/>
          <a:stretch/>
        </p:blipFill>
        <p:spPr>
          <a:xfrm>
            <a:off x="-1" y="0"/>
            <a:ext cx="12192001" cy="6400800"/>
          </a:xfrm>
          <a:prstGeom prst="rect">
            <a:avLst/>
          </a:prstGeom>
        </p:spPr>
      </p:pic>
      <p:sp>
        <p:nvSpPr>
          <p:cNvPr id="11" name="Rectangle 10">
            <a:extLst>
              <a:ext uri="{FF2B5EF4-FFF2-40B4-BE49-F238E27FC236}">
                <a16:creationId xmlns:a16="http://schemas.microsoft.com/office/drawing/2014/main" id="{C2621FAC-C895-B4DB-B717-8F4CC264AB55}"/>
              </a:ext>
            </a:extLst>
          </p:cNvPr>
          <p:cNvSpPr/>
          <p:nvPr/>
        </p:nvSpPr>
        <p:spPr>
          <a:xfrm>
            <a:off x="0" y="0"/>
            <a:ext cx="12192000" cy="6400800"/>
          </a:xfrm>
          <a:prstGeom prst="rect">
            <a:avLst/>
          </a:prstGeom>
          <a:solidFill>
            <a:schemeClr val="bg1">
              <a:alpha val="60854"/>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0D9A689-8B5D-81EA-3F43-7C332513806A}"/>
              </a:ext>
            </a:extLst>
          </p:cNvPr>
          <p:cNvSpPr txBox="1"/>
          <p:nvPr/>
        </p:nvSpPr>
        <p:spPr>
          <a:xfrm>
            <a:off x="3123376" y="285736"/>
            <a:ext cx="5945248" cy="707886"/>
          </a:xfrm>
          <a:prstGeom prst="rect">
            <a:avLst/>
          </a:prstGeom>
          <a:noFill/>
        </p:spPr>
        <p:txBody>
          <a:bodyPr wrap="square" rtlCol="0">
            <a:spAutoFit/>
          </a:bodyPr>
          <a:lstStyle/>
          <a:p>
            <a:pPr algn="ctr"/>
            <a:r>
              <a:rPr lang="en-US" sz="4000" b="1" dirty="0">
                <a:solidFill>
                  <a:srgbClr val="002231"/>
                </a:solidFill>
                <a:effectLst>
                  <a:outerShdw blurRad="38100" dist="38100" dir="2700000" algn="tl">
                    <a:srgbClr val="000000">
                      <a:alpha val="43137"/>
                    </a:srgbClr>
                  </a:outerShdw>
                </a:effectLst>
                <a:latin typeface="Korolev Heavy" panose="02000606000000020004" pitchFamily="2" charset="0"/>
              </a:rPr>
              <a:t>Impact of Safety Culture</a:t>
            </a:r>
          </a:p>
        </p:txBody>
      </p:sp>
      <p:sp>
        <p:nvSpPr>
          <p:cNvPr id="5" name="Rectangle 4">
            <a:extLst>
              <a:ext uri="{FF2B5EF4-FFF2-40B4-BE49-F238E27FC236}">
                <a16:creationId xmlns:a16="http://schemas.microsoft.com/office/drawing/2014/main" id="{0DA19927-82AC-8B39-7BA4-AB50ACF89400}"/>
              </a:ext>
            </a:extLst>
          </p:cNvPr>
          <p:cNvSpPr/>
          <p:nvPr/>
        </p:nvSpPr>
        <p:spPr>
          <a:xfrm>
            <a:off x="0" y="6400800"/>
            <a:ext cx="12192000"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Korolev Medium" panose="02000606000000020004" pitchFamily="2" charset="0"/>
            </a:endParaRPr>
          </a:p>
        </p:txBody>
      </p:sp>
      <p:pic>
        <p:nvPicPr>
          <p:cNvPr id="6" name="Picture 5" descr="A picture containing object, clock, meter&#10;&#10;Description automatically generated">
            <a:extLst>
              <a:ext uri="{FF2B5EF4-FFF2-40B4-BE49-F238E27FC236}">
                <a16:creationId xmlns:a16="http://schemas.microsoft.com/office/drawing/2014/main" id="{A6E6E5C6-3316-42BC-E6D8-5AF5A09471B3}"/>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855851" y="6471995"/>
            <a:ext cx="1506349" cy="277128"/>
          </a:xfrm>
          <a:prstGeom prst="rect">
            <a:avLst/>
          </a:prstGeom>
        </p:spPr>
      </p:pic>
      <p:cxnSp>
        <p:nvCxnSpPr>
          <p:cNvPr id="9" name="Straight Connector 8">
            <a:extLst>
              <a:ext uri="{FF2B5EF4-FFF2-40B4-BE49-F238E27FC236}">
                <a16:creationId xmlns:a16="http://schemas.microsoft.com/office/drawing/2014/main" id="{E5E4030C-E616-32A3-BFF3-8523387F46D4}"/>
              </a:ext>
            </a:extLst>
          </p:cNvPr>
          <p:cNvCxnSpPr>
            <a:cxnSpLocks/>
          </p:cNvCxnSpPr>
          <p:nvPr/>
        </p:nvCxnSpPr>
        <p:spPr>
          <a:xfrm>
            <a:off x="6096000" y="1583140"/>
            <a:ext cx="0" cy="3930556"/>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sp>
        <p:nvSpPr>
          <p:cNvPr id="12" name="TextBox 11">
            <a:extLst>
              <a:ext uri="{FF2B5EF4-FFF2-40B4-BE49-F238E27FC236}">
                <a16:creationId xmlns:a16="http://schemas.microsoft.com/office/drawing/2014/main" id="{F6A0A001-7551-C608-8C4C-E0F3422BF718}"/>
              </a:ext>
            </a:extLst>
          </p:cNvPr>
          <p:cNvSpPr txBox="1"/>
          <p:nvPr/>
        </p:nvSpPr>
        <p:spPr>
          <a:xfrm>
            <a:off x="6246752" y="1156247"/>
            <a:ext cx="5945248" cy="584775"/>
          </a:xfrm>
          <a:prstGeom prst="rect">
            <a:avLst/>
          </a:prstGeom>
          <a:noFill/>
        </p:spPr>
        <p:txBody>
          <a:bodyPr wrap="square" rtlCol="0">
            <a:spAutoFit/>
          </a:bodyPr>
          <a:lstStyle/>
          <a:p>
            <a:pPr algn="ctr"/>
            <a:r>
              <a:rPr lang="en-US" sz="3200" b="1" dirty="0">
                <a:solidFill>
                  <a:srgbClr val="FF0000"/>
                </a:solidFill>
                <a:effectLst>
                  <a:outerShdw blurRad="38100" dist="38100" dir="2700000" algn="tl">
                    <a:srgbClr val="000000">
                      <a:alpha val="43137"/>
                    </a:srgbClr>
                  </a:outerShdw>
                </a:effectLst>
                <a:latin typeface="Korolev Medium" panose="02000606000000020004" pitchFamily="2" charset="0"/>
              </a:rPr>
              <a:t>Negative Safety Culture</a:t>
            </a:r>
          </a:p>
        </p:txBody>
      </p:sp>
      <p:sp>
        <p:nvSpPr>
          <p:cNvPr id="13" name="TextBox 12">
            <a:extLst>
              <a:ext uri="{FF2B5EF4-FFF2-40B4-BE49-F238E27FC236}">
                <a16:creationId xmlns:a16="http://schemas.microsoft.com/office/drawing/2014/main" id="{6CF76B56-D2D9-42C5-C791-FC4147C7DC61}"/>
              </a:ext>
            </a:extLst>
          </p:cNvPr>
          <p:cNvSpPr txBox="1"/>
          <p:nvPr/>
        </p:nvSpPr>
        <p:spPr>
          <a:xfrm>
            <a:off x="7010400" y="1677235"/>
            <a:ext cx="5181600" cy="3046988"/>
          </a:xfrm>
          <a:prstGeom prst="rect">
            <a:avLst/>
          </a:prstGeom>
          <a:noFill/>
        </p:spPr>
        <p:txBody>
          <a:bodyPr wrap="square" rtlCol="0">
            <a:spAutoFit/>
          </a:bodyPr>
          <a:lstStyle/>
          <a:p>
            <a:pPr marL="457200" indent="-457200">
              <a:buFont typeface="Arial" panose="020B0604020202020204" pitchFamily="34" charset="0"/>
              <a:buChar char="•"/>
            </a:pPr>
            <a:r>
              <a:rPr lang="en-US" sz="3200" dirty="0">
                <a:solidFill>
                  <a:srgbClr val="002231"/>
                </a:solidFill>
                <a:effectLst>
                  <a:outerShdw blurRad="38100" dist="38100" dir="2700000" algn="tl">
                    <a:srgbClr val="000000">
                      <a:alpha val="43137"/>
                    </a:srgbClr>
                  </a:outerShdw>
                </a:effectLst>
                <a:latin typeface="Korolev Medium" panose="02000606000000020004" pitchFamily="2" charset="0"/>
              </a:rPr>
              <a:t>Increased Risk of Injuries</a:t>
            </a:r>
          </a:p>
          <a:p>
            <a:pPr marL="457200" indent="-457200">
              <a:buFont typeface="Arial" panose="020B0604020202020204" pitchFamily="34" charset="0"/>
              <a:buChar char="•"/>
            </a:pPr>
            <a:r>
              <a:rPr lang="en-US" sz="3200" dirty="0">
                <a:solidFill>
                  <a:srgbClr val="002231"/>
                </a:solidFill>
                <a:effectLst>
                  <a:outerShdw blurRad="38100" dist="38100" dir="2700000" algn="tl">
                    <a:srgbClr val="000000">
                      <a:alpha val="43137"/>
                    </a:srgbClr>
                  </a:outerShdw>
                </a:effectLst>
                <a:latin typeface="Korolev Medium" panose="02000606000000020004" pitchFamily="2" charset="0"/>
              </a:rPr>
              <a:t>Low Trust</a:t>
            </a:r>
          </a:p>
          <a:p>
            <a:pPr marL="457200" indent="-457200">
              <a:buFont typeface="Arial" panose="020B0604020202020204" pitchFamily="34" charset="0"/>
              <a:buChar char="•"/>
            </a:pPr>
            <a:r>
              <a:rPr lang="en-US" sz="3200" dirty="0">
                <a:solidFill>
                  <a:srgbClr val="002231"/>
                </a:solidFill>
                <a:effectLst>
                  <a:outerShdw blurRad="38100" dist="38100" dir="2700000" algn="tl">
                    <a:srgbClr val="000000">
                      <a:alpha val="43137"/>
                    </a:srgbClr>
                  </a:outerShdw>
                </a:effectLst>
                <a:latin typeface="Korolev Medium" panose="02000606000000020004" pitchFamily="2" charset="0"/>
              </a:rPr>
              <a:t>Injuries</a:t>
            </a:r>
          </a:p>
          <a:p>
            <a:pPr marL="457200" indent="-457200">
              <a:buFont typeface="Arial" panose="020B0604020202020204" pitchFamily="34" charset="0"/>
              <a:buChar char="•"/>
            </a:pPr>
            <a:r>
              <a:rPr lang="en-US" sz="3200" dirty="0">
                <a:solidFill>
                  <a:srgbClr val="002231"/>
                </a:solidFill>
                <a:effectLst>
                  <a:outerShdw blurRad="38100" dist="38100" dir="2700000" algn="tl">
                    <a:srgbClr val="000000">
                      <a:alpha val="43137"/>
                    </a:srgbClr>
                  </a:outerShdw>
                </a:effectLst>
                <a:latin typeface="Korolev Medium" panose="02000606000000020004" pitchFamily="2" charset="0"/>
              </a:rPr>
              <a:t>No reporting</a:t>
            </a:r>
          </a:p>
          <a:p>
            <a:pPr marL="457200" indent="-457200">
              <a:buFont typeface="Arial" panose="020B0604020202020204" pitchFamily="34" charset="0"/>
              <a:buChar char="•"/>
            </a:pPr>
            <a:r>
              <a:rPr lang="en-US" sz="3200" dirty="0">
                <a:solidFill>
                  <a:srgbClr val="002231"/>
                </a:solidFill>
                <a:effectLst>
                  <a:outerShdw blurRad="38100" dist="38100" dir="2700000" algn="tl">
                    <a:srgbClr val="000000">
                      <a:alpha val="43137"/>
                    </a:srgbClr>
                  </a:outerShdw>
                </a:effectLst>
                <a:latin typeface="Korolev Medium" panose="02000606000000020004" pitchFamily="2" charset="0"/>
              </a:rPr>
              <a:t>No Culture of Caring</a:t>
            </a:r>
          </a:p>
          <a:p>
            <a:pPr marL="457200" indent="-457200">
              <a:buFont typeface="Arial" panose="020B0604020202020204" pitchFamily="34" charset="0"/>
              <a:buChar char="•"/>
            </a:pPr>
            <a:r>
              <a:rPr lang="en-US" sz="3200" dirty="0">
                <a:solidFill>
                  <a:srgbClr val="002231"/>
                </a:solidFill>
                <a:effectLst>
                  <a:outerShdw blurRad="38100" dist="38100" dir="2700000" algn="tl">
                    <a:srgbClr val="000000">
                      <a:alpha val="43137"/>
                    </a:srgbClr>
                  </a:outerShdw>
                </a:effectLst>
                <a:latin typeface="Korolev Medium" panose="02000606000000020004" pitchFamily="2" charset="0"/>
              </a:rPr>
              <a:t>People are NOT safe</a:t>
            </a:r>
          </a:p>
        </p:txBody>
      </p:sp>
      <p:cxnSp>
        <p:nvCxnSpPr>
          <p:cNvPr id="15" name="Straight Connector 14">
            <a:extLst>
              <a:ext uri="{FF2B5EF4-FFF2-40B4-BE49-F238E27FC236}">
                <a16:creationId xmlns:a16="http://schemas.microsoft.com/office/drawing/2014/main" id="{6B9016C7-DD13-CFB4-6805-EB3455F38894}"/>
              </a:ext>
            </a:extLst>
          </p:cNvPr>
          <p:cNvCxnSpPr>
            <a:cxnSpLocks/>
          </p:cNvCxnSpPr>
          <p:nvPr/>
        </p:nvCxnSpPr>
        <p:spPr>
          <a:xfrm>
            <a:off x="7010400" y="1660260"/>
            <a:ext cx="4378960" cy="0"/>
          </a:xfrm>
          <a:prstGeom prst="line">
            <a:avLst/>
          </a:prstGeom>
        </p:spPr>
        <p:style>
          <a:lnRef idx="2">
            <a:schemeClr val="accent1"/>
          </a:lnRef>
          <a:fillRef idx="0">
            <a:schemeClr val="accent1"/>
          </a:fillRef>
          <a:effectRef idx="1">
            <a:schemeClr val="accent1"/>
          </a:effectRef>
          <a:fontRef idx="minor">
            <a:schemeClr val="tx1"/>
          </a:fontRef>
        </p:style>
      </p:cxnSp>
      <p:sp>
        <p:nvSpPr>
          <p:cNvPr id="16" name="TextBox 15">
            <a:extLst>
              <a:ext uri="{FF2B5EF4-FFF2-40B4-BE49-F238E27FC236}">
                <a16:creationId xmlns:a16="http://schemas.microsoft.com/office/drawing/2014/main" id="{2B232BC6-9C2F-6641-B7C5-FC684A7E9016}"/>
              </a:ext>
            </a:extLst>
          </p:cNvPr>
          <p:cNvSpPr txBox="1"/>
          <p:nvPr/>
        </p:nvSpPr>
        <p:spPr>
          <a:xfrm>
            <a:off x="690308" y="1156247"/>
            <a:ext cx="5405683" cy="584775"/>
          </a:xfrm>
          <a:prstGeom prst="rect">
            <a:avLst/>
          </a:prstGeom>
          <a:noFill/>
        </p:spPr>
        <p:txBody>
          <a:bodyPr wrap="square" rtlCol="0">
            <a:spAutoFit/>
          </a:bodyPr>
          <a:lstStyle/>
          <a:p>
            <a:r>
              <a:rPr lang="en-US" sz="3200" b="1" dirty="0">
                <a:solidFill>
                  <a:srgbClr val="82CE27"/>
                </a:solidFill>
                <a:effectLst>
                  <a:outerShdw blurRad="38100" dist="38100" dir="2700000" algn="tl">
                    <a:srgbClr val="000000">
                      <a:alpha val="43137"/>
                    </a:srgbClr>
                  </a:outerShdw>
                </a:effectLst>
                <a:latin typeface="Korolev Medium" panose="02000606000000020004" pitchFamily="2" charset="0"/>
              </a:rPr>
              <a:t>Positive Safety Culture</a:t>
            </a:r>
          </a:p>
        </p:txBody>
      </p:sp>
      <p:sp>
        <p:nvSpPr>
          <p:cNvPr id="17" name="TextBox 16">
            <a:extLst>
              <a:ext uri="{FF2B5EF4-FFF2-40B4-BE49-F238E27FC236}">
                <a16:creationId xmlns:a16="http://schemas.microsoft.com/office/drawing/2014/main" id="{F4CD4D8E-C344-C257-4A97-766DAC9D78C8}"/>
              </a:ext>
            </a:extLst>
          </p:cNvPr>
          <p:cNvSpPr txBox="1"/>
          <p:nvPr/>
        </p:nvSpPr>
        <p:spPr>
          <a:xfrm>
            <a:off x="690308" y="1734370"/>
            <a:ext cx="5556436" cy="3046988"/>
          </a:xfrm>
          <a:prstGeom prst="rect">
            <a:avLst/>
          </a:prstGeom>
          <a:noFill/>
        </p:spPr>
        <p:txBody>
          <a:bodyPr wrap="square" rtlCol="0">
            <a:spAutoFit/>
          </a:bodyPr>
          <a:lstStyle/>
          <a:p>
            <a:pPr marL="457200" indent="-457200">
              <a:buFont typeface="Arial" panose="020B0604020202020204" pitchFamily="34" charset="0"/>
              <a:buChar char="•"/>
            </a:pPr>
            <a:r>
              <a:rPr lang="en-US" sz="3200" dirty="0">
                <a:solidFill>
                  <a:srgbClr val="002231"/>
                </a:solidFill>
                <a:effectLst>
                  <a:outerShdw blurRad="38100" dist="38100" dir="2700000" algn="tl">
                    <a:srgbClr val="000000">
                      <a:alpha val="43137"/>
                    </a:srgbClr>
                  </a:outerShdw>
                </a:effectLst>
                <a:latin typeface="Korolev Medium" panose="02000606000000020004" pitchFamily="2" charset="0"/>
              </a:rPr>
              <a:t>Employee empowerment</a:t>
            </a:r>
          </a:p>
          <a:p>
            <a:pPr marL="457200" indent="-457200">
              <a:buFont typeface="Arial" panose="020B0604020202020204" pitchFamily="34" charset="0"/>
              <a:buChar char="•"/>
            </a:pPr>
            <a:r>
              <a:rPr lang="en-US" sz="3200" dirty="0">
                <a:solidFill>
                  <a:srgbClr val="002231"/>
                </a:solidFill>
                <a:effectLst>
                  <a:outerShdw blurRad="38100" dist="38100" dir="2700000" algn="tl">
                    <a:srgbClr val="000000">
                      <a:alpha val="43137"/>
                    </a:srgbClr>
                  </a:outerShdw>
                </a:effectLst>
                <a:latin typeface="Korolev Medium" panose="02000606000000020004" pitchFamily="2" charset="0"/>
              </a:rPr>
              <a:t>Proactive Risk Management</a:t>
            </a:r>
          </a:p>
          <a:p>
            <a:pPr marL="457200" indent="-457200">
              <a:buFont typeface="Arial" panose="020B0604020202020204" pitchFamily="34" charset="0"/>
              <a:buChar char="•"/>
            </a:pPr>
            <a:r>
              <a:rPr lang="en-US" sz="3200" dirty="0">
                <a:solidFill>
                  <a:srgbClr val="002231"/>
                </a:solidFill>
                <a:effectLst>
                  <a:outerShdw blurRad="38100" dist="38100" dir="2700000" algn="tl">
                    <a:srgbClr val="000000">
                      <a:alpha val="43137"/>
                    </a:srgbClr>
                  </a:outerShdw>
                </a:effectLst>
                <a:latin typeface="Korolev Medium" panose="02000606000000020004" pitchFamily="2" charset="0"/>
              </a:rPr>
              <a:t>Reporting Safety Incidents</a:t>
            </a:r>
          </a:p>
          <a:p>
            <a:pPr marL="457200" indent="-457200">
              <a:buFont typeface="Arial" panose="020B0604020202020204" pitchFamily="34" charset="0"/>
              <a:buChar char="•"/>
            </a:pPr>
            <a:r>
              <a:rPr lang="en-US" sz="3200" dirty="0">
                <a:solidFill>
                  <a:srgbClr val="002231"/>
                </a:solidFill>
                <a:effectLst>
                  <a:outerShdw blurRad="38100" dist="38100" dir="2700000" algn="tl">
                    <a:srgbClr val="000000">
                      <a:alpha val="43137"/>
                    </a:srgbClr>
                  </a:outerShdw>
                </a:effectLst>
                <a:latin typeface="Korolev Medium" panose="02000606000000020004" pitchFamily="2" charset="0"/>
              </a:rPr>
              <a:t>Reporting Near-Misses</a:t>
            </a:r>
          </a:p>
          <a:p>
            <a:pPr marL="457200" indent="-457200">
              <a:buFont typeface="Arial" panose="020B0604020202020204" pitchFamily="34" charset="0"/>
              <a:buChar char="•"/>
            </a:pPr>
            <a:r>
              <a:rPr lang="en-US" sz="3200" dirty="0">
                <a:solidFill>
                  <a:srgbClr val="002231"/>
                </a:solidFill>
                <a:effectLst>
                  <a:outerShdw blurRad="38100" dist="38100" dir="2700000" algn="tl">
                    <a:srgbClr val="000000">
                      <a:alpha val="43137"/>
                    </a:srgbClr>
                  </a:outerShdw>
                </a:effectLst>
                <a:latin typeface="Korolev Medium" panose="02000606000000020004" pitchFamily="2" charset="0"/>
              </a:rPr>
              <a:t>Reporting First-Aid</a:t>
            </a:r>
          </a:p>
          <a:p>
            <a:pPr marL="457200" indent="-457200">
              <a:buFont typeface="Arial" panose="020B0604020202020204" pitchFamily="34" charset="0"/>
              <a:buChar char="•"/>
            </a:pPr>
            <a:r>
              <a:rPr lang="en-US" sz="3200" dirty="0">
                <a:solidFill>
                  <a:srgbClr val="002231"/>
                </a:solidFill>
                <a:effectLst>
                  <a:outerShdw blurRad="38100" dist="38100" dir="2700000" algn="tl">
                    <a:srgbClr val="000000">
                      <a:alpha val="43137"/>
                    </a:srgbClr>
                  </a:outerShdw>
                </a:effectLst>
                <a:latin typeface="Korolev Medium" panose="02000606000000020004" pitchFamily="2" charset="0"/>
              </a:rPr>
              <a:t>People are safe</a:t>
            </a:r>
          </a:p>
        </p:txBody>
      </p:sp>
      <p:cxnSp>
        <p:nvCxnSpPr>
          <p:cNvPr id="18" name="Straight Connector 17">
            <a:extLst>
              <a:ext uri="{FF2B5EF4-FFF2-40B4-BE49-F238E27FC236}">
                <a16:creationId xmlns:a16="http://schemas.microsoft.com/office/drawing/2014/main" id="{2458159B-D81B-3B1A-5E67-6C1029768D22}"/>
              </a:ext>
            </a:extLst>
          </p:cNvPr>
          <p:cNvCxnSpPr>
            <a:cxnSpLocks/>
          </p:cNvCxnSpPr>
          <p:nvPr/>
        </p:nvCxnSpPr>
        <p:spPr>
          <a:xfrm>
            <a:off x="782320" y="1660260"/>
            <a:ext cx="4135120" cy="0"/>
          </a:xfrm>
          <a:prstGeom prst="line">
            <a:avLst/>
          </a:prstGeom>
        </p:spPr>
        <p:style>
          <a:lnRef idx="2">
            <a:schemeClr val="accent1"/>
          </a:lnRef>
          <a:fillRef idx="0">
            <a:schemeClr val="accent1"/>
          </a:fillRef>
          <a:effectRef idx="1">
            <a:schemeClr val="accent1"/>
          </a:effectRef>
          <a:fontRef idx="minor">
            <a:schemeClr val="tx1"/>
          </a:fontRef>
        </p:style>
      </p:cxnSp>
    </p:spTree>
    <p:custDataLst>
      <p:tags r:id="rId1"/>
    </p:custDataLst>
    <p:extLst>
      <p:ext uri="{BB962C8B-B14F-4D97-AF65-F5344CB8AC3E}">
        <p14:creationId xmlns:p14="http://schemas.microsoft.com/office/powerpoint/2010/main" val="297355134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B264C2-1956-242D-D314-5C14631FEB82}"/>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60F73C2D-A62E-63B4-8B9A-F6F137F69F3E}"/>
              </a:ext>
            </a:extLst>
          </p:cNvPr>
          <p:cNvSpPr/>
          <p:nvPr/>
        </p:nvSpPr>
        <p:spPr>
          <a:xfrm>
            <a:off x="0" y="0"/>
            <a:ext cx="12192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80" name="Group 179">
            <a:extLst>
              <a:ext uri="{FF2B5EF4-FFF2-40B4-BE49-F238E27FC236}">
                <a16:creationId xmlns:a16="http://schemas.microsoft.com/office/drawing/2014/main" id="{3480FFED-65E5-BB23-4447-517265D015FC}"/>
              </a:ext>
            </a:extLst>
          </p:cNvPr>
          <p:cNvGrpSpPr/>
          <p:nvPr/>
        </p:nvGrpSpPr>
        <p:grpSpPr>
          <a:xfrm>
            <a:off x="4587240" y="1008895"/>
            <a:ext cx="3017520" cy="3017520"/>
            <a:chOff x="4416456" y="723145"/>
            <a:chExt cx="3017520" cy="3017520"/>
          </a:xfrm>
        </p:grpSpPr>
        <p:sp>
          <p:nvSpPr>
            <p:cNvPr id="175" name="32-Point Star 174">
              <a:extLst>
                <a:ext uri="{FF2B5EF4-FFF2-40B4-BE49-F238E27FC236}">
                  <a16:creationId xmlns:a16="http://schemas.microsoft.com/office/drawing/2014/main" id="{B8EE820C-D203-2BC9-A5C5-D6E439DC208B}"/>
                </a:ext>
              </a:extLst>
            </p:cNvPr>
            <p:cNvSpPr/>
            <p:nvPr/>
          </p:nvSpPr>
          <p:spPr>
            <a:xfrm>
              <a:off x="4416456" y="723145"/>
              <a:ext cx="3017520" cy="3017520"/>
            </a:xfrm>
            <a:prstGeom prst="star32">
              <a:avLst>
                <a:gd name="adj" fmla="val 45332"/>
              </a:avLst>
            </a:prstGeom>
            <a:solidFill>
              <a:srgbClr val="FFC101"/>
            </a:solidFill>
            <a:ln w="15875" cap="sq">
              <a:no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7" name="Oval 176">
              <a:extLst>
                <a:ext uri="{FF2B5EF4-FFF2-40B4-BE49-F238E27FC236}">
                  <a16:creationId xmlns:a16="http://schemas.microsoft.com/office/drawing/2014/main" id="{9D2CF9A0-96E3-F6B8-FBB7-FB24CFF6C762}"/>
                </a:ext>
              </a:extLst>
            </p:cNvPr>
            <p:cNvSpPr/>
            <p:nvPr/>
          </p:nvSpPr>
          <p:spPr>
            <a:xfrm>
              <a:off x="4544041" y="849829"/>
              <a:ext cx="2743200" cy="2743200"/>
            </a:xfrm>
            <a:prstGeom prst="ellipse">
              <a:avLst/>
            </a:prstGeom>
            <a:solidFill>
              <a:schemeClr val="bg1">
                <a:lumMod val="95000"/>
              </a:schemeClr>
            </a:solidFill>
            <a:ln>
              <a:solidFill>
                <a:srgbClr val="FFC10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8" name="Oval 177">
              <a:extLst>
                <a:ext uri="{FF2B5EF4-FFF2-40B4-BE49-F238E27FC236}">
                  <a16:creationId xmlns:a16="http://schemas.microsoft.com/office/drawing/2014/main" id="{BFAF6E7D-2DF4-2830-3CBD-B0E1E7153618}"/>
                </a:ext>
              </a:extLst>
            </p:cNvPr>
            <p:cNvSpPr/>
            <p:nvPr/>
          </p:nvSpPr>
          <p:spPr>
            <a:xfrm>
              <a:off x="4645056" y="951745"/>
              <a:ext cx="2560320" cy="2560320"/>
            </a:xfrm>
            <a:prstGeom prst="ellipse">
              <a:avLst/>
            </a:prstGeom>
            <a:solidFill>
              <a:srgbClr val="FFC101"/>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9" name="Oval 178">
              <a:extLst>
                <a:ext uri="{FF2B5EF4-FFF2-40B4-BE49-F238E27FC236}">
                  <a16:creationId xmlns:a16="http://schemas.microsoft.com/office/drawing/2014/main" id="{D4EB22D2-D948-FC3D-5286-B2B75455C140}"/>
                </a:ext>
              </a:extLst>
            </p:cNvPr>
            <p:cNvSpPr/>
            <p:nvPr/>
          </p:nvSpPr>
          <p:spPr>
            <a:xfrm>
              <a:off x="4738051" y="1040754"/>
              <a:ext cx="2377440" cy="2377440"/>
            </a:xfrm>
            <a:prstGeom prst="ellipse">
              <a:avLst/>
            </a:prstGeom>
            <a:solidFill>
              <a:schemeClr val="bg1">
                <a:lumMod val="95000"/>
              </a:schemeClr>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extBox 1">
            <a:extLst>
              <a:ext uri="{FF2B5EF4-FFF2-40B4-BE49-F238E27FC236}">
                <a16:creationId xmlns:a16="http://schemas.microsoft.com/office/drawing/2014/main" id="{4AB93CEB-CD0B-C387-8572-A45DEA4EB289}"/>
              </a:ext>
            </a:extLst>
          </p:cNvPr>
          <p:cNvSpPr txBox="1"/>
          <p:nvPr/>
        </p:nvSpPr>
        <p:spPr>
          <a:xfrm>
            <a:off x="1815465" y="274320"/>
            <a:ext cx="8561070" cy="584775"/>
          </a:xfrm>
          <a:prstGeom prst="rect">
            <a:avLst/>
          </a:prstGeom>
          <a:noFill/>
        </p:spPr>
        <p:txBody>
          <a:bodyPr wrap="square" rtlCol="0">
            <a:spAutoFit/>
          </a:bodyPr>
          <a:lstStyle/>
          <a:p>
            <a:pPr algn="ctr"/>
            <a:r>
              <a:rPr lang="en-US" sz="3200" b="1" dirty="0">
                <a:solidFill>
                  <a:srgbClr val="002231"/>
                </a:solidFill>
                <a:latin typeface="Korolev Bold" panose="02000606000000020004" pitchFamily="2" charset="0"/>
                <a:cs typeface="Calibri" panose="020F0502020204030204" pitchFamily="34" charset="0"/>
              </a:rPr>
              <a:t>Six Pillars of Building a Positive Safety Culture</a:t>
            </a:r>
          </a:p>
        </p:txBody>
      </p:sp>
      <p:sp>
        <p:nvSpPr>
          <p:cNvPr id="3" name="TextBox 2">
            <a:extLst>
              <a:ext uri="{FF2B5EF4-FFF2-40B4-BE49-F238E27FC236}">
                <a16:creationId xmlns:a16="http://schemas.microsoft.com/office/drawing/2014/main" id="{283437DD-D377-5797-6831-A23FC0A681BF}"/>
              </a:ext>
            </a:extLst>
          </p:cNvPr>
          <p:cNvSpPr txBox="1"/>
          <p:nvPr/>
        </p:nvSpPr>
        <p:spPr>
          <a:xfrm>
            <a:off x="72456" y="1926180"/>
            <a:ext cx="2621216" cy="646331"/>
          </a:xfrm>
          <a:prstGeom prst="rect">
            <a:avLst/>
          </a:prstGeom>
          <a:noFill/>
        </p:spPr>
        <p:txBody>
          <a:bodyPr wrap="square" rtlCol="0">
            <a:spAutoFit/>
          </a:bodyPr>
          <a:lstStyle/>
          <a:p>
            <a:pPr algn="r"/>
            <a:r>
              <a:rPr lang="en-US" b="1" dirty="0">
                <a:solidFill>
                  <a:srgbClr val="002231"/>
                </a:solidFill>
                <a:latin typeface="Korolev Bold" panose="02000606000000020004" pitchFamily="2" charset="0"/>
                <a:cs typeface="Calibri" panose="020F0502020204030204" pitchFamily="34" charset="0"/>
              </a:rPr>
              <a:t>Visible and </a:t>
            </a:r>
            <a:br>
              <a:rPr lang="en-US" b="1" dirty="0">
                <a:solidFill>
                  <a:srgbClr val="002231"/>
                </a:solidFill>
                <a:latin typeface="Korolev Bold" panose="02000606000000020004" pitchFamily="2" charset="0"/>
                <a:cs typeface="Calibri" panose="020F0502020204030204" pitchFamily="34" charset="0"/>
              </a:rPr>
            </a:br>
            <a:r>
              <a:rPr lang="en-US" b="1" dirty="0">
                <a:solidFill>
                  <a:srgbClr val="002231"/>
                </a:solidFill>
                <a:latin typeface="Korolev Bold" panose="02000606000000020004" pitchFamily="2" charset="0"/>
                <a:cs typeface="Calibri" panose="020F0502020204030204" pitchFamily="34" charset="0"/>
              </a:rPr>
              <a:t>Committed Leadership</a:t>
            </a:r>
          </a:p>
        </p:txBody>
      </p:sp>
      <p:sp>
        <p:nvSpPr>
          <p:cNvPr id="4" name="TextBox 3">
            <a:extLst>
              <a:ext uri="{FF2B5EF4-FFF2-40B4-BE49-F238E27FC236}">
                <a16:creationId xmlns:a16="http://schemas.microsoft.com/office/drawing/2014/main" id="{5326F39E-CC08-3477-362E-6B1208596238}"/>
              </a:ext>
            </a:extLst>
          </p:cNvPr>
          <p:cNvSpPr txBox="1"/>
          <p:nvPr/>
        </p:nvSpPr>
        <p:spPr>
          <a:xfrm>
            <a:off x="363585" y="3700066"/>
            <a:ext cx="2872510" cy="646331"/>
          </a:xfrm>
          <a:prstGeom prst="rect">
            <a:avLst/>
          </a:prstGeom>
          <a:noFill/>
        </p:spPr>
        <p:txBody>
          <a:bodyPr wrap="square" rtlCol="0">
            <a:spAutoFit/>
          </a:bodyPr>
          <a:lstStyle/>
          <a:p>
            <a:pPr algn="r"/>
            <a:r>
              <a:rPr lang="en-US" b="1" dirty="0">
                <a:solidFill>
                  <a:srgbClr val="002231"/>
                </a:solidFill>
                <a:latin typeface="Korolev Bold" panose="02000606000000020004" pitchFamily="2" charset="0"/>
                <a:cs typeface="Calibri" panose="020F0502020204030204" pitchFamily="34" charset="0"/>
              </a:rPr>
              <a:t>Proactive Risk </a:t>
            </a:r>
            <a:br>
              <a:rPr lang="en-US" b="1" dirty="0">
                <a:solidFill>
                  <a:srgbClr val="002231"/>
                </a:solidFill>
                <a:latin typeface="Korolev Bold" panose="02000606000000020004" pitchFamily="2" charset="0"/>
                <a:cs typeface="Calibri" panose="020F0502020204030204" pitchFamily="34" charset="0"/>
              </a:rPr>
            </a:br>
            <a:r>
              <a:rPr lang="en-US" b="1" dirty="0">
                <a:solidFill>
                  <a:srgbClr val="002231"/>
                </a:solidFill>
                <a:latin typeface="Korolev Bold" panose="02000606000000020004" pitchFamily="2" charset="0"/>
                <a:cs typeface="Calibri" panose="020F0502020204030204" pitchFamily="34" charset="0"/>
              </a:rPr>
              <a:t>Management And Planning</a:t>
            </a:r>
          </a:p>
        </p:txBody>
      </p:sp>
      <p:sp>
        <p:nvSpPr>
          <p:cNvPr id="5" name="TextBox 4">
            <a:extLst>
              <a:ext uri="{FF2B5EF4-FFF2-40B4-BE49-F238E27FC236}">
                <a16:creationId xmlns:a16="http://schemas.microsoft.com/office/drawing/2014/main" id="{0373B3BA-260C-B61C-BF55-85A32E932BCD}"/>
              </a:ext>
            </a:extLst>
          </p:cNvPr>
          <p:cNvSpPr txBox="1"/>
          <p:nvPr/>
        </p:nvSpPr>
        <p:spPr>
          <a:xfrm>
            <a:off x="1134943" y="5059886"/>
            <a:ext cx="3382179" cy="646331"/>
          </a:xfrm>
          <a:prstGeom prst="rect">
            <a:avLst/>
          </a:prstGeom>
          <a:noFill/>
        </p:spPr>
        <p:txBody>
          <a:bodyPr wrap="square" rtlCol="0">
            <a:spAutoFit/>
          </a:bodyPr>
          <a:lstStyle/>
          <a:p>
            <a:pPr algn="r"/>
            <a:r>
              <a:rPr lang="en-US" b="1" dirty="0">
                <a:solidFill>
                  <a:srgbClr val="002231"/>
                </a:solidFill>
                <a:latin typeface="Korolev Bold" panose="02000606000000020004" pitchFamily="2" charset="0"/>
                <a:cs typeface="Calibri" panose="020F0502020204030204" pitchFamily="34" charset="0"/>
              </a:rPr>
              <a:t>Comprehensive Understanding And Compliance</a:t>
            </a:r>
          </a:p>
        </p:txBody>
      </p:sp>
      <p:sp>
        <p:nvSpPr>
          <p:cNvPr id="6" name="TextBox 5">
            <a:extLst>
              <a:ext uri="{FF2B5EF4-FFF2-40B4-BE49-F238E27FC236}">
                <a16:creationId xmlns:a16="http://schemas.microsoft.com/office/drawing/2014/main" id="{88D283CC-68B0-A19D-CBAA-270910FF2A26}"/>
              </a:ext>
            </a:extLst>
          </p:cNvPr>
          <p:cNvSpPr txBox="1"/>
          <p:nvPr/>
        </p:nvSpPr>
        <p:spPr>
          <a:xfrm>
            <a:off x="7812921" y="5059886"/>
            <a:ext cx="3157379" cy="646331"/>
          </a:xfrm>
          <a:prstGeom prst="rect">
            <a:avLst/>
          </a:prstGeom>
          <a:noFill/>
        </p:spPr>
        <p:txBody>
          <a:bodyPr wrap="square" rtlCol="0">
            <a:spAutoFit/>
          </a:bodyPr>
          <a:lstStyle/>
          <a:p>
            <a:r>
              <a:rPr lang="en-US" b="1" dirty="0">
                <a:solidFill>
                  <a:srgbClr val="002231"/>
                </a:solidFill>
                <a:latin typeface="Korolev Bold" panose="02000606000000020004" pitchFamily="2" charset="0"/>
                <a:cs typeface="Calibri" panose="020F0502020204030204" pitchFamily="34" charset="0"/>
              </a:rPr>
              <a:t>Empowered and</a:t>
            </a:r>
            <a:br>
              <a:rPr lang="en-US" b="1" dirty="0">
                <a:solidFill>
                  <a:srgbClr val="002231"/>
                </a:solidFill>
                <a:latin typeface="Korolev Bold" panose="02000606000000020004" pitchFamily="2" charset="0"/>
                <a:cs typeface="Calibri" panose="020F0502020204030204" pitchFamily="34" charset="0"/>
              </a:rPr>
            </a:br>
            <a:r>
              <a:rPr lang="en-US" b="1" dirty="0">
                <a:solidFill>
                  <a:srgbClr val="002231"/>
                </a:solidFill>
                <a:latin typeface="Korolev Bold" panose="02000606000000020004" pitchFamily="2" charset="0"/>
                <a:cs typeface="Calibri" panose="020F0502020204030204" pitchFamily="34" charset="0"/>
              </a:rPr>
              <a:t>Informed Workforce</a:t>
            </a:r>
          </a:p>
        </p:txBody>
      </p:sp>
      <p:sp>
        <p:nvSpPr>
          <p:cNvPr id="7" name="TextBox 6">
            <a:extLst>
              <a:ext uri="{FF2B5EF4-FFF2-40B4-BE49-F238E27FC236}">
                <a16:creationId xmlns:a16="http://schemas.microsoft.com/office/drawing/2014/main" id="{E7C74857-F229-356C-1CD7-072862F9BB04}"/>
              </a:ext>
            </a:extLst>
          </p:cNvPr>
          <p:cNvSpPr txBox="1"/>
          <p:nvPr/>
        </p:nvSpPr>
        <p:spPr>
          <a:xfrm>
            <a:off x="9082009" y="3700066"/>
            <a:ext cx="2838553" cy="646331"/>
          </a:xfrm>
          <a:prstGeom prst="rect">
            <a:avLst/>
          </a:prstGeom>
          <a:noFill/>
        </p:spPr>
        <p:txBody>
          <a:bodyPr wrap="square" rtlCol="0">
            <a:spAutoFit/>
          </a:bodyPr>
          <a:lstStyle/>
          <a:p>
            <a:r>
              <a:rPr lang="en-US" b="1" dirty="0">
                <a:solidFill>
                  <a:srgbClr val="002231"/>
                </a:solidFill>
                <a:latin typeface="Korolev Bold" panose="02000606000000020004" pitchFamily="2" charset="0"/>
                <a:cs typeface="Calibri" panose="020F0502020204030204" pitchFamily="34" charset="0"/>
              </a:rPr>
              <a:t>Active Participation With</a:t>
            </a:r>
            <a:br>
              <a:rPr lang="en-US" b="1" dirty="0">
                <a:solidFill>
                  <a:srgbClr val="002231"/>
                </a:solidFill>
                <a:latin typeface="Korolev Bold" panose="02000606000000020004" pitchFamily="2" charset="0"/>
                <a:cs typeface="Calibri" panose="020F0502020204030204" pitchFamily="34" charset="0"/>
              </a:rPr>
            </a:br>
            <a:r>
              <a:rPr lang="en-US" b="1" dirty="0">
                <a:solidFill>
                  <a:srgbClr val="002231"/>
                </a:solidFill>
                <a:latin typeface="Korolev Bold" panose="02000606000000020004" pitchFamily="2" charset="0"/>
                <a:cs typeface="Calibri" panose="020F0502020204030204" pitchFamily="34" charset="0"/>
              </a:rPr>
              <a:t>Learning From Experience</a:t>
            </a:r>
          </a:p>
        </p:txBody>
      </p:sp>
      <p:sp>
        <p:nvSpPr>
          <p:cNvPr id="8" name="TextBox 7">
            <a:extLst>
              <a:ext uri="{FF2B5EF4-FFF2-40B4-BE49-F238E27FC236}">
                <a16:creationId xmlns:a16="http://schemas.microsoft.com/office/drawing/2014/main" id="{64E7C5CF-933F-3A02-1D92-042C69E253ED}"/>
              </a:ext>
            </a:extLst>
          </p:cNvPr>
          <p:cNvSpPr txBox="1"/>
          <p:nvPr/>
        </p:nvSpPr>
        <p:spPr>
          <a:xfrm>
            <a:off x="9533848" y="1649181"/>
            <a:ext cx="2613113" cy="923330"/>
          </a:xfrm>
          <a:prstGeom prst="rect">
            <a:avLst/>
          </a:prstGeom>
          <a:noFill/>
        </p:spPr>
        <p:txBody>
          <a:bodyPr wrap="square" rtlCol="0">
            <a:spAutoFit/>
          </a:bodyPr>
          <a:lstStyle/>
          <a:p>
            <a:r>
              <a:rPr lang="en-US" b="1" dirty="0">
                <a:solidFill>
                  <a:srgbClr val="002231"/>
                </a:solidFill>
                <a:latin typeface="Korolev Bold" panose="02000606000000020004" pitchFamily="2" charset="0"/>
                <a:cs typeface="Calibri" panose="020F0502020204030204" pitchFamily="34" charset="0"/>
              </a:rPr>
              <a:t>Continuous Improvement</a:t>
            </a:r>
          </a:p>
          <a:p>
            <a:r>
              <a:rPr lang="en-US" b="1" dirty="0">
                <a:solidFill>
                  <a:srgbClr val="002231"/>
                </a:solidFill>
                <a:latin typeface="Korolev Bold" panose="02000606000000020004" pitchFamily="2" charset="0"/>
                <a:cs typeface="Calibri" panose="020F0502020204030204" pitchFamily="34" charset="0"/>
              </a:rPr>
              <a:t>Through Monitoring and Feedback</a:t>
            </a:r>
          </a:p>
        </p:txBody>
      </p:sp>
      <p:sp>
        <p:nvSpPr>
          <p:cNvPr id="9" name="Rectangle 8">
            <a:extLst>
              <a:ext uri="{FF2B5EF4-FFF2-40B4-BE49-F238E27FC236}">
                <a16:creationId xmlns:a16="http://schemas.microsoft.com/office/drawing/2014/main" id="{978431B8-0F6C-6BB9-FDF1-F00A394A231C}"/>
              </a:ext>
            </a:extLst>
          </p:cNvPr>
          <p:cNvSpPr/>
          <p:nvPr/>
        </p:nvSpPr>
        <p:spPr>
          <a:xfrm>
            <a:off x="0" y="6400800"/>
            <a:ext cx="12192000"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2231"/>
              </a:solidFill>
              <a:latin typeface="Korolev Medium" panose="02000606000000020004" pitchFamily="2" charset="0"/>
            </a:endParaRPr>
          </a:p>
        </p:txBody>
      </p:sp>
      <p:pic>
        <p:nvPicPr>
          <p:cNvPr id="10" name="Picture 9" descr="A picture containing object, clock, meter&#10;&#10;Description automatically generated">
            <a:extLst>
              <a:ext uri="{FF2B5EF4-FFF2-40B4-BE49-F238E27FC236}">
                <a16:creationId xmlns:a16="http://schemas.microsoft.com/office/drawing/2014/main" id="{7380A0E7-AB12-4519-6659-6E2C105B1DF4}"/>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855851" y="6471995"/>
            <a:ext cx="1506349" cy="277128"/>
          </a:xfrm>
          <a:prstGeom prst="rect">
            <a:avLst/>
          </a:prstGeom>
        </p:spPr>
      </p:pic>
      <p:grpSp>
        <p:nvGrpSpPr>
          <p:cNvPr id="191" name="Group 190">
            <a:extLst>
              <a:ext uri="{FF2B5EF4-FFF2-40B4-BE49-F238E27FC236}">
                <a16:creationId xmlns:a16="http://schemas.microsoft.com/office/drawing/2014/main" id="{CC47E531-A116-169D-FDDA-04CB46FBBBA1}"/>
              </a:ext>
            </a:extLst>
          </p:cNvPr>
          <p:cNvGrpSpPr/>
          <p:nvPr/>
        </p:nvGrpSpPr>
        <p:grpSpPr>
          <a:xfrm>
            <a:off x="2804938" y="2068952"/>
            <a:ext cx="1371600" cy="1371600"/>
            <a:chOff x="1977514" y="1337131"/>
            <a:chExt cx="1371600" cy="1371600"/>
          </a:xfrm>
        </p:grpSpPr>
        <p:grpSp>
          <p:nvGrpSpPr>
            <p:cNvPr id="35" name="Group 34">
              <a:extLst>
                <a:ext uri="{FF2B5EF4-FFF2-40B4-BE49-F238E27FC236}">
                  <a16:creationId xmlns:a16="http://schemas.microsoft.com/office/drawing/2014/main" id="{C5E6894D-C1BE-B8FB-A8E9-17E88BF03E0D}"/>
                </a:ext>
              </a:extLst>
            </p:cNvPr>
            <p:cNvGrpSpPr/>
            <p:nvPr/>
          </p:nvGrpSpPr>
          <p:grpSpPr>
            <a:xfrm>
              <a:off x="2426972" y="1507559"/>
              <a:ext cx="472685" cy="1030743"/>
              <a:chOff x="3730927" y="1640174"/>
              <a:chExt cx="542190" cy="1276546"/>
            </a:xfrm>
          </p:grpSpPr>
          <p:sp>
            <p:nvSpPr>
              <p:cNvPr id="26" name="Rectangle 25">
                <a:extLst>
                  <a:ext uri="{FF2B5EF4-FFF2-40B4-BE49-F238E27FC236}">
                    <a16:creationId xmlns:a16="http://schemas.microsoft.com/office/drawing/2014/main" id="{16C475A4-BFF3-55DA-D723-3573B1A944B7}"/>
                  </a:ext>
                </a:extLst>
              </p:cNvPr>
              <p:cNvSpPr/>
              <p:nvPr/>
            </p:nvSpPr>
            <p:spPr>
              <a:xfrm>
                <a:off x="3839365" y="1750584"/>
                <a:ext cx="325314" cy="1050428"/>
              </a:xfrm>
              <a:prstGeom prst="rect">
                <a:avLst/>
              </a:prstGeom>
              <a:solidFill>
                <a:srgbClr val="1347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231"/>
                  </a:solidFill>
                </a:endParaRPr>
              </a:p>
            </p:txBody>
          </p:sp>
          <p:sp>
            <p:nvSpPr>
              <p:cNvPr id="29" name="Rectangle 28">
                <a:extLst>
                  <a:ext uri="{FF2B5EF4-FFF2-40B4-BE49-F238E27FC236}">
                    <a16:creationId xmlns:a16="http://schemas.microsoft.com/office/drawing/2014/main" id="{EDAA7579-679D-35E2-4E51-5D6DC88BB39D}"/>
                  </a:ext>
                </a:extLst>
              </p:cNvPr>
              <p:cNvSpPr/>
              <p:nvPr/>
            </p:nvSpPr>
            <p:spPr>
              <a:xfrm>
                <a:off x="3839365" y="1676389"/>
                <a:ext cx="325314" cy="45719"/>
              </a:xfrm>
              <a:prstGeom prst="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231"/>
                  </a:solidFill>
                </a:endParaRPr>
              </a:p>
            </p:txBody>
          </p:sp>
          <p:sp>
            <p:nvSpPr>
              <p:cNvPr id="28" name="Rectangle 27">
                <a:extLst>
                  <a:ext uri="{FF2B5EF4-FFF2-40B4-BE49-F238E27FC236}">
                    <a16:creationId xmlns:a16="http://schemas.microsoft.com/office/drawing/2014/main" id="{F76930F7-9C3F-13D4-EC3C-D82FD7B10443}"/>
                  </a:ext>
                </a:extLst>
              </p:cNvPr>
              <p:cNvSpPr/>
              <p:nvPr/>
            </p:nvSpPr>
            <p:spPr>
              <a:xfrm>
                <a:off x="3730927" y="1640174"/>
                <a:ext cx="542190" cy="45719"/>
              </a:xfrm>
              <a:prstGeom prst="rect">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231"/>
                  </a:solidFill>
                </a:endParaRPr>
              </a:p>
            </p:txBody>
          </p:sp>
          <p:sp>
            <p:nvSpPr>
              <p:cNvPr id="27" name="Rectangle 26">
                <a:extLst>
                  <a:ext uri="{FF2B5EF4-FFF2-40B4-BE49-F238E27FC236}">
                    <a16:creationId xmlns:a16="http://schemas.microsoft.com/office/drawing/2014/main" id="{8464FECE-3B36-D376-001D-710D318598AE}"/>
                  </a:ext>
                </a:extLst>
              </p:cNvPr>
              <p:cNvSpPr/>
              <p:nvPr/>
            </p:nvSpPr>
            <p:spPr>
              <a:xfrm>
                <a:off x="3774436" y="1709027"/>
                <a:ext cx="455172" cy="45719"/>
              </a:xfrm>
              <a:prstGeom prst="rect">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231"/>
                  </a:solidFill>
                </a:endParaRPr>
              </a:p>
            </p:txBody>
          </p:sp>
          <p:sp>
            <p:nvSpPr>
              <p:cNvPr id="30" name="Rectangle 29">
                <a:extLst>
                  <a:ext uri="{FF2B5EF4-FFF2-40B4-BE49-F238E27FC236}">
                    <a16:creationId xmlns:a16="http://schemas.microsoft.com/office/drawing/2014/main" id="{6745268F-C42E-7ECF-2B08-7026AAEC4C10}"/>
                  </a:ext>
                </a:extLst>
              </p:cNvPr>
              <p:cNvSpPr/>
              <p:nvPr/>
            </p:nvSpPr>
            <p:spPr>
              <a:xfrm flipV="1">
                <a:off x="3839365" y="2834786"/>
                <a:ext cx="325314" cy="45719"/>
              </a:xfrm>
              <a:prstGeom prst="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231"/>
                  </a:solidFill>
                </a:endParaRPr>
              </a:p>
            </p:txBody>
          </p:sp>
          <p:sp>
            <p:nvSpPr>
              <p:cNvPr id="31" name="Rectangle 30">
                <a:extLst>
                  <a:ext uri="{FF2B5EF4-FFF2-40B4-BE49-F238E27FC236}">
                    <a16:creationId xmlns:a16="http://schemas.microsoft.com/office/drawing/2014/main" id="{FDE7CAD9-68FF-A5FE-E518-2BD0A65ECFAE}"/>
                  </a:ext>
                </a:extLst>
              </p:cNvPr>
              <p:cNvSpPr/>
              <p:nvPr/>
            </p:nvSpPr>
            <p:spPr>
              <a:xfrm flipV="1">
                <a:off x="3730927" y="2871001"/>
                <a:ext cx="542190" cy="45719"/>
              </a:xfrm>
              <a:prstGeom prst="rect">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231"/>
                  </a:solidFill>
                </a:endParaRPr>
              </a:p>
            </p:txBody>
          </p:sp>
          <p:sp>
            <p:nvSpPr>
              <p:cNvPr id="32" name="Rectangle 31">
                <a:extLst>
                  <a:ext uri="{FF2B5EF4-FFF2-40B4-BE49-F238E27FC236}">
                    <a16:creationId xmlns:a16="http://schemas.microsoft.com/office/drawing/2014/main" id="{F6EB4EA4-B36C-C360-EA1E-1213CA43F079}"/>
                  </a:ext>
                </a:extLst>
              </p:cNvPr>
              <p:cNvSpPr/>
              <p:nvPr/>
            </p:nvSpPr>
            <p:spPr>
              <a:xfrm flipV="1">
                <a:off x="3774436" y="2802148"/>
                <a:ext cx="455172" cy="45719"/>
              </a:xfrm>
              <a:prstGeom prst="rect">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231"/>
                  </a:solidFill>
                </a:endParaRPr>
              </a:p>
            </p:txBody>
          </p:sp>
        </p:grpSp>
        <p:sp>
          <p:nvSpPr>
            <p:cNvPr id="76" name="Oval 75">
              <a:extLst>
                <a:ext uri="{FF2B5EF4-FFF2-40B4-BE49-F238E27FC236}">
                  <a16:creationId xmlns:a16="http://schemas.microsoft.com/office/drawing/2014/main" id="{5B63BE86-5751-E6E8-6B26-F51416A3F728}"/>
                </a:ext>
              </a:extLst>
            </p:cNvPr>
            <p:cNvSpPr/>
            <p:nvPr/>
          </p:nvSpPr>
          <p:spPr>
            <a:xfrm>
              <a:off x="1977514" y="1337131"/>
              <a:ext cx="1371600" cy="1371600"/>
            </a:xfrm>
            <a:prstGeom prst="ellipse">
              <a:avLst/>
            </a:prstGeom>
            <a:noFill/>
            <a:ln>
              <a:solidFill>
                <a:srgbClr val="134760"/>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231"/>
                </a:solidFill>
              </a:endParaRPr>
            </a:p>
          </p:txBody>
        </p:sp>
      </p:grpSp>
      <p:grpSp>
        <p:nvGrpSpPr>
          <p:cNvPr id="190" name="Group 189">
            <a:extLst>
              <a:ext uri="{FF2B5EF4-FFF2-40B4-BE49-F238E27FC236}">
                <a16:creationId xmlns:a16="http://schemas.microsoft.com/office/drawing/2014/main" id="{81A4F637-3B70-A9D0-BCE7-58A429254A9F}"/>
              </a:ext>
            </a:extLst>
          </p:cNvPr>
          <p:cNvGrpSpPr/>
          <p:nvPr/>
        </p:nvGrpSpPr>
        <p:grpSpPr>
          <a:xfrm>
            <a:off x="3421837" y="3592014"/>
            <a:ext cx="1371600" cy="1371600"/>
            <a:chOff x="2555833" y="2779604"/>
            <a:chExt cx="1371600" cy="1371600"/>
          </a:xfrm>
        </p:grpSpPr>
        <p:grpSp>
          <p:nvGrpSpPr>
            <p:cNvPr id="77" name="Group 76">
              <a:extLst>
                <a:ext uri="{FF2B5EF4-FFF2-40B4-BE49-F238E27FC236}">
                  <a16:creationId xmlns:a16="http://schemas.microsoft.com/office/drawing/2014/main" id="{902A8ECA-9CA2-F761-3055-5576EDCA442B}"/>
                </a:ext>
              </a:extLst>
            </p:cNvPr>
            <p:cNvGrpSpPr/>
            <p:nvPr/>
          </p:nvGrpSpPr>
          <p:grpSpPr>
            <a:xfrm>
              <a:off x="3005291" y="2950032"/>
              <a:ext cx="472685" cy="1030743"/>
              <a:chOff x="3730927" y="1640174"/>
              <a:chExt cx="542190" cy="1276546"/>
            </a:xfrm>
          </p:grpSpPr>
          <p:sp>
            <p:nvSpPr>
              <p:cNvPr id="78" name="Rectangle 77">
                <a:extLst>
                  <a:ext uri="{FF2B5EF4-FFF2-40B4-BE49-F238E27FC236}">
                    <a16:creationId xmlns:a16="http://schemas.microsoft.com/office/drawing/2014/main" id="{CC9B6B28-D5F2-E5B0-EE58-45FBAF0B0358}"/>
                  </a:ext>
                </a:extLst>
              </p:cNvPr>
              <p:cNvSpPr/>
              <p:nvPr/>
            </p:nvSpPr>
            <p:spPr>
              <a:xfrm>
                <a:off x="3839365" y="1750584"/>
                <a:ext cx="325314" cy="1050428"/>
              </a:xfrm>
              <a:prstGeom prst="rect">
                <a:avLst/>
              </a:prstGeom>
              <a:solidFill>
                <a:srgbClr val="1783A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231"/>
                  </a:solidFill>
                </a:endParaRPr>
              </a:p>
            </p:txBody>
          </p:sp>
          <p:sp>
            <p:nvSpPr>
              <p:cNvPr id="79" name="Rectangle 78">
                <a:extLst>
                  <a:ext uri="{FF2B5EF4-FFF2-40B4-BE49-F238E27FC236}">
                    <a16:creationId xmlns:a16="http://schemas.microsoft.com/office/drawing/2014/main" id="{9E47C173-E01C-1B60-5D17-D61B99B6F0D6}"/>
                  </a:ext>
                </a:extLst>
              </p:cNvPr>
              <p:cNvSpPr/>
              <p:nvPr/>
            </p:nvSpPr>
            <p:spPr>
              <a:xfrm>
                <a:off x="3839365" y="1676389"/>
                <a:ext cx="325314" cy="45719"/>
              </a:xfrm>
              <a:prstGeom prst="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231"/>
                  </a:solidFill>
                </a:endParaRPr>
              </a:p>
            </p:txBody>
          </p:sp>
          <p:sp>
            <p:nvSpPr>
              <p:cNvPr id="80" name="Rectangle 79">
                <a:extLst>
                  <a:ext uri="{FF2B5EF4-FFF2-40B4-BE49-F238E27FC236}">
                    <a16:creationId xmlns:a16="http://schemas.microsoft.com/office/drawing/2014/main" id="{D10E14AF-F21C-17E8-4FA1-2E86A86AF7CC}"/>
                  </a:ext>
                </a:extLst>
              </p:cNvPr>
              <p:cNvSpPr/>
              <p:nvPr/>
            </p:nvSpPr>
            <p:spPr>
              <a:xfrm>
                <a:off x="3730927" y="1640174"/>
                <a:ext cx="542190" cy="45719"/>
              </a:xfrm>
              <a:prstGeom prst="rect">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231"/>
                  </a:solidFill>
                </a:endParaRPr>
              </a:p>
            </p:txBody>
          </p:sp>
          <p:sp>
            <p:nvSpPr>
              <p:cNvPr id="81" name="Rectangle 80">
                <a:extLst>
                  <a:ext uri="{FF2B5EF4-FFF2-40B4-BE49-F238E27FC236}">
                    <a16:creationId xmlns:a16="http://schemas.microsoft.com/office/drawing/2014/main" id="{B82E53B5-A669-787F-367D-C4F98DA27B12}"/>
                  </a:ext>
                </a:extLst>
              </p:cNvPr>
              <p:cNvSpPr/>
              <p:nvPr/>
            </p:nvSpPr>
            <p:spPr>
              <a:xfrm>
                <a:off x="3774436" y="1709027"/>
                <a:ext cx="455172" cy="45719"/>
              </a:xfrm>
              <a:prstGeom prst="rect">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231"/>
                  </a:solidFill>
                </a:endParaRPr>
              </a:p>
            </p:txBody>
          </p:sp>
          <p:sp>
            <p:nvSpPr>
              <p:cNvPr id="82" name="Rectangle 81">
                <a:extLst>
                  <a:ext uri="{FF2B5EF4-FFF2-40B4-BE49-F238E27FC236}">
                    <a16:creationId xmlns:a16="http://schemas.microsoft.com/office/drawing/2014/main" id="{6A446345-7319-4842-A6D3-E65175B9DEF8}"/>
                  </a:ext>
                </a:extLst>
              </p:cNvPr>
              <p:cNvSpPr/>
              <p:nvPr/>
            </p:nvSpPr>
            <p:spPr>
              <a:xfrm flipV="1">
                <a:off x="3839365" y="2834786"/>
                <a:ext cx="325314" cy="45719"/>
              </a:xfrm>
              <a:prstGeom prst="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231"/>
                  </a:solidFill>
                </a:endParaRPr>
              </a:p>
            </p:txBody>
          </p:sp>
          <p:sp>
            <p:nvSpPr>
              <p:cNvPr id="83" name="Rectangle 82">
                <a:extLst>
                  <a:ext uri="{FF2B5EF4-FFF2-40B4-BE49-F238E27FC236}">
                    <a16:creationId xmlns:a16="http://schemas.microsoft.com/office/drawing/2014/main" id="{13F7697A-D54C-E9C4-EAD5-A945272D8CD9}"/>
                  </a:ext>
                </a:extLst>
              </p:cNvPr>
              <p:cNvSpPr/>
              <p:nvPr/>
            </p:nvSpPr>
            <p:spPr>
              <a:xfrm flipV="1">
                <a:off x="3730927" y="2871001"/>
                <a:ext cx="542190" cy="45719"/>
              </a:xfrm>
              <a:prstGeom prst="rect">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231"/>
                  </a:solidFill>
                </a:endParaRPr>
              </a:p>
            </p:txBody>
          </p:sp>
          <p:sp>
            <p:nvSpPr>
              <p:cNvPr id="84" name="Rectangle 83">
                <a:extLst>
                  <a:ext uri="{FF2B5EF4-FFF2-40B4-BE49-F238E27FC236}">
                    <a16:creationId xmlns:a16="http://schemas.microsoft.com/office/drawing/2014/main" id="{D48C44B8-8A4C-6454-7D9F-A55F49898F47}"/>
                  </a:ext>
                </a:extLst>
              </p:cNvPr>
              <p:cNvSpPr/>
              <p:nvPr/>
            </p:nvSpPr>
            <p:spPr>
              <a:xfrm flipV="1">
                <a:off x="3774436" y="2802148"/>
                <a:ext cx="455172" cy="45719"/>
              </a:xfrm>
              <a:prstGeom prst="rect">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231"/>
                  </a:solidFill>
                </a:endParaRPr>
              </a:p>
            </p:txBody>
          </p:sp>
        </p:grpSp>
        <p:sp>
          <p:nvSpPr>
            <p:cNvPr id="85" name="Oval 84">
              <a:extLst>
                <a:ext uri="{FF2B5EF4-FFF2-40B4-BE49-F238E27FC236}">
                  <a16:creationId xmlns:a16="http://schemas.microsoft.com/office/drawing/2014/main" id="{0BCAC864-A068-EF39-4E61-5AA3DECB4997}"/>
                </a:ext>
              </a:extLst>
            </p:cNvPr>
            <p:cNvSpPr/>
            <p:nvPr/>
          </p:nvSpPr>
          <p:spPr>
            <a:xfrm>
              <a:off x="2555833" y="2779604"/>
              <a:ext cx="1371600" cy="1371600"/>
            </a:xfrm>
            <a:prstGeom prst="ellipse">
              <a:avLst/>
            </a:prstGeom>
            <a:noFill/>
            <a:ln>
              <a:solidFill>
                <a:srgbClr val="1783A1"/>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231"/>
                </a:solidFill>
              </a:endParaRPr>
            </a:p>
          </p:txBody>
        </p:sp>
      </p:grpSp>
      <p:grpSp>
        <p:nvGrpSpPr>
          <p:cNvPr id="189" name="Group 188">
            <a:extLst>
              <a:ext uri="{FF2B5EF4-FFF2-40B4-BE49-F238E27FC236}">
                <a16:creationId xmlns:a16="http://schemas.microsoft.com/office/drawing/2014/main" id="{93807DDB-8567-B310-85BA-57BF5387B26A}"/>
              </a:ext>
            </a:extLst>
          </p:cNvPr>
          <p:cNvGrpSpPr/>
          <p:nvPr/>
        </p:nvGrpSpPr>
        <p:grpSpPr>
          <a:xfrm>
            <a:off x="4714825" y="4403767"/>
            <a:ext cx="1371600" cy="1371600"/>
            <a:chOff x="3134152" y="4222077"/>
            <a:chExt cx="1371600" cy="1371600"/>
          </a:xfrm>
        </p:grpSpPr>
        <p:grpSp>
          <p:nvGrpSpPr>
            <p:cNvPr id="86" name="Group 85">
              <a:extLst>
                <a:ext uri="{FF2B5EF4-FFF2-40B4-BE49-F238E27FC236}">
                  <a16:creationId xmlns:a16="http://schemas.microsoft.com/office/drawing/2014/main" id="{6E49BB1B-7105-FF49-214B-54D647FB3F2F}"/>
                </a:ext>
              </a:extLst>
            </p:cNvPr>
            <p:cNvGrpSpPr/>
            <p:nvPr/>
          </p:nvGrpSpPr>
          <p:grpSpPr>
            <a:xfrm>
              <a:off x="3583610" y="4392505"/>
              <a:ext cx="472685" cy="1030743"/>
              <a:chOff x="3730927" y="1640174"/>
              <a:chExt cx="542190" cy="1276546"/>
            </a:xfrm>
          </p:grpSpPr>
          <p:sp>
            <p:nvSpPr>
              <p:cNvPr id="87" name="Rectangle 86">
                <a:extLst>
                  <a:ext uri="{FF2B5EF4-FFF2-40B4-BE49-F238E27FC236}">
                    <a16:creationId xmlns:a16="http://schemas.microsoft.com/office/drawing/2014/main" id="{BEE11916-C470-36F0-3FBF-AFEB9E8F7A34}"/>
                  </a:ext>
                </a:extLst>
              </p:cNvPr>
              <p:cNvSpPr/>
              <p:nvPr/>
            </p:nvSpPr>
            <p:spPr>
              <a:xfrm>
                <a:off x="3839365" y="1750584"/>
                <a:ext cx="325314" cy="1050428"/>
              </a:xfrm>
              <a:prstGeom prst="rect">
                <a:avLst/>
              </a:prstGeom>
              <a:solidFill>
                <a:srgbClr val="1347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231"/>
                  </a:solidFill>
                </a:endParaRPr>
              </a:p>
            </p:txBody>
          </p:sp>
          <p:sp>
            <p:nvSpPr>
              <p:cNvPr id="88" name="Rectangle 87">
                <a:extLst>
                  <a:ext uri="{FF2B5EF4-FFF2-40B4-BE49-F238E27FC236}">
                    <a16:creationId xmlns:a16="http://schemas.microsoft.com/office/drawing/2014/main" id="{436964B4-129C-3DD1-DC17-F310303D8ACE}"/>
                  </a:ext>
                </a:extLst>
              </p:cNvPr>
              <p:cNvSpPr/>
              <p:nvPr/>
            </p:nvSpPr>
            <p:spPr>
              <a:xfrm>
                <a:off x="3839365" y="1676389"/>
                <a:ext cx="325314" cy="45719"/>
              </a:xfrm>
              <a:prstGeom prst="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231"/>
                  </a:solidFill>
                </a:endParaRPr>
              </a:p>
            </p:txBody>
          </p:sp>
          <p:sp>
            <p:nvSpPr>
              <p:cNvPr id="89" name="Rectangle 88">
                <a:extLst>
                  <a:ext uri="{FF2B5EF4-FFF2-40B4-BE49-F238E27FC236}">
                    <a16:creationId xmlns:a16="http://schemas.microsoft.com/office/drawing/2014/main" id="{DBB27D55-9136-76BA-C8A1-05E5F90E3662}"/>
                  </a:ext>
                </a:extLst>
              </p:cNvPr>
              <p:cNvSpPr/>
              <p:nvPr/>
            </p:nvSpPr>
            <p:spPr>
              <a:xfrm>
                <a:off x="3730927" y="1640174"/>
                <a:ext cx="542190" cy="45719"/>
              </a:xfrm>
              <a:prstGeom prst="rect">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231"/>
                  </a:solidFill>
                </a:endParaRPr>
              </a:p>
            </p:txBody>
          </p:sp>
          <p:sp>
            <p:nvSpPr>
              <p:cNvPr id="90" name="Rectangle 89">
                <a:extLst>
                  <a:ext uri="{FF2B5EF4-FFF2-40B4-BE49-F238E27FC236}">
                    <a16:creationId xmlns:a16="http://schemas.microsoft.com/office/drawing/2014/main" id="{C7522609-14E4-6333-3F97-4FF76ECB2792}"/>
                  </a:ext>
                </a:extLst>
              </p:cNvPr>
              <p:cNvSpPr/>
              <p:nvPr/>
            </p:nvSpPr>
            <p:spPr>
              <a:xfrm>
                <a:off x="3774436" y="1709027"/>
                <a:ext cx="455172" cy="45719"/>
              </a:xfrm>
              <a:prstGeom prst="rect">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231"/>
                  </a:solidFill>
                </a:endParaRPr>
              </a:p>
            </p:txBody>
          </p:sp>
          <p:sp>
            <p:nvSpPr>
              <p:cNvPr id="91" name="Rectangle 90">
                <a:extLst>
                  <a:ext uri="{FF2B5EF4-FFF2-40B4-BE49-F238E27FC236}">
                    <a16:creationId xmlns:a16="http://schemas.microsoft.com/office/drawing/2014/main" id="{3F3A52BF-711A-93C8-3C63-8298CDBA42D2}"/>
                  </a:ext>
                </a:extLst>
              </p:cNvPr>
              <p:cNvSpPr/>
              <p:nvPr/>
            </p:nvSpPr>
            <p:spPr>
              <a:xfrm flipV="1">
                <a:off x="3839365" y="2834786"/>
                <a:ext cx="325314" cy="45719"/>
              </a:xfrm>
              <a:prstGeom prst="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231"/>
                  </a:solidFill>
                </a:endParaRPr>
              </a:p>
            </p:txBody>
          </p:sp>
          <p:sp>
            <p:nvSpPr>
              <p:cNvPr id="92" name="Rectangle 91">
                <a:extLst>
                  <a:ext uri="{FF2B5EF4-FFF2-40B4-BE49-F238E27FC236}">
                    <a16:creationId xmlns:a16="http://schemas.microsoft.com/office/drawing/2014/main" id="{5EE1EF18-7FF9-10B9-EC46-BF5DD91EEDE8}"/>
                  </a:ext>
                </a:extLst>
              </p:cNvPr>
              <p:cNvSpPr/>
              <p:nvPr/>
            </p:nvSpPr>
            <p:spPr>
              <a:xfrm flipV="1">
                <a:off x="3730927" y="2871001"/>
                <a:ext cx="542190" cy="45719"/>
              </a:xfrm>
              <a:prstGeom prst="rect">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231"/>
                  </a:solidFill>
                </a:endParaRPr>
              </a:p>
            </p:txBody>
          </p:sp>
          <p:sp>
            <p:nvSpPr>
              <p:cNvPr id="93" name="Rectangle 92">
                <a:extLst>
                  <a:ext uri="{FF2B5EF4-FFF2-40B4-BE49-F238E27FC236}">
                    <a16:creationId xmlns:a16="http://schemas.microsoft.com/office/drawing/2014/main" id="{F879D765-3759-938B-CFA4-0B48E3266C87}"/>
                  </a:ext>
                </a:extLst>
              </p:cNvPr>
              <p:cNvSpPr/>
              <p:nvPr/>
            </p:nvSpPr>
            <p:spPr>
              <a:xfrm flipV="1">
                <a:off x="3774436" y="2802148"/>
                <a:ext cx="455172" cy="45719"/>
              </a:xfrm>
              <a:prstGeom prst="rect">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231"/>
                  </a:solidFill>
                </a:endParaRPr>
              </a:p>
            </p:txBody>
          </p:sp>
        </p:grpSp>
        <p:sp>
          <p:nvSpPr>
            <p:cNvPr id="94" name="Oval 93">
              <a:extLst>
                <a:ext uri="{FF2B5EF4-FFF2-40B4-BE49-F238E27FC236}">
                  <a16:creationId xmlns:a16="http://schemas.microsoft.com/office/drawing/2014/main" id="{1C050D34-B20B-30A0-080D-147568D3ACF8}"/>
                </a:ext>
              </a:extLst>
            </p:cNvPr>
            <p:cNvSpPr/>
            <p:nvPr/>
          </p:nvSpPr>
          <p:spPr>
            <a:xfrm>
              <a:off x="3134152" y="4222077"/>
              <a:ext cx="1371600" cy="1371600"/>
            </a:xfrm>
            <a:prstGeom prst="ellipse">
              <a:avLst/>
            </a:prstGeom>
            <a:noFill/>
            <a:ln>
              <a:solidFill>
                <a:srgbClr val="134760"/>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231"/>
                </a:solidFill>
              </a:endParaRPr>
            </a:p>
          </p:txBody>
        </p:sp>
      </p:grpSp>
      <p:grpSp>
        <p:nvGrpSpPr>
          <p:cNvPr id="188" name="Group 187">
            <a:extLst>
              <a:ext uri="{FF2B5EF4-FFF2-40B4-BE49-F238E27FC236}">
                <a16:creationId xmlns:a16="http://schemas.microsoft.com/office/drawing/2014/main" id="{C860BB2F-888E-66F1-72DF-8371281C7904}"/>
              </a:ext>
            </a:extLst>
          </p:cNvPr>
          <p:cNvGrpSpPr/>
          <p:nvPr/>
        </p:nvGrpSpPr>
        <p:grpSpPr>
          <a:xfrm>
            <a:off x="6209467" y="4403767"/>
            <a:ext cx="1371600" cy="1371600"/>
            <a:chOff x="6725462" y="4788320"/>
            <a:chExt cx="1371600" cy="1371600"/>
          </a:xfrm>
        </p:grpSpPr>
        <p:grpSp>
          <p:nvGrpSpPr>
            <p:cNvPr id="95" name="Group 94">
              <a:extLst>
                <a:ext uri="{FF2B5EF4-FFF2-40B4-BE49-F238E27FC236}">
                  <a16:creationId xmlns:a16="http://schemas.microsoft.com/office/drawing/2014/main" id="{1B9AD9A5-B079-0C58-7ADE-C47C1F64D8B1}"/>
                </a:ext>
              </a:extLst>
            </p:cNvPr>
            <p:cNvGrpSpPr/>
            <p:nvPr/>
          </p:nvGrpSpPr>
          <p:grpSpPr>
            <a:xfrm>
              <a:off x="7174920" y="4958748"/>
              <a:ext cx="472685" cy="1030743"/>
              <a:chOff x="3730927" y="1640174"/>
              <a:chExt cx="542190" cy="1276546"/>
            </a:xfrm>
          </p:grpSpPr>
          <p:sp>
            <p:nvSpPr>
              <p:cNvPr id="96" name="Rectangle 95">
                <a:extLst>
                  <a:ext uri="{FF2B5EF4-FFF2-40B4-BE49-F238E27FC236}">
                    <a16:creationId xmlns:a16="http://schemas.microsoft.com/office/drawing/2014/main" id="{613C2E50-5935-7572-8650-75571BCE07ED}"/>
                  </a:ext>
                </a:extLst>
              </p:cNvPr>
              <p:cNvSpPr/>
              <p:nvPr/>
            </p:nvSpPr>
            <p:spPr>
              <a:xfrm>
                <a:off x="3839365" y="1750584"/>
                <a:ext cx="325314" cy="1050428"/>
              </a:xfrm>
              <a:prstGeom prst="rect">
                <a:avLst/>
              </a:prstGeom>
              <a:solidFill>
                <a:srgbClr val="1783A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231"/>
                  </a:solidFill>
                </a:endParaRPr>
              </a:p>
            </p:txBody>
          </p:sp>
          <p:sp>
            <p:nvSpPr>
              <p:cNvPr id="97" name="Rectangle 96">
                <a:extLst>
                  <a:ext uri="{FF2B5EF4-FFF2-40B4-BE49-F238E27FC236}">
                    <a16:creationId xmlns:a16="http://schemas.microsoft.com/office/drawing/2014/main" id="{4CCC015F-535B-8809-516E-BD51F3871BBF}"/>
                  </a:ext>
                </a:extLst>
              </p:cNvPr>
              <p:cNvSpPr/>
              <p:nvPr/>
            </p:nvSpPr>
            <p:spPr>
              <a:xfrm>
                <a:off x="3839365" y="1676389"/>
                <a:ext cx="325314" cy="45719"/>
              </a:xfrm>
              <a:prstGeom prst="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231"/>
                  </a:solidFill>
                </a:endParaRPr>
              </a:p>
            </p:txBody>
          </p:sp>
          <p:sp>
            <p:nvSpPr>
              <p:cNvPr id="98" name="Rectangle 97">
                <a:extLst>
                  <a:ext uri="{FF2B5EF4-FFF2-40B4-BE49-F238E27FC236}">
                    <a16:creationId xmlns:a16="http://schemas.microsoft.com/office/drawing/2014/main" id="{67BC99D8-D6D7-3548-5221-C793B93EB3BB}"/>
                  </a:ext>
                </a:extLst>
              </p:cNvPr>
              <p:cNvSpPr/>
              <p:nvPr/>
            </p:nvSpPr>
            <p:spPr>
              <a:xfrm>
                <a:off x="3730927" y="1640174"/>
                <a:ext cx="542190" cy="45719"/>
              </a:xfrm>
              <a:prstGeom prst="rect">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231"/>
                  </a:solidFill>
                </a:endParaRPr>
              </a:p>
            </p:txBody>
          </p:sp>
          <p:sp>
            <p:nvSpPr>
              <p:cNvPr id="99" name="Rectangle 98">
                <a:extLst>
                  <a:ext uri="{FF2B5EF4-FFF2-40B4-BE49-F238E27FC236}">
                    <a16:creationId xmlns:a16="http://schemas.microsoft.com/office/drawing/2014/main" id="{164321B5-7ED0-8925-E2AC-DA051C5E9316}"/>
                  </a:ext>
                </a:extLst>
              </p:cNvPr>
              <p:cNvSpPr/>
              <p:nvPr/>
            </p:nvSpPr>
            <p:spPr>
              <a:xfrm>
                <a:off x="3774436" y="1709027"/>
                <a:ext cx="455172" cy="45719"/>
              </a:xfrm>
              <a:prstGeom prst="rect">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231"/>
                  </a:solidFill>
                </a:endParaRPr>
              </a:p>
            </p:txBody>
          </p:sp>
          <p:sp>
            <p:nvSpPr>
              <p:cNvPr id="100" name="Rectangle 99">
                <a:extLst>
                  <a:ext uri="{FF2B5EF4-FFF2-40B4-BE49-F238E27FC236}">
                    <a16:creationId xmlns:a16="http://schemas.microsoft.com/office/drawing/2014/main" id="{EB61BEBC-0243-63E2-9FDF-4CCA75B2124D}"/>
                  </a:ext>
                </a:extLst>
              </p:cNvPr>
              <p:cNvSpPr/>
              <p:nvPr/>
            </p:nvSpPr>
            <p:spPr>
              <a:xfrm flipV="1">
                <a:off x="3839365" y="2834786"/>
                <a:ext cx="325314" cy="45719"/>
              </a:xfrm>
              <a:prstGeom prst="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231"/>
                  </a:solidFill>
                </a:endParaRPr>
              </a:p>
            </p:txBody>
          </p:sp>
          <p:sp>
            <p:nvSpPr>
              <p:cNvPr id="101" name="Rectangle 100">
                <a:extLst>
                  <a:ext uri="{FF2B5EF4-FFF2-40B4-BE49-F238E27FC236}">
                    <a16:creationId xmlns:a16="http://schemas.microsoft.com/office/drawing/2014/main" id="{D92E1DCE-6628-3833-C0E4-B95BA2E6D630}"/>
                  </a:ext>
                </a:extLst>
              </p:cNvPr>
              <p:cNvSpPr/>
              <p:nvPr/>
            </p:nvSpPr>
            <p:spPr>
              <a:xfrm flipV="1">
                <a:off x="3730927" y="2871001"/>
                <a:ext cx="542190" cy="45719"/>
              </a:xfrm>
              <a:prstGeom prst="rect">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231"/>
                  </a:solidFill>
                </a:endParaRPr>
              </a:p>
            </p:txBody>
          </p:sp>
          <p:sp>
            <p:nvSpPr>
              <p:cNvPr id="102" name="Rectangle 101">
                <a:extLst>
                  <a:ext uri="{FF2B5EF4-FFF2-40B4-BE49-F238E27FC236}">
                    <a16:creationId xmlns:a16="http://schemas.microsoft.com/office/drawing/2014/main" id="{32A8F440-0C36-B290-DBE3-ABC8376010AC}"/>
                  </a:ext>
                </a:extLst>
              </p:cNvPr>
              <p:cNvSpPr/>
              <p:nvPr/>
            </p:nvSpPr>
            <p:spPr>
              <a:xfrm flipV="1">
                <a:off x="3774436" y="2802148"/>
                <a:ext cx="455172" cy="45719"/>
              </a:xfrm>
              <a:prstGeom prst="rect">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231"/>
                  </a:solidFill>
                </a:endParaRPr>
              </a:p>
            </p:txBody>
          </p:sp>
        </p:grpSp>
        <p:sp>
          <p:nvSpPr>
            <p:cNvPr id="103" name="Oval 102">
              <a:extLst>
                <a:ext uri="{FF2B5EF4-FFF2-40B4-BE49-F238E27FC236}">
                  <a16:creationId xmlns:a16="http://schemas.microsoft.com/office/drawing/2014/main" id="{5222B75B-3902-2E9C-CBBB-9A0EC26021F4}"/>
                </a:ext>
              </a:extLst>
            </p:cNvPr>
            <p:cNvSpPr/>
            <p:nvPr/>
          </p:nvSpPr>
          <p:spPr>
            <a:xfrm>
              <a:off x="6725462" y="4788320"/>
              <a:ext cx="1371600" cy="1371600"/>
            </a:xfrm>
            <a:prstGeom prst="ellipse">
              <a:avLst/>
            </a:prstGeom>
            <a:noFill/>
            <a:ln>
              <a:solidFill>
                <a:srgbClr val="1783A1"/>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231"/>
                </a:solidFill>
              </a:endParaRPr>
            </a:p>
          </p:txBody>
        </p:sp>
      </p:grpSp>
      <p:grpSp>
        <p:nvGrpSpPr>
          <p:cNvPr id="193" name="Group 192">
            <a:extLst>
              <a:ext uri="{FF2B5EF4-FFF2-40B4-BE49-F238E27FC236}">
                <a16:creationId xmlns:a16="http://schemas.microsoft.com/office/drawing/2014/main" id="{922F3EEF-91F6-BA10-9159-6B43DE6630A1}"/>
              </a:ext>
            </a:extLst>
          </p:cNvPr>
          <p:cNvGrpSpPr/>
          <p:nvPr/>
        </p:nvGrpSpPr>
        <p:grpSpPr>
          <a:xfrm>
            <a:off x="7534880" y="3592014"/>
            <a:ext cx="1371600" cy="1371600"/>
            <a:chOff x="7889019" y="3397262"/>
            <a:chExt cx="1371600" cy="1371600"/>
          </a:xfrm>
        </p:grpSpPr>
        <p:grpSp>
          <p:nvGrpSpPr>
            <p:cNvPr id="104" name="Group 103">
              <a:extLst>
                <a:ext uri="{FF2B5EF4-FFF2-40B4-BE49-F238E27FC236}">
                  <a16:creationId xmlns:a16="http://schemas.microsoft.com/office/drawing/2014/main" id="{0CED9C03-8A21-B68A-41AA-587AE5C9ADAF}"/>
                </a:ext>
              </a:extLst>
            </p:cNvPr>
            <p:cNvGrpSpPr/>
            <p:nvPr/>
          </p:nvGrpSpPr>
          <p:grpSpPr>
            <a:xfrm>
              <a:off x="8338477" y="3567690"/>
              <a:ext cx="472685" cy="1030743"/>
              <a:chOff x="3730927" y="1640174"/>
              <a:chExt cx="542190" cy="1276546"/>
            </a:xfrm>
          </p:grpSpPr>
          <p:sp>
            <p:nvSpPr>
              <p:cNvPr id="105" name="Rectangle 104">
                <a:extLst>
                  <a:ext uri="{FF2B5EF4-FFF2-40B4-BE49-F238E27FC236}">
                    <a16:creationId xmlns:a16="http://schemas.microsoft.com/office/drawing/2014/main" id="{829D1772-1487-93F5-229D-B7B10BDFE84A}"/>
                  </a:ext>
                </a:extLst>
              </p:cNvPr>
              <p:cNvSpPr/>
              <p:nvPr/>
            </p:nvSpPr>
            <p:spPr>
              <a:xfrm>
                <a:off x="3839365" y="1750584"/>
                <a:ext cx="325314" cy="1050428"/>
              </a:xfrm>
              <a:prstGeom prst="rect">
                <a:avLst/>
              </a:prstGeom>
              <a:solidFill>
                <a:srgbClr val="1347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2231"/>
                  </a:solidFill>
                </a:endParaRPr>
              </a:p>
            </p:txBody>
          </p:sp>
          <p:sp>
            <p:nvSpPr>
              <p:cNvPr id="106" name="Rectangle 105">
                <a:extLst>
                  <a:ext uri="{FF2B5EF4-FFF2-40B4-BE49-F238E27FC236}">
                    <a16:creationId xmlns:a16="http://schemas.microsoft.com/office/drawing/2014/main" id="{5D19B0CB-F04E-A27C-B15C-C03928DF195B}"/>
                  </a:ext>
                </a:extLst>
              </p:cNvPr>
              <p:cNvSpPr/>
              <p:nvPr/>
            </p:nvSpPr>
            <p:spPr>
              <a:xfrm>
                <a:off x="3839365" y="1676389"/>
                <a:ext cx="325314" cy="45719"/>
              </a:xfrm>
              <a:prstGeom prst="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231"/>
                  </a:solidFill>
                </a:endParaRPr>
              </a:p>
            </p:txBody>
          </p:sp>
          <p:sp>
            <p:nvSpPr>
              <p:cNvPr id="107" name="Rectangle 106">
                <a:extLst>
                  <a:ext uri="{FF2B5EF4-FFF2-40B4-BE49-F238E27FC236}">
                    <a16:creationId xmlns:a16="http://schemas.microsoft.com/office/drawing/2014/main" id="{FE7FDDA1-0D2B-31E7-D9BA-D85D44E6D252}"/>
                  </a:ext>
                </a:extLst>
              </p:cNvPr>
              <p:cNvSpPr/>
              <p:nvPr/>
            </p:nvSpPr>
            <p:spPr>
              <a:xfrm>
                <a:off x="3730927" y="1640174"/>
                <a:ext cx="542190" cy="45719"/>
              </a:xfrm>
              <a:prstGeom prst="rect">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231"/>
                  </a:solidFill>
                </a:endParaRPr>
              </a:p>
            </p:txBody>
          </p:sp>
          <p:sp>
            <p:nvSpPr>
              <p:cNvPr id="108" name="Rectangle 107">
                <a:extLst>
                  <a:ext uri="{FF2B5EF4-FFF2-40B4-BE49-F238E27FC236}">
                    <a16:creationId xmlns:a16="http://schemas.microsoft.com/office/drawing/2014/main" id="{56ECBF48-B2DA-E86A-28C2-0CE0D129D7E9}"/>
                  </a:ext>
                </a:extLst>
              </p:cNvPr>
              <p:cNvSpPr/>
              <p:nvPr/>
            </p:nvSpPr>
            <p:spPr>
              <a:xfrm>
                <a:off x="3774436" y="1709027"/>
                <a:ext cx="455172" cy="45719"/>
              </a:xfrm>
              <a:prstGeom prst="rect">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231"/>
                  </a:solidFill>
                </a:endParaRPr>
              </a:p>
            </p:txBody>
          </p:sp>
          <p:sp>
            <p:nvSpPr>
              <p:cNvPr id="109" name="Rectangle 108">
                <a:extLst>
                  <a:ext uri="{FF2B5EF4-FFF2-40B4-BE49-F238E27FC236}">
                    <a16:creationId xmlns:a16="http://schemas.microsoft.com/office/drawing/2014/main" id="{CCC00741-7410-C3B9-3942-23282CDC385C}"/>
                  </a:ext>
                </a:extLst>
              </p:cNvPr>
              <p:cNvSpPr/>
              <p:nvPr/>
            </p:nvSpPr>
            <p:spPr>
              <a:xfrm flipV="1">
                <a:off x="3839365" y="2834786"/>
                <a:ext cx="325314" cy="45719"/>
              </a:xfrm>
              <a:prstGeom prst="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231"/>
                  </a:solidFill>
                </a:endParaRPr>
              </a:p>
            </p:txBody>
          </p:sp>
          <p:sp>
            <p:nvSpPr>
              <p:cNvPr id="110" name="Rectangle 109">
                <a:extLst>
                  <a:ext uri="{FF2B5EF4-FFF2-40B4-BE49-F238E27FC236}">
                    <a16:creationId xmlns:a16="http://schemas.microsoft.com/office/drawing/2014/main" id="{C80C03A1-B9E5-85D1-1793-D7D00E8FB4FD}"/>
                  </a:ext>
                </a:extLst>
              </p:cNvPr>
              <p:cNvSpPr/>
              <p:nvPr/>
            </p:nvSpPr>
            <p:spPr>
              <a:xfrm flipV="1">
                <a:off x="3730927" y="2871001"/>
                <a:ext cx="542190" cy="45719"/>
              </a:xfrm>
              <a:prstGeom prst="rect">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231"/>
                  </a:solidFill>
                </a:endParaRPr>
              </a:p>
            </p:txBody>
          </p:sp>
          <p:sp>
            <p:nvSpPr>
              <p:cNvPr id="111" name="Rectangle 110">
                <a:extLst>
                  <a:ext uri="{FF2B5EF4-FFF2-40B4-BE49-F238E27FC236}">
                    <a16:creationId xmlns:a16="http://schemas.microsoft.com/office/drawing/2014/main" id="{DACB4A47-43FA-3E92-A565-6CF71AF1F310}"/>
                  </a:ext>
                </a:extLst>
              </p:cNvPr>
              <p:cNvSpPr/>
              <p:nvPr/>
            </p:nvSpPr>
            <p:spPr>
              <a:xfrm flipV="1">
                <a:off x="3774436" y="2802148"/>
                <a:ext cx="455172" cy="45719"/>
              </a:xfrm>
              <a:prstGeom prst="rect">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231"/>
                  </a:solidFill>
                </a:endParaRPr>
              </a:p>
            </p:txBody>
          </p:sp>
        </p:grpSp>
        <p:sp>
          <p:nvSpPr>
            <p:cNvPr id="112" name="Oval 111">
              <a:extLst>
                <a:ext uri="{FF2B5EF4-FFF2-40B4-BE49-F238E27FC236}">
                  <a16:creationId xmlns:a16="http://schemas.microsoft.com/office/drawing/2014/main" id="{530450E9-D2DC-F368-FEC8-3A786A850DF9}"/>
                </a:ext>
              </a:extLst>
            </p:cNvPr>
            <p:cNvSpPr/>
            <p:nvPr/>
          </p:nvSpPr>
          <p:spPr>
            <a:xfrm>
              <a:off x="7889019" y="3397262"/>
              <a:ext cx="1371600" cy="1371600"/>
            </a:xfrm>
            <a:prstGeom prst="ellipse">
              <a:avLst/>
            </a:prstGeom>
            <a:noFill/>
            <a:ln>
              <a:solidFill>
                <a:srgbClr val="134760"/>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231"/>
                </a:solidFill>
              </a:endParaRPr>
            </a:p>
          </p:txBody>
        </p:sp>
      </p:grpSp>
      <p:grpSp>
        <p:nvGrpSpPr>
          <p:cNvPr id="192" name="Group 191">
            <a:extLst>
              <a:ext uri="{FF2B5EF4-FFF2-40B4-BE49-F238E27FC236}">
                <a16:creationId xmlns:a16="http://schemas.microsoft.com/office/drawing/2014/main" id="{6E710EE2-97F5-DE0C-EA0F-457B79220A0B}"/>
              </a:ext>
            </a:extLst>
          </p:cNvPr>
          <p:cNvGrpSpPr/>
          <p:nvPr/>
        </p:nvGrpSpPr>
        <p:grpSpPr>
          <a:xfrm>
            <a:off x="8020011" y="2068952"/>
            <a:ext cx="1371600" cy="1371600"/>
            <a:chOff x="8947062" y="1847779"/>
            <a:chExt cx="1371600" cy="1371600"/>
          </a:xfrm>
        </p:grpSpPr>
        <p:grpSp>
          <p:nvGrpSpPr>
            <p:cNvPr id="113" name="Group 112">
              <a:extLst>
                <a:ext uri="{FF2B5EF4-FFF2-40B4-BE49-F238E27FC236}">
                  <a16:creationId xmlns:a16="http://schemas.microsoft.com/office/drawing/2014/main" id="{1EF98043-DA86-400F-C269-D173AF2118E1}"/>
                </a:ext>
              </a:extLst>
            </p:cNvPr>
            <p:cNvGrpSpPr/>
            <p:nvPr/>
          </p:nvGrpSpPr>
          <p:grpSpPr>
            <a:xfrm>
              <a:off x="9396520" y="2018207"/>
              <a:ext cx="472685" cy="1030743"/>
              <a:chOff x="3730927" y="1640174"/>
              <a:chExt cx="542190" cy="1276546"/>
            </a:xfrm>
          </p:grpSpPr>
          <p:sp>
            <p:nvSpPr>
              <p:cNvPr id="114" name="Rectangle 113">
                <a:extLst>
                  <a:ext uri="{FF2B5EF4-FFF2-40B4-BE49-F238E27FC236}">
                    <a16:creationId xmlns:a16="http://schemas.microsoft.com/office/drawing/2014/main" id="{BD920DA8-0588-4ECB-94CE-3D9F963F3912}"/>
                  </a:ext>
                </a:extLst>
              </p:cNvPr>
              <p:cNvSpPr/>
              <p:nvPr/>
            </p:nvSpPr>
            <p:spPr>
              <a:xfrm>
                <a:off x="3839365" y="1750584"/>
                <a:ext cx="325314" cy="1050428"/>
              </a:xfrm>
              <a:prstGeom prst="rect">
                <a:avLst/>
              </a:prstGeom>
              <a:solidFill>
                <a:srgbClr val="1783A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231"/>
                  </a:solidFill>
                </a:endParaRPr>
              </a:p>
            </p:txBody>
          </p:sp>
          <p:sp>
            <p:nvSpPr>
              <p:cNvPr id="115" name="Rectangle 114">
                <a:extLst>
                  <a:ext uri="{FF2B5EF4-FFF2-40B4-BE49-F238E27FC236}">
                    <a16:creationId xmlns:a16="http://schemas.microsoft.com/office/drawing/2014/main" id="{607CC74A-8552-A152-8A0E-73FE072F7FD0}"/>
                  </a:ext>
                </a:extLst>
              </p:cNvPr>
              <p:cNvSpPr/>
              <p:nvPr/>
            </p:nvSpPr>
            <p:spPr>
              <a:xfrm>
                <a:off x="3839365" y="1676389"/>
                <a:ext cx="325314" cy="45719"/>
              </a:xfrm>
              <a:prstGeom prst="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231"/>
                  </a:solidFill>
                </a:endParaRPr>
              </a:p>
            </p:txBody>
          </p:sp>
          <p:sp>
            <p:nvSpPr>
              <p:cNvPr id="116" name="Rectangle 115">
                <a:extLst>
                  <a:ext uri="{FF2B5EF4-FFF2-40B4-BE49-F238E27FC236}">
                    <a16:creationId xmlns:a16="http://schemas.microsoft.com/office/drawing/2014/main" id="{6678E0E0-FE84-A3F9-272F-CDBB430BB81A}"/>
                  </a:ext>
                </a:extLst>
              </p:cNvPr>
              <p:cNvSpPr/>
              <p:nvPr/>
            </p:nvSpPr>
            <p:spPr>
              <a:xfrm>
                <a:off x="3730927" y="1640174"/>
                <a:ext cx="542190" cy="45719"/>
              </a:xfrm>
              <a:prstGeom prst="rect">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231"/>
                  </a:solidFill>
                </a:endParaRPr>
              </a:p>
            </p:txBody>
          </p:sp>
          <p:sp>
            <p:nvSpPr>
              <p:cNvPr id="117" name="Rectangle 116">
                <a:extLst>
                  <a:ext uri="{FF2B5EF4-FFF2-40B4-BE49-F238E27FC236}">
                    <a16:creationId xmlns:a16="http://schemas.microsoft.com/office/drawing/2014/main" id="{8E9508AE-AA8D-FD85-9498-464623AFCF7B}"/>
                  </a:ext>
                </a:extLst>
              </p:cNvPr>
              <p:cNvSpPr/>
              <p:nvPr/>
            </p:nvSpPr>
            <p:spPr>
              <a:xfrm>
                <a:off x="3774436" y="1709027"/>
                <a:ext cx="455172" cy="45719"/>
              </a:xfrm>
              <a:prstGeom prst="rect">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231"/>
                  </a:solidFill>
                </a:endParaRPr>
              </a:p>
            </p:txBody>
          </p:sp>
          <p:sp>
            <p:nvSpPr>
              <p:cNvPr id="118" name="Rectangle 117">
                <a:extLst>
                  <a:ext uri="{FF2B5EF4-FFF2-40B4-BE49-F238E27FC236}">
                    <a16:creationId xmlns:a16="http://schemas.microsoft.com/office/drawing/2014/main" id="{2637A4CB-1E7C-3C62-3059-27E5AC8916BC}"/>
                  </a:ext>
                </a:extLst>
              </p:cNvPr>
              <p:cNvSpPr/>
              <p:nvPr/>
            </p:nvSpPr>
            <p:spPr>
              <a:xfrm flipV="1">
                <a:off x="3839365" y="2834786"/>
                <a:ext cx="325314" cy="45719"/>
              </a:xfrm>
              <a:prstGeom prst="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231"/>
                  </a:solidFill>
                </a:endParaRPr>
              </a:p>
            </p:txBody>
          </p:sp>
          <p:sp>
            <p:nvSpPr>
              <p:cNvPr id="119" name="Rectangle 118">
                <a:extLst>
                  <a:ext uri="{FF2B5EF4-FFF2-40B4-BE49-F238E27FC236}">
                    <a16:creationId xmlns:a16="http://schemas.microsoft.com/office/drawing/2014/main" id="{99C40DB3-E20A-E24B-85DC-BDBE5CC476FC}"/>
                  </a:ext>
                </a:extLst>
              </p:cNvPr>
              <p:cNvSpPr/>
              <p:nvPr/>
            </p:nvSpPr>
            <p:spPr>
              <a:xfrm flipV="1">
                <a:off x="3730927" y="2871001"/>
                <a:ext cx="542190" cy="45719"/>
              </a:xfrm>
              <a:prstGeom prst="rect">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231"/>
                  </a:solidFill>
                </a:endParaRPr>
              </a:p>
            </p:txBody>
          </p:sp>
          <p:sp>
            <p:nvSpPr>
              <p:cNvPr id="120" name="Rectangle 119">
                <a:extLst>
                  <a:ext uri="{FF2B5EF4-FFF2-40B4-BE49-F238E27FC236}">
                    <a16:creationId xmlns:a16="http://schemas.microsoft.com/office/drawing/2014/main" id="{B565A5CC-CBD9-277A-45B8-5A2784B6DDE9}"/>
                  </a:ext>
                </a:extLst>
              </p:cNvPr>
              <p:cNvSpPr/>
              <p:nvPr/>
            </p:nvSpPr>
            <p:spPr>
              <a:xfrm flipV="1">
                <a:off x="3774436" y="2802148"/>
                <a:ext cx="455172" cy="45719"/>
              </a:xfrm>
              <a:prstGeom prst="rect">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231"/>
                  </a:solidFill>
                </a:endParaRPr>
              </a:p>
            </p:txBody>
          </p:sp>
        </p:grpSp>
        <p:sp>
          <p:nvSpPr>
            <p:cNvPr id="121" name="Oval 120">
              <a:extLst>
                <a:ext uri="{FF2B5EF4-FFF2-40B4-BE49-F238E27FC236}">
                  <a16:creationId xmlns:a16="http://schemas.microsoft.com/office/drawing/2014/main" id="{C6DF3D2C-9341-1AFF-4417-6A43179DC196}"/>
                </a:ext>
              </a:extLst>
            </p:cNvPr>
            <p:cNvSpPr/>
            <p:nvPr/>
          </p:nvSpPr>
          <p:spPr>
            <a:xfrm>
              <a:off x="8947062" y="1847779"/>
              <a:ext cx="1371600" cy="1371600"/>
            </a:xfrm>
            <a:prstGeom prst="ellipse">
              <a:avLst/>
            </a:prstGeom>
            <a:noFill/>
            <a:ln>
              <a:solidFill>
                <a:srgbClr val="1783A1"/>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231"/>
                </a:solidFill>
              </a:endParaRPr>
            </a:p>
          </p:txBody>
        </p:sp>
      </p:grpSp>
      <p:grpSp>
        <p:nvGrpSpPr>
          <p:cNvPr id="176" name="Group 175">
            <a:extLst>
              <a:ext uri="{FF2B5EF4-FFF2-40B4-BE49-F238E27FC236}">
                <a16:creationId xmlns:a16="http://schemas.microsoft.com/office/drawing/2014/main" id="{B5B1D7A2-7EEA-E988-72AA-5B1E9C7692C7}"/>
              </a:ext>
            </a:extLst>
          </p:cNvPr>
          <p:cNvGrpSpPr/>
          <p:nvPr/>
        </p:nvGrpSpPr>
        <p:grpSpPr>
          <a:xfrm>
            <a:off x="5162458" y="1973350"/>
            <a:ext cx="1867085" cy="1088611"/>
            <a:chOff x="4975200" y="1591521"/>
            <a:chExt cx="1867085" cy="1088611"/>
          </a:xfrm>
        </p:grpSpPr>
        <p:grpSp>
          <p:nvGrpSpPr>
            <p:cNvPr id="122" name="Group 121">
              <a:extLst>
                <a:ext uri="{FF2B5EF4-FFF2-40B4-BE49-F238E27FC236}">
                  <a16:creationId xmlns:a16="http://schemas.microsoft.com/office/drawing/2014/main" id="{B1D36151-D0BD-0661-1A4C-ABF3579916FA}"/>
                </a:ext>
              </a:extLst>
            </p:cNvPr>
            <p:cNvGrpSpPr/>
            <p:nvPr/>
          </p:nvGrpSpPr>
          <p:grpSpPr>
            <a:xfrm>
              <a:off x="5095702" y="1916456"/>
              <a:ext cx="268637" cy="585793"/>
              <a:chOff x="3730927" y="1640174"/>
              <a:chExt cx="542190" cy="1276546"/>
            </a:xfrm>
          </p:grpSpPr>
          <p:sp>
            <p:nvSpPr>
              <p:cNvPr id="123" name="Rectangle 122">
                <a:extLst>
                  <a:ext uri="{FF2B5EF4-FFF2-40B4-BE49-F238E27FC236}">
                    <a16:creationId xmlns:a16="http://schemas.microsoft.com/office/drawing/2014/main" id="{9C306522-7C52-0F68-E563-4D0A43FC2C61}"/>
                  </a:ext>
                </a:extLst>
              </p:cNvPr>
              <p:cNvSpPr/>
              <p:nvPr/>
            </p:nvSpPr>
            <p:spPr>
              <a:xfrm>
                <a:off x="3839365" y="1750584"/>
                <a:ext cx="325314" cy="1050428"/>
              </a:xfrm>
              <a:prstGeom prst="rect">
                <a:avLst/>
              </a:prstGeom>
              <a:solidFill>
                <a:srgbClr val="1347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231"/>
                  </a:solidFill>
                </a:endParaRPr>
              </a:p>
            </p:txBody>
          </p:sp>
          <p:sp>
            <p:nvSpPr>
              <p:cNvPr id="124" name="Rectangle 123">
                <a:extLst>
                  <a:ext uri="{FF2B5EF4-FFF2-40B4-BE49-F238E27FC236}">
                    <a16:creationId xmlns:a16="http://schemas.microsoft.com/office/drawing/2014/main" id="{7C6EC938-85B7-886A-64A5-76AD8D1D542F}"/>
                  </a:ext>
                </a:extLst>
              </p:cNvPr>
              <p:cNvSpPr/>
              <p:nvPr/>
            </p:nvSpPr>
            <p:spPr>
              <a:xfrm>
                <a:off x="3839365" y="1676389"/>
                <a:ext cx="325314" cy="45719"/>
              </a:xfrm>
              <a:prstGeom prst="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231"/>
                  </a:solidFill>
                </a:endParaRPr>
              </a:p>
            </p:txBody>
          </p:sp>
          <p:sp>
            <p:nvSpPr>
              <p:cNvPr id="125" name="Rectangle 124">
                <a:extLst>
                  <a:ext uri="{FF2B5EF4-FFF2-40B4-BE49-F238E27FC236}">
                    <a16:creationId xmlns:a16="http://schemas.microsoft.com/office/drawing/2014/main" id="{C2322EC8-0110-94B2-0BCA-1CAD374073AE}"/>
                  </a:ext>
                </a:extLst>
              </p:cNvPr>
              <p:cNvSpPr/>
              <p:nvPr/>
            </p:nvSpPr>
            <p:spPr>
              <a:xfrm>
                <a:off x="3730927" y="1640174"/>
                <a:ext cx="542190" cy="45719"/>
              </a:xfrm>
              <a:prstGeom prst="rect">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231"/>
                  </a:solidFill>
                </a:endParaRPr>
              </a:p>
            </p:txBody>
          </p:sp>
          <p:sp>
            <p:nvSpPr>
              <p:cNvPr id="126" name="Rectangle 125">
                <a:extLst>
                  <a:ext uri="{FF2B5EF4-FFF2-40B4-BE49-F238E27FC236}">
                    <a16:creationId xmlns:a16="http://schemas.microsoft.com/office/drawing/2014/main" id="{4DFCA9B9-A73C-09E8-7EDD-19673EBC2F6C}"/>
                  </a:ext>
                </a:extLst>
              </p:cNvPr>
              <p:cNvSpPr/>
              <p:nvPr/>
            </p:nvSpPr>
            <p:spPr>
              <a:xfrm>
                <a:off x="3774436" y="1709027"/>
                <a:ext cx="455172" cy="45719"/>
              </a:xfrm>
              <a:prstGeom prst="rect">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231"/>
                  </a:solidFill>
                </a:endParaRPr>
              </a:p>
            </p:txBody>
          </p:sp>
          <p:sp>
            <p:nvSpPr>
              <p:cNvPr id="127" name="Rectangle 126">
                <a:extLst>
                  <a:ext uri="{FF2B5EF4-FFF2-40B4-BE49-F238E27FC236}">
                    <a16:creationId xmlns:a16="http://schemas.microsoft.com/office/drawing/2014/main" id="{2440A2C7-4C56-3B31-71D8-377702AC7AAF}"/>
                  </a:ext>
                </a:extLst>
              </p:cNvPr>
              <p:cNvSpPr/>
              <p:nvPr/>
            </p:nvSpPr>
            <p:spPr>
              <a:xfrm flipV="1">
                <a:off x="3839365" y="2834786"/>
                <a:ext cx="325314" cy="45719"/>
              </a:xfrm>
              <a:prstGeom prst="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231"/>
                  </a:solidFill>
                </a:endParaRPr>
              </a:p>
            </p:txBody>
          </p:sp>
          <p:sp>
            <p:nvSpPr>
              <p:cNvPr id="128" name="Rectangle 127">
                <a:extLst>
                  <a:ext uri="{FF2B5EF4-FFF2-40B4-BE49-F238E27FC236}">
                    <a16:creationId xmlns:a16="http://schemas.microsoft.com/office/drawing/2014/main" id="{38A5DB42-3405-9041-006D-634CD7B1D53C}"/>
                  </a:ext>
                </a:extLst>
              </p:cNvPr>
              <p:cNvSpPr/>
              <p:nvPr/>
            </p:nvSpPr>
            <p:spPr>
              <a:xfrm flipV="1">
                <a:off x="3730927" y="2871001"/>
                <a:ext cx="542190" cy="45719"/>
              </a:xfrm>
              <a:prstGeom prst="rect">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231"/>
                  </a:solidFill>
                </a:endParaRPr>
              </a:p>
            </p:txBody>
          </p:sp>
          <p:sp>
            <p:nvSpPr>
              <p:cNvPr id="129" name="Rectangle 128">
                <a:extLst>
                  <a:ext uri="{FF2B5EF4-FFF2-40B4-BE49-F238E27FC236}">
                    <a16:creationId xmlns:a16="http://schemas.microsoft.com/office/drawing/2014/main" id="{5BCDF43C-45BC-F475-4CAB-AC41D82880FE}"/>
                  </a:ext>
                </a:extLst>
              </p:cNvPr>
              <p:cNvSpPr/>
              <p:nvPr/>
            </p:nvSpPr>
            <p:spPr>
              <a:xfrm flipV="1">
                <a:off x="3774436" y="2802148"/>
                <a:ext cx="455172" cy="45719"/>
              </a:xfrm>
              <a:prstGeom prst="rect">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231"/>
                  </a:solidFill>
                </a:endParaRPr>
              </a:p>
            </p:txBody>
          </p:sp>
        </p:grpSp>
        <p:grpSp>
          <p:nvGrpSpPr>
            <p:cNvPr id="130" name="Group 129">
              <a:extLst>
                <a:ext uri="{FF2B5EF4-FFF2-40B4-BE49-F238E27FC236}">
                  <a16:creationId xmlns:a16="http://schemas.microsoft.com/office/drawing/2014/main" id="{FA2A89B5-230C-0A6A-0D45-C881AECEF383}"/>
                </a:ext>
              </a:extLst>
            </p:cNvPr>
            <p:cNvGrpSpPr/>
            <p:nvPr/>
          </p:nvGrpSpPr>
          <p:grpSpPr>
            <a:xfrm>
              <a:off x="5367324" y="1916456"/>
              <a:ext cx="268637" cy="585793"/>
              <a:chOff x="3730927" y="1640174"/>
              <a:chExt cx="542190" cy="1276546"/>
            </a:xfrm>
          </p:grpSpPr>
          <p:sp>
            <p:nvSpPr>
              <p:cNvPr id="131" name="Rectangle 130">
                <a:extLst>
                  <a:ext uri="{FF2B5EF4-FFF2-40B4-BE49-F238E27FC236}">
                    <a16:creationId xmlns:a16="http://schemas.microsoft.com/office/drawing/2014/main" id="{09450F80-63F8-D1FF-CDAB-0AC46F9CEC38}"/>
                  </a:ext>
                </a:extLst>
              </p:cNvPr>
              <p:cNvSpPr/>
              <p:nvPr/>
            </p:nvSpPr>
            <p:spPr>
              <a:xfrm>
                <a:off x="3839365" y="1750584"/>
                <a:ext cx="325314" cy="1050428"/>
              </a:xfrm>
              <a:prstGeom prst="rect">
                <a:avLst/>
              </a:prstGeom>
              <a:solidFill>
                <a:srgbClr val="1783A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231"/>
                  </a:solidFill>
                </a:endParaRPr>
              </a:p>
            </p:txBody>
          </p:sp>
          <p:sp>
            <p:nvSpPr>
              <p:cNvPr id="132" name="Rectangle 131">
                <a:extLst>
                  <a:ext uri="{FF2B5EF4-FFF2-40B4-BE49-F238E27FC236}">
                    <a16:creationId xmlns:a16="http://schemas.microsoft.com/office/drawing/2014/main" id="{BC24B26C-C4A7-7040-6BFA-BB5AD1FEADCD}"/>
                  </a:ext>
                </a:extLst>
              </p:cNvPr>
              <p:cNvSpPr/>
              <p:nvPr/>
            </p:nvSpPr>
            <p:spPr>
              <a:xfrm>
                <a:off x="3839365" y="1676389"/>
                <a:ext cx="325314" cy="45719"/>
              </a:xfrm>
              <a:prstGeom prst="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231"/>
                  </a:solidFill>
                </a:endParaRPr>
              </a:p>
            </p:txBody>
          </p:sp>
          <p:sp>
            <p:nvSpPr>
              <p:cNvPr id="133" name="Rectangle 132">
                <a:extLst>
                  <a:ext uri="{FF2B5EF4-FFF2-40B4-BE49-F238E27FC236}">
                    <a16:creationId xmlns:a16="http://schemas.microsoft.com/office/drawing/2014/main" id="{255750EC-731F-0B6A-4799-9049A3E72CFD}"/>
                  </a:ext>
                </a:extLst>
              </p:cNvPr>
              <p:cNvSpPr/>
              <p:nvPr/>
            </p:nvSpPr>
            <p:spPr>
              <a:xfrm>
                <a:off x="3730927" y="1640174"/>
                <a:ext cx="542190" cy="45719"/>
              </a:xfrm>
              <a:prstGeom prst="rect">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231"/>
                  </a:solidFill>
                </a:endParaRPr>
              </a:p>
            </p:txBody>
          </p:sp>
          <p:sp>
            <p:nvSpPr>
              <p:cNvPr id="134" name="Rectangle 133">
                <a:extLst>
                  <a:ext uri="{FF2B5EF4-FFF2-40B4-BE49-F238E27FC236}">
                    <a16:creationId xmlns:a16="http://schemas.microsoft.com/office/drawing/2014/main" id="{18760415-13B5-CE5F-63D1-EFB88029BE6C}"/>
                  </a:ext>
                </a:extLst>
              </p:cNvPr>
              <p:cNvSpPr/>
              <p:nvPr/>
            </p:nvSpPr>
            <p:spPr>
              <a:xfrm>
                <a:off x="3774436" y="1709027"/>
                <a:ext cx="455172" cy="45719"/>
              </a:xfrm>
              <a:prstGeom prst="rect">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231"/>
                  </a:solidFill>
                </a:endParaRPr>
              </a:p>
            </p:txBody>
          </p:sp>
          <p:sp>
            <p:nvSpPr>
              <p:cNvPr id="135" name="Rectangle 134">
                <a:extLst>
                  <a:ext uri="{FF2B5EF4-FFF2-40B4-BE49-F238E27FC236}">
                    <a16:creationId xmlns:a16="http://schemas.microsoft.com/office/drawing/2014/main" id="{0C8859FB-D980-2FAE-475E-B21745BAB466}"/>
                  </a:ext>
                </a:extLst>
              </p:cNvPr>
              <p:cNvSpPr/>
              <p:nvPr/>
            </p:nvSpPr>
            <p:spPr>
              <a:xfrm flipV="1">
                <a:off x="3839365" y="2834786"/>
                <a:ext cx="325314" cy="45719"/>
              </a:xfrm>
              <a:prstGeom prst="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231"/>
                  </a:solidFill>
                </a:endParaRPr>
              </a:p>
            </p:txBody>
          </p:sp>
          <p:sp>
            <p:nvSpPr>
              <p:cNvPr id="136" name="Rectangle 135">
                <a:extLst>
                  <a:ext uri="{FF2B5EF4-FFF2-40B4-BE49-F238E27FC236}">
                    <a16:creationId xmlns:a16="http://schemas.microsoft.com/office/drawing/2014/main" id="{823587E7-047E-6FC9-A3F6-DD81B7B92FA2}"/>
                  </a:ext>
                </a:extLst>
              </p:cNvPr>
              <p:cNvSpPr/>
              <p:nvPr/>
            </p:nvSpPr>
            <p:spPr>
              <a:xfrm flipV="1">
                <a:off x="3730927" y="2871001"/>
                <a:ext cx="542190" cy="45719"/>
              </a:xfrm>
              <a:prstGeom prst="rect">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231"/>
                  </a:solidFill>
                </a:endParaRPr>
              </a:p>
            </p:txBody>
          </p:sp>
          <p:sp>
            <p:nvSpPr>
              <p:cNvPr id="137" name="Rectangle 136">
                <a:extLst>
                  <a:ext uri="{FF2B5EF4-FFF2-40B4-BE49-F238E27FC236}">
                    <a16:creationId xmlns:a16="http://schemas.microsoft.com/office/drawing/2014/main" id="{8E36EA96-0F11-8AB1-6802-0F7A4FABBD39}"/>
                  </a:ext>
                </a:extLst>
              </p:cNvPr>
              <p:cNvSpPr/>
              <p:nvPr/>
            </p:nvSpPr>
            <p:spPr>
              <a:xfrm flipV="1">
                <a:off x="3774436" y="2802148"/>
                <a:ext cx="455172" cy="45719"/>
              </a:xfrm>
              <a:prstGeom prst="rect">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231"/>
                  </a:solidFill>
                </a:endParaRPr>
              </a:p>
            </p:txBody>
          </p:sp>
        </p:grpSp>
        <p:grpSp>
          <p:nvGrpSpPr>
            <p:cNvPr id="138" name="Group 137">
              <a:extLst>
                <a:ext uri="{FF2B5EF4-FFF2-40B4-BE49-F238E27FC236}">
                  <a16:creationId xmlns:a16="http://schemas.microsoft.com/office/drawing/2014/main" id="{FB96C8F9-7D6F-2201-0023-95F5AA99A2EE}"/>
                </a:ext>
              </a:extLst>
            </p:cNvPr>
            <p:cNvGrpSpPr/>
            <p:nvPr/>
          </p:nvGrpSpPr>
          <p:grpSpPr>
            <a:xfrm>
              <a:off x="5638946" y="1916456"/>
              <a:ext cx="268637" cy="585793"/>
              <a:chOff x="3730927" y="1640174"/>
              <a:chExt cx="542190" cy="1276546"/>
            </a:xfrm>
          </p:grpSpPr>
          <p:sp>
            <p:nvSpPr>
              <p:cNvPr id="139" name="Rectangle 138">
                <a:extLst>
                  <a:ext uri="{FF2B5EF4-FFF2-40B4-BE49-F238E27FC236}">
                    <a16:creationId xmlns:a16="http://schemas.microsoft.com/office/drawing/2014/main" id="{9E95CE27-2076-4449-8F12-3075B087B75F}"/>
                  </a:ext>
                </a:extLst>
              </p:cNvPr>
              <p:cNvSpPr/>
              <p:nvPr/>
            </p:nvSpPr>
            <p:spPr>
              <a:xfrm>
                <a:off x="3839365" y="1750584"/>
                <a:ext cx="325314" cy="1050428"/>
              </a:xfrm>
              <a:prstGeom prst="rect">
                <a:avLst/>
              </a:prstGeom>
              <a:solidFill>
                <a:srgbClr val="1347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231"/>
                  </a:solidFill>
                </a:endParaRPr>
              </a:p>
            </p:txBody>
          </p:sp>
          <p:sp>
            <p:nvSpPr>
              <p:cNvPr id="140" name="Rectangle 139">
                <a:extLst>
                  <a:ext uri="{FF2B5EF4-FFF2-40B4-BE49-F238E27FC236}">
                    <a16:creationId xmlns:a16="http://schemas.microsoft.com/office/drawing/2014/main" id="{F3724EB4-80A2-0EF4-5958-E1A6AACE389C}"/>
                  </a:ext>
                </a:extLst>
              </p:cNvPr>
              <p:cNvSpPr/>
              <p:nvPr/>
            </p:nvSpPr>
            <p:spPr>
              <a:xfrm>
                <a:off x="3839365" y="1676389"/>
                <a:ext cx="325314" cy="45719"/>
              </a:xfrm>
              <a:prstGeom prst="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231"/>
                  </a:solidFill>
                </a:endParaRPr>
              </a:p>
            </p:txBody>
          </p:sp>
          <p:sp>
            <p:nvSpPr>
              <p:cNvPr id="141" name="Rectangle 140">
                <a:extLst>
                  <a:ext uri="{FF2B5EF4-FFF2-40B4-BE49-F238E27FC236}">
                    <a16:creationId xmlns:a16="http://schemas.microsoft.com/office/drawing/2014/main" id="{6C3BD9D3-3A86-51A6-FC0B-25224EC918EF}"/>
                  </a:ext>
                </a:extLst>
              </p:cNvPr>
              <p:cNvSpPr/>
              <p:nvPr/>
            </p:nvSpPr>
            <p:spPr>
              <a:xfrm>
                <a:off x="3730927" y="1640174"/>
                <a:ext cx="542190" cy="45719"/>
              </a:xfrm>
              <a:prstGeom prst="rect">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231"/>
                  </a:solidFill>
                </a:endParaRPr>
              </a:p>
            </p:txBody>
          </p:sp>
          <p:sp>
            <p:nvSpPr>
              <p:cNvPr id="142" name="Rectangle 141">
                <a:extLst>
                  <a:ext uri="{FF2B5EF4-FFF2-40B4-BE49-F238E27FC236}">
                    <a16:creationId xmlns:a16="http://schemas.microsoft.com/office/drawing/2014/main" id="{5A1AE100-A158-D024-4462-5001721F2C5D}"/>
                  </a:ext>
                </a:extLst>
              </p:cNvPr>
              <p:cNvSpPr/>
              <p:nvPr/>
            </p:nvSpPr>
            <p:spPr>
              <a:xfrm>
                <a:off x="3774436" y="1709027"/>
                <a:ext cx="455172" cy="45719"/>
              </a:xfrm>
              <a:prstGeom prst="rect">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231"/>
                  </a:solidFill>
                </a:endParaRPr>
              </a:p>
            </p:txBody>
          </p:sp>
          <p:sp>
            <p:nvSpPr>
              <p:cNvPr id="143" name="Rectangle 142">
                <a:extLst>
                  <a:ext uri="{FF2B5EF4-FFF2-40B4-BE49-F238E27FC236}">
                    <a16:creationId xmlns:a16="http://schemas.microsoft.com/office/drawing/2014/main" id="{340524F1-9B7B-D452-4F65-CAB980B8E883}"/>
                  </a:ext>
                </a:extLst>
              </p:cNvPr>
              <p:cNvSpPr/>
              <p:nvPr/>
            </p:nvSpPr>
            <p:spPr>
              <a:xfrm flipV="1">
                <a:off x="3839365" y="2834786"/>
                <a:ext cx="325314" cy="45719"/>
              </a:xfrm>
              <a:prstGeom prst="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231"/>
                  </a:solidFill>
                </a:endParaRPr>
              </a:p>
            </p:txBody>
          </p:sp>
          <p:sp>
            <p:nvSpPr>
              <p:cNvPr id="144" name="Rectangle 143">
                <a:extLst>
                  <a:ext uri="{FF2B5EF4-FFF2-40B4-BE49-F238E27FC236}">
                    <a16:creationId xmlns:a16="http://schemas.microsoft.com/office/drawing/2014/main" id="{9B8C6C8C-2644-7B99-84B7-C7993C616F7D}"/>
                  </a:ext>
                </a:extLst>
              </p:cNvPr>
              <p:cNvSpPr/>
              <p:nvPr/>
            </p:nvSpPr>
            <p:spPr>
              <a:xfrm flipV="1">
                <a:off x="3730927" y="2871001"/>
                <a:ext cx="542190" cy="45719"/>
              </a:xfrm>
              <a:prstGeom prst="rect">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231"/>
                  </a:solidFill>
                </a:endParaRPr>
              </a:p>
            </p:txBody>
          </p:sp>
          <p:sp>
            <p:nvSpPr>
              <p:cNvPr id="145" name="Rectangle 144">
                <a:extLst>
                  <a:ext uri="{FF2B5EF4-FFF2-40B4-BE49-F238E27FC236}">
                    <a16:creationId xmlns:a16="http://schemas.microsoft.com/office/drawing/2014/main" id="{C851A07B-B260-7475-7397-32553B7E863C}"/>
                  </a:ext>
                </a:extLst>
              </p:cNvPr>
              <p:cNvSpPr/>
              <p:nvPr/>
            </p:nvSpPr>
            <p:spPr>
              <a:xfrm flipV="1">
                <a:off x="3774436" y="2802148"/>
                <a:ext cx="455172" cy="45719"/>
              </a:xfrm>
              <a:prstGeom prst="rect">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231"/>
                  </a:solidFill>
                </a:endParaRPr>
              </a:p>
            </p:txBody>
          </p:sp>
        </p:grpSp>
        <p:grpSp>
          <p:nvGrpSpPr>
            <p:cNvPr id="146" name="Group 145">
              <a:extLst>
                <a:ext uri="{FF2B5EF4-FFF2-40B4-BE49-F238E27FC236}">
                  <a16:creationId xmlns:a16="http://schemas.microsoft.com/office/drawing/2014/main" id="{65F10B00-4EC8-D01B-FDEE-E6A345136764}"/>
                </a:ext>
              </a:extLst>
            </p:cNvPr>
            <p:cNvGrpSpPr/>
            <p:nvPr/>
          </p:nvGrpSpPr>
          <p:grpSpPr>
            <a:xfrm>
              <a:off x="5910568" y="1916456"/>
              <a:ext cx="268637" cy="585793"/>
              <a:chOff x="3730927" y="1640174"/>
              <a:chExt cx="542190" cy="1276546"/>
            </a:xfrm>
          </p:grpSpPr>
          <p:sp>
            <p:nvSpPr>
              <p:cNvPr id="147" name="Rectangle 146">
                <a:extLst>
                  <a:ext uri="{FF2B5EF4-FFF2-40B4-BE49-F238E27FC236}">
                    <a16:creationId xmlns:a16="http://schemas.microsoft.com/office/drawing/2014/main" id="{790E5C17-65F5-41D9-7D9B-58836DAD19DD}"/>
                  </a:ext>
                </a:extLst>
              </p:cNvPr>
              <p:cNvSpPr/>
              <p:nvPr/>
            </p:nvSpPr>
            <p:spPr>
              <a:xfrm>
                <a:off x="3839365" y="1750584"/>
                <a:ext cx="325314" cy="1050428"/>
              </a:xfrm>
              <a:prstGeom prst="rect">
                <a:avLst/>
              </a:prstGeom>
              <a:solidFill>
                <a:srgbClr val="1783A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231"/>
                  </a:solidFill>
                </a:endParaRPr>
              </a:p>
            </p:txBody>
          </p:sp>
          <p:sp>
            <p:nvSpPr>
              <p:cNvPr id="148" name="Rectangle 147">
                <a:extLst>
                  <a:ext uri="{FF2B5EF4-FFF2-40B4-BE49-F238E27FC236}">
                    <a16:creationId xmlns:a16="http://schemas.microsoft.com/office/drawing/2014/main" id="{556A3756-E75D-0587-D869-C5AF1992AD58}"/>
                  </a:ext>
                </a:extLst>
              </p:cNvPr>
              <p:cNvSpPr/>
              <p:nvPr/>
            </p:nvSpPr>
            <p:spPr>
              <a:xfrm>
                <a:off x="3839365" y="1676389"/>
                <a:ext cx="325314" cy="45719"/>
              </a:xfrm>
              <a:prstGeom prst="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231"/>
                  </a:solidFill>
                </a:endParaRPr>
              </a:p>
            </p:txBody>
          </p:sp>
          <p:sp>
            <p:nvSpPr>
              <p:cNvPr id="149" name="Rectangle 148">
                <a:extLst>
                  <a:ext uri="{FF2B5EF4-FFF2-40B4-BE49-F238E27FC236}">
                    <a16:creationId xmlns:a16="http://schemas.microsoft.com/office/drawing/2014/main" id="{6F60F27E-8582-010A-B625-0F9F932A1AC2}"/>
                  </a:ext>
                </a:extLst>
              </p:cNvPr>
              <p:cNvSpPr/>
              <p:nvPr/>
            </p:nvSpPr>
            <p:spPr>
              <a:xfrm>
                <a:off x="3730927" y="1640174"/>
                <a:ext cx="542190" cy="45719"/>
              </a:xfrm>
              <a:prstGeom prst="rect">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231"/>
                  </a:solidFill>
                </a:endParaRPr>
              </a:p>
            </p:txBody>
          </p:sp>
          <p:sp>
            <p:nvSpPr>
              <p:cNvPr id="150" name="Rectangle 149">
                <a:extLst>
                  <a:ext uri="{FF2B5EF4-FFF2-40B4-BE49-F238E27FC236}">
                    <a16:creationId xmlns:a16="http://schemas.microsoft.com/office/drawing/2014/main" id="{79C339DA-ACFD-AF73-C9E9-286ED445A180}"/>
                  </a:ext>
                </a:extLst>
              </p:cNvPr>
              <p:cNvSpPr/>
              <p:nvPr/>
            </p:nvSpPr>
            <p:spPr>
              <a:xfrm>
                <a:off x="3774436" y="1709027"/>
                <a:ext cx="455172" cy="45719"/>
              </a:xfrm>
              <a:prstGeom prst="rect">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231"/>
                  </a:solidFill>
                </a:endParaRPr>
              </a:p>
            </p:txBody>
          </p:sp>
          <p:sp>
            <p:nvSpPr>
              <p:cNvPr id="151" name="Rectangle 150">
                <a:extLst>
                  <a:ext uri="{FF2B5EF4-FFF2-40B4-BE49-F238E27FC236}">
                    <a16:creationId xmlns:a16="http://schemas.microsoft.com/office/drawing/2014/main" id="{7CC2661F-66A8-15A0-C204-E06DBD462A7F}"/>
                  </a:ext>
                </a:extLst>
              </p:cNvPr>
              <p:cNvSpPr/>
              <p:nvPr/>
            </p:nvSpPr>
            <p:spPr>
              <a:xfrm flipV="1">
                <a:off x="3839365" y="2834786"/>
                <a:ext cx="325314" cy="45719"/>
              </a:xfrm>
              <a:prstGeom prst="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231"/>
                  </a:solidFill>
                </a:endParaRPr>
              </a:p>
            </p:txBody>
          </p:sp>
          <p:sp>
            <p:nvSpPr>
              <p:cNvPr id="152" name="Rectangle 151">
                <a:extLst>
                  <a:ext uri="{FF2B5EF4-FFF2-40B4-BE49-F238E27FC236}">
                    <a16:creationId xmlns:a16="http://schemas.microsoft.com/office/drawing/2014/main" id="{EE8F0612-7581-BB72-A134-FEFDB7138C10}"/>
                  </a:ext>
                </a:extLst>
              </p:cNvPr>
              <p:cNvSpPr/>
              <p:nvPr/>
            </p:nvSpPr>
            <p:spPr>
              <a:xfrm flipV="1">
                <a:off x="3730927" y="2871001"/>
                <a:ext cx="542190" cy="45719"/>
              </a:xfrm>
              <a:prstGeom prst="rect">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231"/>
                  </a:solidFill>
                </a:endParaRPr>
              </a:p>
            </p:txBody>
          </p:sp>
          <p:sp>
            <p:nvSpPr>
              <p:cNvPr id="153" name="Rectangle 152">
                <a:extLst>
                  <a:ext uri="{FF2B5EF4-FFF2-40B4-BE49-F238E27FC236}">
                    <a16:creationId xmlns:a16="http://schemas.microsoft.com/office/drawing/2014/main" id="{22F002C3-C535-E979-5279-855F5E44558C}"/>
                  </a:ext>
                </a:extLst>
              </p:cNvPr>
              <p:cNvSpPr/>
              <p:nvPr/>
            </p:nvSpPr>
            <p:spPr>
              <a:xfrm flipV="1">
                <a:off x="3774436" y="2802148"/>
                <a:ext cx="455172" cy="45719"/>
              </a:xfrm>
              <a:prstGeom prst="rect">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231"/>
                  </a:solidFill>
                </a:endParaRPr>
              </a:p>
            </p:txBody>
          </p:sp>
        </p:grpSp>
        <p:grpSp>
          <p:nvGrpSpPr>
            <p:cNvPr id="154" name="Group 153">
              <a:extLst>
                <a:ext uri="{FF2B5EF4-FFF2-40B4-BE49-F238E27FC236}">
                  <a16:creationId xmlns:a16="http://schemas.microsoft.com/office/drawing/2014/main" id="{BF323270-E441-0D1B-672E-AD53C43BB57A}"/>
                </a:ext>
              </a:extLst>
            </p:cNvPr>
            <p:cNvGrpSpPr/>
            <p:nvPr/>
          </p:nvGrpSpPr>
          <p:grpSpPr>
            <a:xfrm>
              <a:off x="6182190" y="1916456"/>
              <a:ext cx="268637" cy="585793"/>
              <a:chOff x="3730927" y="1640174"/>
              <a:chExt cx="542190" cy="1276546"/>
            </a:xfrm>
          </p:grpSpPr>
          <p:sp>
            <p:nvSpPr>
              <p:cNvPr id="155" name="Rectangle 154">
                <a:extLst>
                  <a:ext uri="{FF2B5EF4-FFF2-40B4-BE49-F238E27FC236}">
                    <a16:creationId xmlns:a16="http://schemas.microsoft.com/office/drawing/2014/main" id="{21081B5E-98FF-B4EB-90AA-EB4D7C6CC936}"/>
                  </a:ext>
                </a:extLst>
              </p:cNvPr>
              <p:cNvSpPr/>
              <p:nvPr/>
            </p:nvSpPr>
            <p:spPr>
              <a:xfrm>
                <a:off x="3839365" y="1750584"/>
                <a:ext cx="325314" cy="1050428"/>
              </a:xfrm>
              <a:prstGeom prst="rect">
                <a:avLst/>
              </a:prstGeom>
              <a:solidFill>
                <a:srgbClr val="1347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231"/>
                  </a:solidFill>
                </a:endParaRPr>
              </a:p>
            </p:txBody>
          </p:sp>
          <p:sp>
            <p:nvSpPr>
              <p:cNvPr id="156" name="Rectangle 155">
                <a:extLst>
                  <a:ext uri="{FF2B5EF4-FFF2-40B4-BE49-F238E27FC236}">
                    <a16:creationId xmlns:a16="http://schemas.microsoft.com/office/drawing/2014/main" id="{7ED342D8-D861-28A6-9791-D3064B3AF349}"/>
                  </a:ext>
                </a:extLst>
              </p:cNvPr>
              <p:cNvSpPr/>
              <p:nvPr/>
            </p:nvSpPr>
            <p:spPr>
              <a:xfrm>
                <a:off x="3839365" y="1676389"/>
                <a:ext cx="325314" cy="45719"/>
              </a:xfrm>
              <a:prstGeom prst="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231"/>
                  </a:solidFill>
                </a:endParaRPr>
              </a:p>
            </p:txBody>
          </p:sp>
          <p:sp>
            <p:nvSpPr>
              <p:cNvPr id="157" name="Rectangle 156">
                <a:extLst>
                  <a:ext uri="{FF2B5EF4-FFF2-40B4-BE49-F238E27FC236}">
                    <a16:creationId xmlns:a16="http://schemas.microsoft.com/office/drawing/2014/main" id="{B87ED386-533E-65D1-9D9F-4492980ADAC2}"/>
                  </a:ext>
                </a:extLst>
              </p:cNvPr>
              <p:cNvSpPr/>
              <p:nvPr/>
            </p:nvSpPr>
            <p:spPr>
              <a:xfrm>
                <a:off x="3730927" y="1640174"/>
                <a:ext cx="542190" cy="45719"/>
              </a:xfrm>
              <a:prstGeom prst="rect">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231"/>
                  </a:solidFill>
                </a:endParaRPr>
              </a:p>
            </p:txBody>
          </p:sp>
          <p:sp>
            <p:nvSpPr>
              <p:cNvPr id="158" name="Rectangle 157">
                <a:extLst>
                  <a:ext uri="{FF2B5EF4-FFF2-40B4-BE49-F238E27FC236}">
                    <a16:creationId xmlns:a16="http://schemas.microsoft.com/office/drawing/2014/main" id="{321D597B-BA2D-7EAC-7261-312AE8BA2FA3}"/>
                  </a:ext>
                </a:extLst>
              </p:cNvPr>
              <p:cNvSpPr/>
              <p:nvPr/>
            </p:nvSpPr>
            <p:spPr>
              <a:xfrm>
                <a:off x="3774436" y="1709027"/>
                <a:ext cx="455172" cy="45719"/>
              </a:xfrm>
              <a:prstGeom prst="rect">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231"/>
                  </a:solidFill>
                </a:endParaRPr>
              </a:p>
            </p:txBody>
          </p:sp>
          <p:sp>
            <p:nvSpPr>
              <p:cNvPr id="159" name="Rectangle 158">
                <a:extLst>
                  <a:ext uri="{FF2B5EF4-FFF2-40B4-BE49-F238E27FC236}">
                    <a16:creationId xmlns:a16="http://schemas.microsoft.com/office/drawing/2014/main" id="{CDD68B9A-C58F-6E16-9FA5-871DFCCD306B}"/>
                  </a:ext>
                </a:extLst>
              </p:cNvPr>
              <p:cNvSpPr/>
              <p:nvPr/>
            </p:nvSpPr>
            <p:spPr>
              <a:xfrm flipV="1">
                <a:off x="3839365" y="2834786"/>
                <a:ext cx="325314" cy="45719"/>
              </a:xfrm>
              <a:prstGeom prst="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231"/>
                  </a:solidFill>
                </a:endParaRPr>
              </a:p>
            </p:txBody>
          </p:sp>
          <p:sp>
            <p:nvSpPr>
              <p:cNvPr id="160" name="Rectangle 159">
                <a:extLst>
                  <a:ext uri="{FF2B5EF4-FFF2-40B4-BE49-F238E27FC236}">
                    <a16:creationId xmlns:a16="http://schemas.microsoft.com/office/drawing/2014/main" id="{4A60CA11-FE48-1502-61E8-BCA086AFA496}"/>
                  </a:ext>
                </a:extLst>
              </p:cNvPr>
              <p:cNvSpPr/>
              <p:nvPr/>
            </p:nvSpPr>
            <p:spPr>
              <a:xfrm flipV="1">
                <a:off x="3730927" y="2871001"/>
                <a:ext cx="542190" cy="45719"/>
              </a:xfrm>
              <a:prstGeom prst="rect">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231"/>
                  </a:solidFill>
                </a:endParaRPr>
              </a:p>
            </p:txBody>
          </p:sp>
          <p:sp>
            <p:nvSpPr>
              <p:cNvPr id="161" name="Rectangle 160">
                <a:extLst>
                  <a:ext uri="{FF2B5EF4-FFF2-40B4-BE49-F238E27FC236}">
                    <a16:creationId xmlns:a16="http://schemas.microsoft.com/office/drawing/2014/main" id="{0B3E4D9F-E574-ADFE-2A8C-AB25EC86CD33}"/>
                  </a:ext>
                </a:extLst>
              </p:cNvPr>
              <p:cNvSpPr/>
              <p:nvPr/>
            </p:nvSpPr>
            <p:spPr>
              <a:xfrm flipV="1">
                <a:off x="3774436" y="2802148"/>
                <a:ext cx="455172" cy="45719"/>
              </a:xfrm>
              <a:prstGeom prst="rect">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231"/>
                  </a:solidFill>
                </a:endParaRPr>
              </a:p>
            </p:txBody>
          </p:sp>
        </p:grpSp>
        <p:grpSp>
          <p:nvGrpSpPr>
            <p:cNvPr id="162" name="Group 161">
              <a:extLst>
                <a:ext uri="{FF2B5EF4-FFF2-40B4-BE49-F238E27FC236}">
                  <a16:creationId xmlns:a16="http://schemas.microsoft.com/office/drawing/2014/main" id="{FF68F276-C392-AAC8-478B-C131BBA661B4}"/>
                </a:ext>
              </a:extLst>
            </p:cNvPr>
            <p:cNvGrpSpPr/>
            <p:nvPr/>
          </p:nvGrpSpPr>
          <p:grpSpPr>
            <a:xfrm>
              <a:off x="6453814" y="1916456"/>
              <a:ext cx="268637" cy="585793"/>
              <a:chOff x="3730927" y="1640174"/>
              <a:chExt cx="542190" cy="1276546"/>
            </a:xfrm>
          </p:grpSpPr>
          <p:sp>
            <p:nvSpPr>
              <p:cNvPr id="163" name="Rectangle 162">
                <a:extLst>
                  <a:ext uri="{FF2B5EF4-FFF2-40B4-BE49-F238E27FC236}">
                    <a16:creationId xmlns:a16="http://schemas.microsoft.com/office/drawing/2014/main" id="{1E072020-4055-D6FE-BD08-709150F6D15B}"/>
                  </a:ext>
                </a:extLst>
              </p:cNvPr>
              <p:cNvSpPr/>
              <p:nvPr/>
            </p:nvSpPr>
            <p:spPr>
              <a:xfrm>
                <a:off x="3839365" y="1750584"/>
                <a:ext cx="325314" cy="1050428"/>
              </a:xfrm>
              <a:prstGeom prst="rect">
                <a:avLst/>
              </a:prstGeom>
              <a:solidFill>
                <a:srgbClr val="1783A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231"/>
                  </a:solidFill>
                </a:endParaRPr>
              </a:p>
            </p:txBody>
          </p:sp>
          <p:sp>
            <p:nvSpPr>
              <p:cNvPr id="164" name="Rectangle 163">
                <a:extLst>
                  <a:ext uri="{FF2B5EF4-FFF2-40B4-BE49-F238E27FC236}">
                    <a16:creationId xmlns:a16="http://schemas.microsoft.com/office/drawing/2014/main" id="{31CB6F23-3FFC-AD5C-C1EA-6C01B5407A99}"/>
                  </a:ext>
                </a:extLst>
              </p:cNvPr>
              <p:cNvSpPr/>
              <p:nvPr/>
            </p:nvSpPr>
            <p:spPr>
              <a:xfrm>
                <a:off x="3839365" y="1676389"/>
                <a:ext cx="325314" cy="45719"/>
              </a:xfrm>
              <a:prstGeom prst="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231"/>
                  </a:solidFill>
                </a:endParaRPr>
              </a:p>
            </p:txBody>
          </p:sp>
          <p:sp>
            <p:nvSpPr>
              <p:cNvPr id="165" name="Rectangle 164">
                <a:extLst>
                  <a:ext uri="{FF2B5EF4-FFF2-40B4-BE49-F238E27FC236}">
                    <a16:creationId xmlns:a16="http://schemas.microsoft.com/office/drawing/2014/main" id="{89C97A97-FC17-CB1F-8D45-AF55C591FA9A}"/>
                  </a:ext>
                </a:extLst>
              </p:cNvPr>
              <p:cNvSpPr/>
              <p:nvPr/>
            </p:nvSpPr>
            <p:spPr>
              <a:xfrm>
                <a:off x="3730927" y="1640174"/>
                <a:ext cx="542190" cy="45719"/>
              </a:xfrm>
              <a:prstGeom prst="rect">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231"/>
                  </a:solidFill>
                </a:endParaRPr>
              </a:p>
            </p:txBody>
          </p:sp>
          <p:sp>
            <p:nvSpPr>
              <p:cNvPr id="166" name="Rectangle 165">
                <a:extLst>
                  <a:ext uri="{FF2B5EF4-FFF2-40B4-BE49-F238E27FC236}">
                    <a16:creationId xmlns:a16="http://schemas.microsoft.com/office/drawing/2014/main" id="{1FF4A498-C807-EC6B-260A-96C932239347}"/>
                  </a:ext>
                </a:extLst>
              </p:cNvPr>
              <p:cNvSpPr/>
              <p:nvPr/>
            </p:nvSpPr>
            <p:spPr>
              <a:xfrm>
                <a:off x="3774436" y="1709027"/>
                <a:ext cx="455172" cy="45719"/>
              </a:xfrm>
              <a:prstGeom prst="rect">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231"/>
                  </a:solidFill>
                </a:endParaRPr>
              </a:p>
            </p:txBody>
          </p:sp>
          <p:sp>
            <p:nvSpPr>
              <p:cNvPr id="167" name="Rectangle 166">
                <a:extLst>
                  <a:ext uri="{FF2B5EF4-FFF2-40B4-BE49-F238E27FC236}">
                    <a16:creationId xmlns:a16="http://schemas.microsoft.com/office/drawing/2014/main" id="{D123655D-2CBF-BB35-88F7-EF281A8478B3}"/>
                  </a:ext>
                </a:extLst>
              </p:cNvPr>
              <p:cNvSpPr/>
              <p:nvPr/>
            </p:nvSpPr>
            <p:spPr>
              <a:xfrm flipV="1">
                <a:off x="3839365" y="2834786"/>
                <a:ext cx="325314" cy="45719"/>
              </a:xfrm>
              <a:prstGeom prst="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231"/>
                  </a:solidFill>
                </a:endParaRPr>
              </a:p>
            </p:txBody>
          </p:sp>
          <p:sp>
            <p:nvSpPr>
              <p:cNvPr id="168" name="Rectangle 167">
                <a:extLst>
                  <a:ext uri="{FF2B5EF4-FFF2-40B4-BE49-F238E27FC236}">
                    <a16:creationId xmlns:a16="http://schemas.microsoft.com/office/drawing/2014/main" id="{B5316F5E-5AAE-CB84-3F53-2228DD73A1E4}"/>
                  </a:ext>
                </a:extLst>
              </p:cNvPr>
              <p:cNvSpPr/>
              <p:nvPr/>
            </p:nvSpPr>
            <p:spPr>
              <a:xfrm flipV="1">
                <a:off x="3730927" y="2871001"/>
                <a:ext cx="542190" cy="45719"/>
              </a:xfrm>
              <a:prstGeom prst="rect">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231"/>
                  </a:solidFill>
                </a:endParaRPr>
              </a:p>
            </p:txBody>
          </p:sp>
          <p:sp>
            <p:nvSpPr>
              <p:cNvPr id="169" name="Rectangle 168">
                <a:extLst>
                  <a:ext uri="{FF2B5EF4-FFF2-40B4-BE49-F238E27FC236}">
                    <a16:creationId xmlns:a16="http://schemas.microsoft.com/office/drawing/2014/main" id="{77DCAA00-FEC1-25B3-A3E9-9E45864CFC1C}"/>
                  </a:ext>
                </a:extLst>
              </p:cNvPr>
              <p:cNvSpPr/>
              <p:nvPr/>
            </p:nvSpPr>
            <p:spPr>
              <a:xfrm flipV="1">
                <a:off x="3774436" y="2802148"/>
                <a:ext cx="455172" cy="45719"/>
              </a:xfrm>
              <a:prstGeom prst="rect">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231"/>
                  </a:solidFill>
                </a:endParaRPr>
              </a:p>
            </p:txBody>
          </p:sp>
        </p:grpSp>
        <p:sp>
          <p:nvSpPr>
            <p:cNvPr id="170" name="Rectangle 169">
              <a:extLst>
                <a:ext uri="{FF2B5EF4-FFF2-40B4-BE49-F238E27FC236}">
                  <a16:creationId xmlns:a16="http://schemas.microsoft.com/office/drawing/2014/main" id="{4FDF0A8D-F121-BE13-D6C6-99A61AF281DB}"/>
                </a:ext>
              </a:extLst>
            </p:cNvPr>
            <p:cNvSpPr/>
            <p:nvPr/>
          </p:nvSpPr>
          <p:spPr>
            <a:xfrm>
              <a:off x="4975200" y="2502249"/>
              <a:ext cx="1867085" cy="177883"/>
            </a:xfrm>
            <a:prstGeom prst="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3" name="Triangle 172">
              <a:extLst>
                <a:ext uri="{FF2B5EF4-FFF2-40B4-BE49-F238E27FC236}">
                  <a16:creationId xmlns:a16="http://schemas.microsoft.com/office/drawing/2014/main" id="{090C7FA2-8976-9864-8EEE-05E0BA4D5A39}"/>
                </a:ext>
              </a:extLst>
            </p:cNvPr>
            <p:cNvSpPr/>
            <p:nvPr/>
          </p:nvSpPr>
          <p:spPr>
            <a:xfrm>
              <a:off x="4975200" y="1591521"/>
              <a:ext cx="1867085" cy="325595"/>
            </a:xfrm>
            <a:prstGeom prst="triangle">
              <a:avLst>
                <a:gd name="adj" fmla="val 50000"/>
              </a:avLst>
            </a:prstGeom>
            <a:solidFill>
              <a:schemeClr val="bg1">
                <a:lumMod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81" name="Arc 180">
            <a:extLst>
              <a:ext uri="{FF2B5EF4-FFF2-40B4-BE49-F238E27FC236}">
                <a16:creationId xmlns:a16="http://schemas.microsoft.com/office/drawing/2014/main" id="{AAA956C8-C7AB-2167-3345-9CA95420C3AA}"/>
              </a:ext>
            </a:extLst>
          </p:cNvPr>
          <p:cNvSpPr/>
          <p:nvPr/>
        </p:nvSpPr>
        <p:spPr>
          <a:xfrm rot="5400000">
            <a:off x="4446133" y="947216"/>
            <a:ext cx="3299734" cy="3388035"/>
          </a:xfrm>
          <a:prstGeom prst="arc">
            <a:avLst>
              <a:gd name="adj1" fmla="val 16178465"/>
              <a:gd name="adj2" fmla="val 5420113"/>
            </a:avLst>
          </a:prstGeom>
          <a:ln w="28575">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82" name="Oval 181">
            <a:extLst>
              <a:ext uri="{FF2B5EF4-FFF2-40B4-BE49-F238E27FC236}">
                <a16:creationId xmlns:a16="http://schemas.microsoft.com/office/drawing/2014/main" id="{47C46F7F-7B1A-4445-E739-B674F79723B3}"/>
              </a:ext>
            </a:extLst>
          </p:cNvPr>
          <p:cNvSpPr/>
          <p:nvPr/>
        </p:nvSpPr>
        <p:spPr>
          <a:xfrm>
            <a:off x="4312690" y="2545510"/>
            <a:ext cx="163284" cy="172408"/>
          </a:xfrm>
          <a:prstGeom prst="ellipse">
            <a:avLst/>
          </a:prstGeom>
          <a:solidFill>
            <a:srgbClr val="1347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3" name="Oval 182">
            <a:extLst>
              <a:ext uri="{FF2B5EF4-FFF2-40B4-BE49-F238E27FC236}">
                <a16:creationId xmlns:a16="http://schemas.microsoft.com/office/drawing/2014/main" id="{C31C6906-846C-1643-B53F-8AE63D9F9B47}"/>
              </a:ext>
            </a:extLst>
          </p:cNvPr>
          <p:cNvSpPr/>
          <p:nvPr/>
        </p:nvSpPr>
        <p:spPr>
          <a:xfrm>
            <a:off x="5507282" y="4126697"/>
            <a:ext cx="163284" cy="172408"/>
          </a:xfrm>
          <a:prstGeom prst="ellipse">
            <a:avLst/>
          </a:prstGeom>
          <a:solidFill>
            <a:srgbClr val="1347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4" name="Oval 183">
            <a:extLst>
              <a:ext uri="{FF2B5EF4-FFF2-40B4-BE49-F238E27FC236}">
                <a16:creationId xmlns:a16="http://schemas.microsoft.com/office/drawing/2014/main" id="{34DCC401-FF0F-5B0D-4576-179A45726FF6}"/>
              </a:ext>
            </a:extLst>
          </p:cNvPr>
          <p:cNvSpPr/>
          <p:nvPr/>
        </p:nvSpPr>
        <p:spPr>
          <a:xfrm>
            <a:off x="7365495" y="3542342"/>
            <a:ext cx="163284" cy="172408"/>
          </a:xfrm>
          <a:prstGeom prst="ellipse">
            <a:avLst/>
          </a:prstGeom>
          <a:solidFill>
            <a:srgbClr val="1347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5" name="Oval 184">
            <a:extLst>
              <a:ext uri="{FF2B5EF4-FFF2-40B4-BE49-F238E27FC236}">
                <a16:creationId xmlns:a16="http://schemas.microsoft.com/office/drawing/2014/main" id="{BCE2BF21-2B3E-6221-2C5D-6AE5DE1F67DB}"/>
              </a:ext>
            </a:extLst>
          </p:cNvPr>
          <p:cNvSpPr/>
          <p:nvPr/>
        </p:nvSpPr>
        <p:spPr>
          <a:xfrm>
            <a:off x="4660601" y="3542342"/>
            <a:ext cx="163284" cy="172408"/>
          </a:xfrm>
          <a:prstGeom prst="ellipse">
            <a:avLst/>
          </a:prstGeom>
          <a:solidFill>
            <a:srgbClr val="1783A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6" name="Oval 185">
            <a:extLst>
              <a:ext uri="{FF2B5EF4-FFF2-40B4-BE49-F238E27FC236}">
                <a16:creationId xmlns:a16="http://schemas.microsoft.com/office/drawing/2014/main" id="{C47C8FF2-F691-AA2B-EBA5-CA774F3A9306}"/>
              </a:ext>
            </a:extLst>
          </p:cNvPr>
          <p:cNvSpPr/>
          <p:nvPr/>
        </p:nvSpPr>
        <p:spPr>
          <a:xfrm>
            <a:off x="6496782" y="4116669"/>
            <a:ext cx="163284" cy="172408"/>
          </a:xfrm>
          <a:prstGeom prst="ellipse">
            <a:avLst/>
          </a:prstGeom>
          <a:solidFill>
            <a:srgbClr val="1783A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7" name="Oval 186">
            <a:extLst>
              <a:ext uri="{FF2B5EF4-FFF2-40B4-BE49-F238E27FC236}">
                <a16:creationId xmlns:a16="http://schemas.microsoft.com/office/drawing/2014/main" id="{A49455AC-8781-5DEE-9B9A-55745A8D8ADA}"/>
              </a:ext>
            </a:extLst>
          </p:cNvPr>
          <p:cNvSpPr/>
          <p:nvPr/>
        </p:nvSpPr>
        <p:spPr>
          <a:xfrm>
            <a:off x="7714489" y="2541571"/>
            <a:ext cx="163284" cy="172408"/>
          </a:xfrm>
          <a:prstGeom prst="ellipse">
            <a:avLst/>
          </a:prstGeom>
          <a:solidFill>
            <a:srgbClr val="1783A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95" name="Straight Connector 194">
            <a:extLst>
              <a:ext uri="{FF2B5EF4-FFF2-40B4-BE49-F238E27FC236}">
                <a16:creationId xmlns:a16="http://schemas.microsoft.com/office/drawing/2014/main" id="{03B79252-3928-56BA-D73F-EBB97E81D49E}"/>
              </a:ext>
            </a:extLst>
          </p:cNvPr>
          <p:cNvCxnSpPr>
            <a:cxnSpLocks/>
          </p:cNvCxnSpPr>
          <p:nvPr/>
        </p:nvCxnSpPr>
        <p:spPr>
          <a:xfrm flipH="1">
            <a:off x="423597" y="2572511"/>
            <a:ext cx="2251710" cy="0"/>
          </a:xfrm>
          <a:prstGeom prst="line">
            <a:avLst/>
          </a:prstGeom>
          <a:ln w="25400">
            <a:gradFill flip="none" rotWithShape="1">
              <a:gsLst>
                <a:gs pos="3000">
                  <a:schemeClr val="tx1"/>
                </a:gs>
                <a:gs pos="81000">
                  <a:schemeClr val="tx1">
                    <a:alpha val="0"/>
                  </a:schemeClr>
                </a:gs>
              </a:gsLst>
              <a:lin ang="0" scaled="1"/>
              <a:tileRect/>
            </a:gradFill>
            <a:headEnd type="oval"/>
            <a:tailEnd type="oval" w="lg" len="lg"/>
          </a:ln>
        </p:spPr>
        <p:style>
          <a:lnRef idx="2">
            <a:schemeClr val="accent1"/>
          </a:lnRef>
          <a:fillRef idx="0">
            <a:schemeClr val="accent1"/>
          </a:fillRef>
          <a:effectRef idx="1">
            <a:schemeClr val="accent1"/>
          </a:effectRef>
          <a:fontRef idx="minor">
            <a:schemeClr val="tx1"/>
          </a:fontRef>
        </p:style>
      </p:cxnSp>
      <p:cxnSp>
        <p:nvCxnSpPr>
          <p:cNvPr id="196" name="Straight Connector 195">
            <a:extLst>
              <a:ext uri="{FF2B5EF4-FFF2-40B4-BE49-F238E27FC236}">
                <a16:creationId xmlns:a16="http://schemas.microsoft.com/office/drawing/2014/main" id="{0B0B2C60-80F4-5619-4A50-ACEBA844D7EA}"/>
              </a:ext>
            </a:extLst>
          </p:cNvPr>
          <p:cNvCxnSpPr>
            <a:cxnSpLocks/>
          </p:cNvCxnSpPr>
          <p:nvPr/>
        </p:nvCxnSpPr>
        <p:spPr>
          <a:xfrm>
            <a:off x="9534752" y="2572511"/>
            <a:ext cx="2251710" cy="0"/>
          </a:xfrm>
          <a:prstGeom prst="line">
            <a:avLst/>
          </a:prstGeom>
          <a:ln w="25400">
            <a:gradFill flip="none" rotWithShape="1">
              <a:gsLst>
                <a:gs pos="3000">
                  <a:schemeClr val="tx1"/>
                </a:gs>
                <a:gs pos="81000">
                  <a:schemeClr val="tx1">
                    <a:alpha val="0"/>
                  </a:schemeClr>
                </a:gs>
              </a:gsLst>
              <a:lin ang="0" scaled="1"/>
              <a:tileRect/>
            </a:gradFill>
            <a:headEnd type="oval"/>
            <a:tailEnd type="oval" w="lg" len="lg"/>
          </a:ln>
        </p:spPr>
        <p:style>
          <a:lnRef idx="2">
            <a:schemeClr val="accent1"/>
          </a:lnRef>
          <a:fillRef idx="0">
            <a:schemeClr val="accent1"/>
          </a:fillRef>
          <a:effectRef idx="1">
            <a:schemeClr val="accent1"/>
          </a:effectRef>
          <a:fontRef idx="minor">
            <a:schemeClr val="tx1"/>
          </a:fontRef>
        </p:style>
      </p:cxnSp>
      <p:cxnSp>
        <p:nvCxnSpPr>
          <p:cNvPr id="197" name="Straight Connector 196">
            <a:extLst>
              <a:ext uri="{FF2B5EF4-FFF2-40B4-BE49-F238E27FC236}">
                <a16:creationId xmlns:a16="http://schemas.microsoft.com/office/drawing/2014/main" id="{D3BE95AD-0D82-E0E6-F8FB-71572A0095C2}"/>
              </a:ext>
            </a:extLst>
          </p:cNvPr>
          <p:cNvCxnSpPr>
            <a:cxnSpLocks/>
          </p:cNvCxnSpPr>
          <p:nvPr/>
        </p:nvCxnSpPr>
        <p:spPr>
          <a:xfrm flipH="1">
            <a:off x="989527" y="4346397"/>
            <a:ext cx="2251710" cy="0"/>
          </a:xfrm>
          <a:prstGeom prst="line">
            <a:avLst/>
          </a:prstGeom>
          <a:ln w="25400">
            <a:gradFill flip="none" rotWithShape="1">
              <a:gsLst>
                <a:gs pos="3000">
                  <a:schemeClr val="tx1"/>
                </a:gs>
                <a:gs pos="81000">
                  <a:schemeClr val="tx1">
                    <a:alpha val="0"/>
                  </a:schemeClr>
                </a:gs>
              </a:gsLst>
              <a:lin ang="0" scaled="1"/>
              <a:tileRect/>
            </a:gradFill>
            <a:headEnd type="oval"/>
            <a:tailEnd type="oval" w="lg" len="lg"/>
          </a:ln>
        </p:spPr>
        <p:style>
          <a:lnRef idx="2">
            <a:schemeClr val="accent1"/>
          </a:lnRef>
          <a:fillRef idx="0">
            <a:schemeClr val="accent1"/>
          </a:fillRef>
          <a:effectRef idx="1">
            <a:schemeClr val="accent1"/>
          </a:effectRef>
          <a:fontRef idx="minor">
            <a:schemeClr val="tx1"/>
          </a:fontRef>
        </p:style>
      </p:cxnSp>
      <p:cxnSp>
        <p:nvCxnSpPr>
          <p:cNvPr id="198" name="Straight Connector 197">
            <a:extLst>
              <a:ext uri="{FF2B5EF4-FFF2-40B4-BE49-F238E27FC236}">
                <a16:creationId xmlns:a16="http://schemas.microsoft.com/office/drawing/2014/main" id="{5B361AAD-240C-92D6-6C35-E967DE23F616}"/>
              </a:ext>
            </a:extLst>
          </p:cNvPr>
          <p:cNvCxnSpPr>
            <a:cxnSpLocks/>
          </p:cNvCxnSpPr>
          <p:nvPr/>
        </p:nvCxnSpPr>
        <p:spPr>
          <a:xfrm>
            <a:off x="9082009" y="4346397"/>
            <a:ext cx="2251710" cy="0"/>
          </a:xfrm>
          <a:prstGeom prst="line">
            <a:avLst/>
          </a:prstGeom>
          <a:ln w="25400">
            <a:gradFill flip="none" rotWithShape="1">
              <a:gsLst>
                <a:gs pos="3000">
                  <a:schemeClr val="tx1"/>
                </a:gs>
                <a:gs pos="81000">
                  <a:schemeClr val="tx1">
                    <a:alpha val="0"/>
                  </a:schemeClr>
                </a:gs>
              </a:gsLst>
              <a:lin ang="0" scaled="1"/>
              <a:tileRect/>
            </a:gradFill>
            <a:headEnd type="oval"/>
            <a:tailEnd type="oval" w="lg" len="lg"/>
          </a:ln>
        </p:spPr>
        <p:style>
          <a:lnRef idx="2">
            <a:schemeClr val="accent1"/>
          </a:lnRef>
          <a:fillRef idx="0">
            <a:schemeClr val="accent1"/>
          </a:fillRef>
          <a:effectRef idx="1">
            <a:schemeClr val="accent1"/>
          </a:effectRef>
          <a:fontRef idx="minor">
            <a:schemeClr val="tx1"/>
          </a:fontRef>
        </p:style>
      </p:cxnSp>
      <p:cxnSp>
        <p:nvCxnSpPr>
          <p:cNvPr id="199" name="Straight Connector 198">
            <a:extLst>
              <a:ext uri="{FF2B5EF4-FFF2-40B4-BE49-F238E27FC236}">
                <a16:creationId xmlns:a16="http://schemas.microsoft.com/office/drawing/2014/main" id="{8AAC0C08-0697-CFD1-20E1-777119EF0866}"/>
              </a:ext>
            </a:extLst>
          </p:cNvPr>
          <p:cNvCxnSpPr>
            <a:cxnSpLocks/>
          </p:cNvCxnSpPr>
          <p:nvPr/>
        </p:nvCxnSpPr>
        <p:spPr>
          <a:xfrm flipH="1">
            <a:off x="2273001" y="5687585"/>
            <a:ext cx="2251710" cy="0"/>
          </a:xfrm>
          <a:prstGeom prst="line">
            <a:avLst/>
          </a:prstGeom>
          <a:ln w="25400">
            <a:gradFill flip="none" rotWithShape="1">
              <a:gsLst>
                <a:gs pos="3000">
                  <a:schemeClr val="tx1"/>
                </a:gs>
                <a:gs pos="81000">
                  <a:schemeClr val="tx1">
                    <a:alpha val="0"/>
                  </a:schemeClr>
                </a:gs>
              </a:gsLst>
              <a:lin ang="0" scaled="1"/>
              <a:tileRect/>
            </a:gradFill>
            <a:headEnd type="oval"/>
            <a:tailEnd type="oval" w="lg" len="lg"/>
          </a:ln>
        </p:spPr>
        <p:style>
          <a:lnRef idx="2">
            <a:schemeClr val="accent1"/>
          </a:lnRef>
          <a:fillRef idx="0">
            <a:schemeClr val="accent1"/>
          </a:fillRef>
          <a:effectRef idx="1">
            <a:schemeClr val="accent1"/>
          </a:effectRef>
          <a:fontRef idx="minor">
            <a:schemeClr val="tx1"/>
          </a:fontRef>
        </p:style>
      </p:cxnSp>
      <p:cxnSp>
        <p:nvCxnSpPr>
          <p:cNvPr id="200" name="Straight Connector 199">
            <a:extLst>
              <a:ext uri="{FF2B5EF4-FFF2-40B4-BE49-F238E27FC236}">
                <a16:creationId xmlns:a16="http://schemas.microsoft.com/office/drawing/2014/main" id="{B36277CF-67EE-881B-66F6-1F860BBC5CDA}"/>
              </a:ext>
            </a:extLst>
          </p:cNvPr>
          <p:cNvCxnSpPr>
            <a:cxnSpLocks/>
          </p:cNvCxnSpPr>
          <p:nvPr/>
        </p:nvCxnSpPr>
        <p:spPr>
          <a:xfrm>
            <a:off x="7810409" y="5687585"/>
            <a:ext cx="2251710" cy="0"/>
          </a:xfrm>
          <a:prstGeom prst="line">
            <a:avLst/>
          </a:prstGeom>
          <a:ln w="25400">
            <a:gradFill flip="none" rotWithShape="1">
              <a:gsLst>
                <a:gs pos="3000">
                  <a:schemeClr val="tx1"/>
                </a:gs>
                <a:gs pos="81000">
                  <a:schemeClr val="tx1">
                    <a:alpha val="0"/>
                  </a:schemeClr>
                </a:gs>
              </a:gsLst>
              <a:lin ang="0" scaled="1"/>
              <a:tileRect/>
            </a:gradFill>
            <a:headEnd type="oval"/>
            <a:tailEnd type="oval" w="lg" len="lg"/>
          </a:ln>
        </p:spPr>
        <p:style>
          <a:lnRef idx="2">
            <a:schemeClr val="accent1"/>
          </a:lnRef>
          <a:fillRef idx="0">
            <a:schemeClr val="accent1"/>
          </a:fillRef>
          <a:effectRef idx="1">
            <a:schemeClr val="accent1"/>
          </a:effectRef>
          <a:fontRef idx="minor">
            <a:schemeClr val="tx1"/>
          </a:fontRef>
        </p:style>
      </p:cxnSp>
      <p:sp>
        <p:nvSpPr>
          <p:cNvPr id="201" name="TextBox 200">
            <a:extLst>
              <a:ext uri="{FF2B5EF4-FFF2-40B4-BE49-F238E27FC236}">
                <a16:creationId xmlns:a16="http://schemas.microsoft.com/office/drawing/2014/main" id="{01C3205F-7E58-8970-4668-2D794E9E0789}"/>
              </a:ext>
            </a:extLst>
          </p:cNvPr>
          <p:cNvSpPr txBox="1"/>
          <p:nvPr/>
        </p:nvSpPr>
        <p:spPr>
          <a:xfrm>
            <a:off x="0" y="2588235"/>
            <a:ext cx="2715053" cy="738664"/>
          </a:xfrm>
          <a:prstGeom prst="rect">
            <a:avLst/>
          </a:prstGeom>
          <a:noFill/>
        </p:spPr>
        <p:txBody>
          <a:bodyPr wrap="square" rtlCol="0">
            <a:spAutoFit/>
          </a:bodyPr>
          <a:lstStyle/>
          <a:p>
            <a:pPr algn="r"/>
            <a:r>
              <a:rPr lang="en-US" sz="1400" dirty="0">
                <a:latin typeface="Korolev Light" panose="02000506000000020004" pitchFamily="2" charset="0"/>
              </a:rPr>
              <a:t>Leaders must prioritize safety and model safe behavior and take accountability of their team.</a:t>
            </a:r>
          </a:p>
        </p:txBody>
      </p:sp>
      <p:sp>
        <p:nvSpPr>
          <p:cNvPr id="202" name="TextBox 201">
            <a:extLst>
              <a:ext uri="{FF2B5EF4-FFF2-40B4-BE49-F238E27FC236}">
                <a16:creationId xmlns:a16="http://schemas.microsoft.com/office/drawing/2014/main" id="{24A2F02C-E6F5-4255-5242-B812EF4474B6}"/>
              </a:ext>
            </a:extLst>
          </p:cNvPr>
          <p:cNvSpPr txBox="1"/>
          <p:nvPr/>
        </p:nvSpPr>
        <p:spPr>
          <a:xfrm>
            <a:off x="9476947" y="2588235"/>
            <a:ext cx="2440373" cy="738664"/>
          </a:xfrm>
          <a:prstGeom prst="rect">
            <a:avLst/>
          </a:prstGeom>
          <a:noFill/>
        </p:spPr>
        <p:txBody>
          <a:bodyPr wrap="square" rtlCol="0">
            <a:spAutoFit/>
          </a:bodyPr>
          <a:lstStyle/>
          <a:p>
            <a:r>
              <a:rPr lang="en-US" sz="1400" dirty="0">
                <a:latin typeface="Korolev Light" panose="02000506000000020004" pitchFamily="2" charset="0"/>
              </a:rPr>
              <a:t>Regularly assess and enhance safety </a:t>
            </a:r>
            <a:br>
              <a:rPr lang="en-US" sz="1400" dirty="0">
                <a:latin typeface="Korolev Light" panose="02000506000000020004" pitchFamily="2" charset="0"/>
              </a:rPr>
            </a:br>
            <a:r>
              <a:rPr lang="en-US" sz="1400" dirty="0">
                <a:latin typeface="Korolev Light" panose="02000506000000020004" pitchFamily="2" charset="0"/>
              </a:rPr>
              <a:t>practices.</a:t>
            </a:r>
          </a:p>
        </p:txBody>
      </p:sp>
      <p:sp>
        <p:nvSpPr>
          <p:cNvPr id="203" name="TextBox 202">
            <a:extLst>
              <a:ext uri="{FF2B5EF4-FFF2-40B4-BE49-F238E27FC236}">
                <a16:creationId xmlns:a16="http://schemas.microsoft.com/office/drawing/2014/main" id="{7E8C6597-C82A-B965-6833-EB7ADDF147A5}"/>
              </a:ext>
            </a:extLst>
          </p:cNvPr>
          <p:cNvSpPr txBox="1"/>
          <p:nvPr/>
        </p:nvSpPr>
        <p:spPr>
          <a:xfrm>
            <a:off x="9029522" y="4354883"/>
            <a:ext cx="2440373" cy="523220"/>
          </a:xfrm>
          <a:prstGeom prst="rect">
            <a:avLst/>
          </a:prstGeom>
          <a:noFill/>
        </p:spPr>
        <p:txBody>
          <a:bodyPr wrap="square" rtlCol="0">
            <a:spAutoFit/>
          </a:bodyPr>
          <a:lstStyle/>
          <a:p>
            <a:r>
              <a:rPr lang="en-US" sz="1400" dirty="0">
                <a:latin typeface="Korolev Light" panose="02000506000000020004" pitchFamily="2" charset="0"/>
              </a:rPr>
              <a:t>Acknowledge safe behavior to motivate compliance.</a:t>
            </a:r>
          </a:p>
        </p:txBody>
      </p:sp>
      <p:sp>
        <p:nvSpPr>
          <p:cNvPr id="204" name="TextBox 203">
            <a:extLst>
              <a:ext uri="{FF2B5EF4-FFF2-40B4-BE49-F238E27FC236}">
                <a16:creationId xmlns:a16="http://schemas.microsoft.com/office/drawing/2014/main" id="{8C62D45C-76BB-C269-0E86-689E281D6B1B}"/>
              </a:ext>
            </a:extLst>
          </p:cNvPr>
          <p:cNvSpPr txBox="1"/>
          <p:nvPr/>
        </p:nvSpPr>
        <p:spPr>
          <a:xfrm>
            <a:off x="7767491" y="5700354"/>
            <a:ext cx="2440373" cy="738664"/>
          </a:xfrm>
          <a:prstGeom prst="rect">
            <a:avLst/>
          </a:prstGeom>
          <a:noFill/>
        </p:spPr>
        <p:txBody>
          <a:bodyPr wrap="square" rtlCol="0">
            <a:spAutoFit/>
          </a:bodyPr>
          <a:lstStyle/>
          <a:p>
            <a:r>
              <a:rPr lang="en-US" sz="1400" dirty="0">
                <a:latin typeface="Korolev Light" panose="02000506000000020004" pitchFamily="2" charset="0"/>
              </a:rPr>
              <a:t>Encourage reporting of unsafe conditions without fear of retaliation.</a:t>
            </a:r>
          </a:p>
        </p:txBody>
      </p:sp>
      <p:sp>
        <p:nvSpPr>
          <p:cNvPr id="205" name="TextBox 204">
            <a:extLst>
              <a:ext uri="{FF2B5EF4-FFF2-40B4-BE49-F238E27FC236}">
                <a16:creationId xmlns:a16="http://schemas.microsoft.com/office/drawing/2014/main" id="{A40D4962-608E-9A97-C251-E6963686CE71}"/>
              </a:ext>
            </a:extLst>
          </p:cNvPr>
          <p:cNvSpPr txBox="1"/>
          <p:nvPr/>
        </p:nvSpPr>
        <p:spPr>
          <a:xfrm>
            <a:off x="589280" y="4354883"/>
            <a:ext cx="2737501" cy="523220"/>
          </a:xfrm>
          <a:prstGeom prst="rect">
            <a:avLst/>
          </a:prstGeom>
          <a:noFill/>
        </p:spPr>
        <p:txBody>
          <a:bodyPr wrap="square" rtlCol="0">
            <a:spAutoFit/>
          </a:bodyPr>
          <a:lstStyle/>
          <a:p>
            <a:pPr algn="r"/>
            <a:r>
              <a:rPr lang="en-US" sz="1400" dirty="0">
                <a:latin typeface="Korolev Light" panose="02000506000000020004" pitchFamily="2" charset="0"/>
              </a:rPr>
              <a:t>Engage workers in safety discussions and decision making.</a:t>
            </a:r>
          </a:p>
        </p:txBody>
      </p:sp>
      <p:sp>
        <p:nvSpPr>
          <p:cNvPr id="206" name="TextBox 205">
            <a:extLst>
              <a:ext uri="{FF2B5EF4-FFF2-40B4-BE49-F238E27FC236}">
                <a16:creationId xmlns:a16="http://schemas.microsoft.com/office/drawing/2014/main" id="{C4BAFAA3-899F-EE18-450C-C63BA904A7F8}"/>
              </a:ext>
            </a:extLst>
          </p:cNvPr>
          <p:cNvSpPr txBox="1"/>
          <p:nvPr/>
        </p:nvSpPr>
        <p:spPr>
          <a:xfrm>
            <a:off x="2155532" y="5700354"/>
            <a:ext cx="2440373" cy="738664"/>
          </a:xfrm>
          <a:prstGeom prst="rect">
            <a:avLst/>
          </a:prstGeom>
          <a:noFill/>
        </p:spPr>
        <p:txBody>
          <a:bodyPr wrap="square" rtlCol="0">
            <a:spAutoFit/>
          </a:bodyPr>
          <a:lstStyle/>
          <a:p>
            <a:pPr algn="r"/>
            <a:r>
              <a:rPr lang="en-US" sz="1400" dirty="0">
                <a:latin typeface="Korolev Light" panose="02000506000000020004" pitchFamily="2" charset="0"/>
              </a:rPr>
              <a:t>Regular training ensures understanding of safety protocols.</a:t>
            </a:r>
          </a:p>
        </p:txBody>
      </p:sp>
    </p:spTree>
    <p:custDataLst>
      <p:tags r:id="rId1"/>
    </p:custDataLst>
    <p:extLst>
      <p:ext uri="{BB962C8B-B14F-4D97-AF65-F5344CB8AC3E}">
        <p14:creationId xmlns:p14="http://schemas.microsoft.com/office/powerpoint/2010/main" val="4002414636"/>
      </p:ext>
    </p:extLst>
  </p:cSld>
  <p:clrMapOvr>
    <a:masterClrMapping/>
  </p:clrMapOvr>
  <p:transition spd="slow">
    <p:push dir="u"/>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7103E7-3653-A298-FE21-4F35CDF53A86}"/>
            </a:ext>
          </a:extLst>
        </p:cNvPr>
        <p:cNvGrpSpPr/>
        <p:nvPr/>
      </p:nvGrpSpPr>
      <p:grpSpPr>
        <a:xfrm>
          <a:off x="0" y="0"/>
          <a:ext cx="0" cy="0"/>
          <a:chOff x="0" y="0"/>
          <a:chExt cx="0" cy="0"/>
        </a:xfrm>
      </p:grpSpPr>
      <p:pic>
        <p:nvPicPr>
          <p:cNvPr id="6" name="Picture 5" descr="A group of people wearing hard hats&#10;&#10;AI-generated content may be incorrect.">
            <a:extLst>
              <a:ext uri="{FF2B5EF4-FFF2-40B4-BE49-F238E27FC236}">
                <a16:creationId xmlns:a16="http://schemas.microsoft.com/office/drawing/2014/main" id="{B7A5117D-30D9-A3A8-0F80-449B12072273}"/>
              </a:ext>
            </a:extLst>
          </p:cNvPr>
          <p:cNvPicPr>
            <a:picLocks noChangeAspect="1"/>
          </p:cNvPicPr>
          <p:nvPr/>
        </p:nvPicPr>
        <p:blipFill>
          <a:blip r:embed="rId4">
            <a:duotone>
              <a:prstClr val="black"/>
              <a:srgbClr val="002231">
                <a:tint val="45000"/>
                <a:satMod val="400000"/>
              </a:srgbClr>
            </a:duotone>
            <a:extLst>
              <a:ext uri="{837473B0-CC2E-450A-ABE3-18F120FF3D39}">
                <a1611:picAttrSrcUrl xmlns:a1611="http://schemas.microsoft.com/office/drawing/2016/11/main" r:id="rId5"/>
              </a:ext>
            </a:extLst>
          </a:blip>
          <a:stretch>
            <a:fillRect/>
          </a:stretch>
        </p:blipFill>
        <p:spPr>
          <a:xfrm>
            <a:off x="0" y="0"/>
            <a:ext cx="12192000" cy="6853380"/>
          </a:xfrm>
          <a:prstGeom prst="rect">
            <a:avLst/>
          </a:prstGeom>
        </p:spPr>
      </p:pic>
      <p:sp>
        <p:nvSpPr>
          <p:cNvPr id="3" name="Rectangle 2">
            <a:extLst>
              <a:ext uri="{FF2B5EF4-FFF2-40B4-BE49-F238E27FC236}">
                <a16:creationId xmlns:a16="http://schemas.microsoft.com/office/drawing/2014/main" id="{52A1CE26-4F59-FD70-CF0A-87C86FE1D77F}"/>
              </a:ext>
            </a:extLst>
          </p:cNvPr>
          <p:cNvSpPr/>
          <p:nvPr/>
        </p:nvSpPr>
        <p:spPr>
          <a:xfrm>
            <a:off x="0" y="6400800"/>
            <a:ext cx="12192000"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Korolev Medium" panose="02000606000000020004" pitchFamily="2" charset="0"/>
            </a:endParaRPr>
          </a:p>
        </p:txBody>
      </p:sp>
      <p:pic>
        <p:nvPicPr>
          <p:cNvPr id="4" name="Picture 3" descr="A picture containing object, clock, meter&#10;&#10;Description automatically generated">
            <a:extLst>
              <a:ext uri="{FF2B5EF4-FFF2-40B4-BE49-F238E27FC236}">
                <a16:creationId xmlns:a16="http://schemas.microsoft.com/office/drawing/2014/main" id="{EAB7BDBE-7378-DF03-78DF-1F7A0BBF59F6}"/>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855851" y="6471995"/>
            <a:ext cx="1506349" cy="277128"/>
          </a:xfrm>
          <a:prstGeom prst="rect">
            <a:avLst/>
          </a:prstGeom>
        </p:spPr>
      </p:pic>
      <p:sp>
        <p:nvSpPr>
          <p:cNvPr id="2" name="TextBox 1">
            <a:extLst>
              <a:ext uri="{FF2B5EF4-FFF2-40B4-BE49-F238E27FC236}">
                <a16:creationId xmlns:a16="http://schemas.microsoft.com/office/drawing/2014/main" id="{A4D6718B-ADB3-1493-CD93-0E404EA3FAE1}"/>
              </a:ext>
            </a:extLst>
          </p:cNvPr>
          <p:cNvSpPr txBox="1"/>
          <p:nvPr/>
        </p:nvSpPr>
        <p:spPr>
          <a:xfrm>
            <a:off x="1609025" y="607049"/>
            <a:ext cx="9312685" cy="830997"/>
          </a:xfrm>
          <a:prstGeom prst="rect">
            <a:avLst/>
          </a:prstGeom>
          <a:noFill/>
        </p:spPr>
        <p:txBody>
          <a:bodyPr wrap="square" rtlCol="0">
            <a:spAutoFit/>
          </a:bodyPr>
          <a:lstStyle/>
          <a:p>
            <a:pPr algn="ctr"/>
            <a:r>
              <a:rPr lang="en-US" sz="4800" b="1" dirty="0">
                <a:solidFill>
                  <a:schemeClr val="bg1"/>
                </a:solidFill>
                <a:effectLst>
                  <a:outerShdw blurRad="38100" dist="38100" dir="2700000" algn="tl">
                    <a:srgbClr val="000000">
                      <a:alpha val="43137"/>
                    </a:srgbClr>
                  </a:outerShdw>
                </a:effectLst>
                <a:latin typeface="Korolev Bold" panose="02000606000000020004" pitchFamily="2" charset="0"/>
              </a:rPr>
              <a:t>Value of Safety in the Workplace</a:t>
            </a:r>
          </a:p>
        </p:txBody>
      </p:sp>
      <p:sp>
        <p:nvSpPr>
          <p:cNvPr id="7" name="TextBox 6">
            <a:extLst>
              <a:ext uri="{FF2B5EF4-FFF2-40B4-BE49-F238E27FC236}">
                <a16:creationId xmlns:a16="http://schemas.microsoft.com/office/drawing/2014/main" id="{EED0B504-6ADA-2500-0DB0-40937A075599}"/>
              </a:ext>
            </a:extLst>
          </p:cNvPr>
          <p:cNvSpPr txBox="1"/>
          <p:nvPr/>
        </p:nvSpPr>
        <p:spPr>
          <a:xfrm>
            <a:off x="0" y="3198702"/>
            <a:ext cx="12192000" cy="2862322"/>
          </a:xfrm>
          <a:prstGeom prst="rect">
            <a:avLst/>
          </a:prstGeom>
          <a:solidFill>
            <a:schemeClr val="tx1">
              <a:alpha val="24917"/>
            </a:schemeClr>
          </a:solidFill>
        </p:spPr>
        <p:txBody>
          <a:bodyPr wrap="square" rtlCol="0">
            <a:spAutoFit/>
          </a:bodyPr>
          <a:lstStyle/>
          <a:p>
            <a:pPr algn="ctr"/>
            <a:r>
              <a:rPr lang="en-US" sz="3600" b="1" dirty="0">
                <a:solidFill>
                  <a:srgbClr val="FFC101"/>
                </a:solidFill>
                <a:effectLst>
                  <a:outerShdw blurRad="38100" dist="38100" dir="2700000" algn="tl">
                    <a:srgbClr val="000000">
                      <a:alpha val="43137"/>
                    </a:srgbClr>
                  </a:outerShdw>
                </a:effectLst>
                <a:latin typeface="Korolev Bold" panose="02000606000000020004" pitchFamily="2" charset="0"/>
              </a:rPr>
              <a:t>Enhances</a:t>
            </a:r>
            <a:r>
              <a:rPr lang="en-US" sz="3600" b="1" dirty="0">
                <a:solidFill>
                  <a:schemeClr val="bg1"/>
                </a:solidFill>
                <a:effectLst>
                  <a:outerShdw blurRad="38100" dist="38100" dir="2700000" algn="tl">
                    <a:srgbClr val="000000">
                      <a:alpha val="43137"/>
                    </a:srgbClr>
                  </a:outerShdw>
                </a:effectLst>
                <a:latin typeface="Korolev Bold" panose="02000606000000020004" pitchFamily="2" charset="0"/>
              </a:rPr>
              <a:t> Company Reputation</a:t>
            </a:r>
          </a:p>
          <a:p>
            <a:pPr algn="ctr"/>
            <a:r>
              <a:rPr lang="en-US" sz="3600" b="1" dirty="0">
                <a:solidFill>
                  <a:srgbClr val="FFC101"/>
                </a:solidFill>
                <a:effectLst>
                  <a:outerShdw blurRad="38100" dist="38100" dir="2700000" algn="tl">
                    <a:srgbClr val="000000">
                      <a:alpha val="43137"/>
                    </a:srgbClr>
                  </a:outerShdw>
                </a:effectLst>
                <a:latin typeface="Korolev Bold" panose="02000606000000020004" pitchFamily="2" charset="0"/>
              </a:rPr>
              <a:t>Reduces</a:t>
            </a:r>
            <a:r>
              <a:rPr lang="en-US" sz="3600" b="1" dirty="0">
                <a:solidFill>
                  <a:schemeClr val="bg1"/>
                </a:solidFill>
                <a:effectLst>
                  <a:outerShdw blurRad="38100" dist="38100" dir="2700000" algn="tl">
                    <a:srgbClr val="000000">
                      <a:alpha val="43137"/>
                    </a:srgbClr>
                  </a:outerShdw>
                </a:effectLst>
                <a:latin typeface="Korolev Bold" panose="02000606000000020004" pitchFamily="2" charset="0"/>
              </a:rPr>
              <a:t> Costs</a:t>
            </a:r>
          </a:p>
          <a:p>
            <a:pPr algn="ctr"/>
            <a:r>
              <a:rPr lang="en-US" sz="3600" b="1" dirty="0">
                <a:solidFill>
                  <a:srgbClr val="FFC101"/>
                </a:solidFill>
                <a:effectLst>
                  <a:outerShdw blurRad="38100" dist="38100" dir="2700000" algn="tl">
                    <a:srgbClr val="000000">
                      <a:alpha val="43137"/>
                    </a:srgbClr>
                  </a:outerShdw>
                </a:effectLst>
                <a:latin typeface="Korolev Bold" panose="02000606000000020004" pitchFamily="2" charset="0"/>
              </a:rPr>
              <a:t>Ensures</a:t>
            </a:r>
            <a:r>
              <a:rPr lang="en-US" sz="3600" b="1" dirty="0">
                <a:solidFill>
                  <a:schemeClr val="bg1"/>
                </a:solidFill>
                <a:effectLst>
                  <a:outerShdw blurRad="38100" dist="38100" dir="2700000" algn="tl">
                    <a:srgbClr val="000000">
                      <a:alpha val="43137"/>
                    </a:srgbClr>
                  </a:outerShdw>
                </a:effectLst>
                <a:latin typeface="Korolev Bold" panose="02000606000000020004" pitchFamily="2" charset="0"/>
              </a:rPr>
              <a:t> Compliance</a:t>
            </a:r>
          </a:p>
          <a:p>
            <a:pPr algn="ctr"/>
            <a:r>
              <a:rPr lang="en-US" sz="3600" b="1" dirty="0">
                <a:solidFill>
                  <a:srgbClr val="FFC101"/>
                </a:solidFill>
                <a:effectLst>
                  <a:outerShdw blurRad="38100" dist="38100" dir="2700000" algn="tl">
                    <a:srgbClr val="000000">
                      <a:alpha val="43137"/>
                    </a:srgbClr>
                  </a:outerShdw>
                </a:effectLst>
                <a:latin typeface="Korolev Bold" panose="02000606000000020004" pitchFamily="2" charset="0"/>
              </a:rPr>
              <a:t>Reduces</a:t>
            </a:r>
            <a:r>
              <a:rPr lang="en-US" sz="3600" b="1" dirty="0">
                <a:solidFill>
                  <a:schemeClr val="bg1"/>
                </a:solidFill>
                <a:effectLst>
                  <a:outerShdw blurRad="38100" dist="38100" dir="2700000" algn="tl">
                    <a:srgbClr val="000000">
                      <a:alpha val="43137"/>
                    </a:srgbClr>
                  </a:outerShdw>
                </a:effectLst>
                <a:latin typeface="Korolev Bold" panose="02000606000000020004" pitchFamily="2" charset="0"/>
              </a:rPr>
              <a:t> Leadership Stress</a:t>
            </a:r>
          </a:p>
          <a:p>
            <a:pPr algn="ctr"/>
            <a:r>
              <a:rPr lang="en-US" sz="3600" b="1" dirty="0">
                <a:solidFill>
                  <a:srgbClr val="FFC101"/>
                </a:solidFill>
                <a:effectLst>
                  <a:outerShdw blurRad="38100" dist="38100" dir="2700000" algn="tl">
                    <a:srgbClr val="000000">
                      <a:alpha val="43137"/>
                    </a:srgbClr>
                  </a:outerShdw>
                </a:effectLst>
                <a:latin typeface="Korolev Bold" panose="02000606000000020004" pitchFamily="2" charset="0"/>
              </a:rPr>
              <a:t>Creates</a:t>
            </a:r>
            <a:r>
              <a:rPr lang="en-US" sz="3600" b="1" dirty="0">
                <a:solidFill>
                  <a:schemeClr val="bg1"/>
                </a:solidFill>
                <a:effectLst>
                  <a:outerShdw blurRad="38100" dist="38100" dir="2700000" algn="tl">
                    <a:srgbClr val="000000">
                      <a:alpha val="43137"/>
                    </a:srgbClr>
                  </a:outerShdw>
                </a:effectLst>
                <a:latin typeface="Korolev Bold" panose="02000606000000020004" pitchFamily="2" charset="0"/>
              </a:rPr>
              <a:t> Trust and Builds Respect</a:t>
            </a:r>
          </a:p>
        </p:txBody>
      </p:sp>
    </p:spTree>
    <p:custDataLst>
      <p:tags r:id="rId1"/>
    </p:custDataLst>
    <p:extLst>
      <p:ext uri="{BB962C8B-B14F-4D97-AF65-F5344CB8AC3E}">
        <p14:creationId xmlns:p14="http://schemas.microsoft.com/office/powerpoint/2010/main" val="3302295738"/>
      </p:ext>
    </p:extLst>
  </p:cSld>
  <p:clrMapOvr>
    <a:masterClrMapping/>
  </p:clrMapOvr>
  <p:transition spd="slow">
    <p:push/>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097BA9-7474-27EA-6E57-FBA3757AB4A9}"/>
            </a:ext>
          </a:extLst>
        </p:cNvPr>
        <p:cNvGrpSpPr/>
        <p:nvPr/>
      </p:nvGrpSpPr>
      <p:grpSpPr>
        <a:xfrm>
          <a:off x="0" y="0"/>
          <a:ext cx="0" cy="0"/>
          <a:chOff x="0" y="0"/>
          <a:chExt cx="0" cy="0"/>
        </a:xfrm>
      </p:grpSpPr>
      <p:pic>
        <p:nvPicPr>
          <p:cNvPr id="8" name="Picture 7" descr="A group of safety gear on a wood surface&#10;&#10;AI-generated content may be incorrect.">
            <a:extLst>
              <a:ext uri="{FF2B5EF4-FFF2-40B4-BE49-F238E27FC236}">
                <a16:creationId xmlns:a16="http://schemas.microsoft.com/office/drawing/2014/main" id="{62BD3D33-2C54-C1BC-88D4-3331A38E315B}"/>
              </a:ext>
            </a:extLst>
          </p:cNvPr>
          <p:cNvPicPr>
            <a:picLocks noChangeAspect="1"/>
          </p:cNvPicPr>
          <p:nvPr/>
        </p:nvPicPr>
        <p:blipFill>
          <a:blip r:embed="rId4" cstate="hqprint">
            <a:extLst>
              <a:ext uri="{28A0092B-C50C-407E-A947-70E740481C1C}">
                <a14:useLocalDpi xmlns:a14="http://schemas.microsoft.com/office/drawing/2010/main"/>
              </a:ext>
              <a:ext uri="{837473B0-CC2E-450A-ABE3-18F120FF3D39}">
                <a1611:picAttrSrcUrl xmlns:a1611="http://schemas.microsoft.com/office/drawing/2016/11/main" r:id="rId5"/>
              </a:ext>
            </a:extLst>
          </a:blip>
          <a:srcRect/>
          <a:stretch/>
        </p:blipFill>
        <p:spPr>
          <a:xfrm>
            <a:off x="2668905" y="0"/>
            <a:ext cx="9523095" cy="6858000"/>
          </a:xfrm>
          <a:prstGeom prst="rect">
            <a:avLst/>
          </a:prstGeom>
        </p:spPr>
      </p:pic>
      <p:sp>
        <p:nvSpPr>
          <p:cNvPr id="22" name="Freeform 21">
            <a:extLst>
              <a:ext uri="{FF2B5EF4-FFF2-40B4-BE49-F238E27FC236}">
                <a16:creationId xmlns:a16="http://schemas.microsoft.com/office/drawing/2014/main" id="{4B02000F-6678-1AF3-47E8-751B6B241F5A}"/>
              </a:ext>
            </a:extLst>
          </p:cNvPr>
          <p:cNvSpPr/>
          <p:nvPr/>
        </p:nvSpPr>
        <p:spPr>
          <a:xfrm>
            <a:off x="1" y="0"/>
            <a:ext cx="5376671" cy="6858000"/>
          </a:xfrm>
          <a:custGeom>
            <a:avLst/>
            <a:gdLst>
              <a:gd name="connsiteX0" fmla="*/ 0 w 5540457"/>
              <a:gd name="connsiteY0" fmla="*/ 0 h 6858000"/>
              <a:gd name="connsiteX1" fmla="*/ 4114371 w 5540457"/>
              <a:gd name="connsiteY1" fmla="*/ 0 h 6858000"/>
              <a:gd name="connsiteX2" fmla="*/ 4162475 w 5540457"/>
              <a:gd name="connsiteY2" fmla="*/ 45287 h 6858000"/>
              <a:gd name="connsiteX3" fmla="*/ 5540457 w 5540457"/>
              <a:gd name="connsiteY3" fmla="*/ 3428999 h 6858000"/>
              <a:gd name="connsiteX4" fmla="*/ 4308547 w 5540457"/>
              <a:gd name="connsiteY4" fmla="*/ 6661352 h 6858000"/>
              <a:gd name="connsiteX5" fmla="*/ 4109466 w 5540457"/>
              <a:gd name="connsiteY5" fmla="*/ 6858000 h 6858000"/>
              <a:gd name="connsiteX6" fmla="*/ 0 w 554045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40457" h="6858000">
                <a:moveTo>
                  <a:pt x="0" y="0"/>
                </a:moveTo>
                <a:lnTo>
                  <a:pt x="4114371" y="0"/>
                </a:lnTo>
                <a:lnTo>
                  <a:pt x="4162475" y="45287"/>
                </a:lnTo>
                <a:cubicBezTo>
                  <a:pt x="5008998" y="881494"/>
                  <a:pt x="5540457" y="2087793"/>
                  <a:pt x="5540457" y="3428999"/>
                </a:cubicBezTo>
                <a:cubicBezTo>
                  <a:pt x="5540457" y="4691311"/>
                  <a:pt x="5069684" y="5834121"/>
                  <a:pt x="4308547" y="6661352"/>
                </a:cubicBezTo>
                <a:lnTo>
                  <a:pt x="4109466" y="6858000"/>
                </a:lnTo>
                <a:lnTo>
                  <a:pt x="0" y="6858000"/>
                </a:lnTo>
                <a:close/>
              </a:path>
            </a:pathLst>
          </a:custGeom>
          <a:solidFill>
            <a:schemeClr val="bg1"/>
          </a:solidFill>
          <a:ln>
            <a:noFill/>
          </a:ln>
          <a:effectLst>
            <a:innerShdw blurRad="311546" dist="25400">
              <a:prstClr val="black">
                <a:alpha val="56671"/>
              </a:prstClr>
            </a:inn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extBox 1">
            <a:extLst>
              <a:ext uri="{FF2B5EF4-FFF2-40B4-BE49-F238E27FC236}">
                <a16:creationId xmlns:a16="http://schemas.microsoft.com/office/drawing/2014/main" id="{EA594D5D-F462-B360-DC1D-1B9336A78E6B}"/>
              </a:ext>
            </a:extLst>
          </p:cNvPr>
          <p:cNvSpPr txBox="1"/>
          <p:nvPr/>
        </p:nvSpPr>
        <p:spPr>
          <a:xfrm>
            <a:off x="731520" y="1500287"/>
            <a:ext cx="4194811" cy="1077218"/>
          </a:xfrm>
          <a:prstGeom prst="rect">
            <a:avLst/>
          </a:prstGeom>
          <a:noFill/>
        </p:spPr>
        <p:txBody>
          <a:bodyPr wrap="square" rtlCol="0">
            <a:spAutoFit/>
          </a:bodyPr>
          <a:lstStyle/>
          <a:p>
            <a:r>
              <a:rPr lang="en-US" sz="3200" b="1" dirty="0">
                <a:solidFill>
                  <a:srgbClr val="002231"/>
                </a:solidFill>
                <a:latin typeface="Korolev Heavy" panose="02000606000000020004" pitchFamily="2" charset="0"/>
              </a:rPr>
              <a:t>Role of a Foreman in Promoting Safety</a:t>
            </a:r>
          </a:p>
        </p:txBody>
      </p:sp>
      <p:sp>
        <p:nvSpPr>
          <p:cNvPr id="3" name="Rectangle 2">
            <a:extLst>
              <a:ext uri="{FF2B5EF4-FFF2-40B4-BE49-F238E27FC236}">
                <a16:creationId xmlns:a16="http://schemas.microsoft.com/office/drawing/2014/main" id="{63C50A2A-9E24-2EF4-129A-C33414E0CF82}"/>
              </a:ext>
            </a:extLst>
          </p:cNvPr>
          <p:cNvSpPr/>
          <p:nvPr/>
        </p:nvSpPr>
        <p:spPr>
          <a:xfrm>
            <a:off x="0" y="6400800"/>
            <a:ext cx="12192000"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Korolev Medium" panose="02000606000000020004" pitchFamily="2" charset="0"/>
            </a:endParaRPr>
          </a:p>
        </p:txBody>
      </p:sp>
      <p:pic>
        <p:nvPicPr>
          <p:cNvPr id="4" name="Picture 3" descr="A picture containing object, clock, meter&#10;&#10;Description automatically generated">
            <a:extLst>
              <a:ext uri="{FF2B5EF4-FFF2-40B4-BE49-F238E27FC236}">
                <a16:creationId xmlns:a16="http://schemas.microsoft.com/office/drawing/2014/main" id="{24772B19-5EA0-2E0B-76C8-B76338A2700C}"/>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855851" y="6471995"/>
            <a:ext cx="1506349" cy="277128"/>
          </a:xfrm>
          <a:prstGeom prst="rect">
            <a:avLst/>
          </a:prstGeom>
        </p:spPr>
      </p:pic>
      <p:sp>
        <p:nvSpPr>
          <p:cNvPr id="6" name="TextBox 5">
            <a:extLst>
              <a:ext uri="{FF2B5EF4-FFF2-40B4-BE49-F238E27FC236}">
                <a16:creationId xmlns:a16="http://schemas.microsoft.com/office/drawing/2014/main" id="{A94BC74C-C837-D49B-A268-48A453534DEF}"/>
              </a:ext>
            </a:extLst>
          </p:cNvPr>
          <p:cNvSpPr txBox="1"/>
          <p:nvPr/>
        </p:nvSpPr>
        <p:spPr>
          <a:xfrm>
            <a:off x="731519" y="2995231"/>
            <a:ext cx="4325389" cy="2246769"/>
          </a:xfrm>
          <a:prstGeom prst="rect">
            <a:avLst/>
          </a:prstGeom>
          <a:noFill/>
        </p:spPr>
        <p:txBody>
          <a:bodyPr wrap="square" rtlCol="0">
            <a:spAutoFit/>
          </a:bodyPr>
          <a:lstStyle/>
          <a:p>
            <a:r>
              <a:rPr lang="en-US" sz="2000" b="1" dirty="0">
                <a:latin typeface="Korolev Medium" panose="02000606000000020004" pitchFamily="2" charset="0"/>
              </a:rPr>
              <a:t>As a foreman, you are a key safety representative. Your responsibilities include: </a:t>
            </a:r>
          </a:p>
          <a:p>
            <a:pPr marL="342900" indent="-342900">
              <a:buAutoNum type="arabicPeriod"/>
            </a:pPr>
            <a:r>
              <a:rPr lang="en-US" sz="2000" dirty="0">
                <a:latin typeface="Korolev Medium" panose="02000606000000020004" pitchFamily="2" charset="0"/>
              </a:rPr>
              <a:t>Modeling safe behavior</a:t>
            </a:r>
          </a:p>
          <a:p>
            <a:pPr marL="342900" indent="-342900">
              <a:buAutoNum type="arabicPeriod"/>
            </a:pPr>
            <a:r>
              <a:rPr lang="en-US" sz="2000" dirty="0">
                <a:latin typeface="Korolev Medium" panose="02000606000000020004" pitchFamily="2" charset="0"/>
              </a:rPr>
              <a:t>Participating in safety meetings</a:t>
            </a:r>
          </a:p>
          <a:p>
            <a:pPr marL="342900" indent="-342900">
              <a:buAutoNum type="arabicPeriod"/>
            </a:pPr>
            <a:r>
              <a:rPr lang="en-US" sz="2000" dirty="0">
                <a:latin typeface="Korolev Medium" panose="02000606000000020004" pitchFamily="2" charset="0"/>
              </a:rPr>
              <a:t>Monitoring work practices</a:t>
            </a:r>
          </a:p>
          <a:p>
            <a:pPr marL="342900" indent="-342900">
              <a:buAutoNum type="arabicPeriod"/>
            </a:pPr>
            <a:r>
              <a:rPr lang="en-US" sz="2000" dirty="0">
                <a:latin typeface="Korolev Medium" panose="02000606000000020004" pitchFamily="2" charset="0"/>
              </a:rPr>
              <a:t>Encouraging feedback</a:t>
            </a:r>
          </a:p>
        </p:txBody>
      </p:sp>
      <p:cxnSp>
        <p:nvCxnSpPr>
          <p:cNvPr id="24" name="Straight Connector 23">
            <a:extLst>
              <a:ext uri="{FF2B5EF4-FFF2-40B4-BE49-F238E27FC236}">
                <a16:creationId xmlns:a16="http://schemas.microsoft.com/office/drawing/2014/main" id="{0FD85BDD-B3E6-DD8D-5014-A5EDC2E8E986}"/>
              </a:ext>
            </a:extLst>
          </p:cNvPr>
          <p:cNvCxnSpPr/>
          <p:nvPr/>
        </p:nvCxnSpPr>
        <p:spPr>
          <a:xfrm>
            <a:off x="855851" y="2757058"/>
            <a:ext cx="3452913" cy="0"/>
          </a:xfrm>
          <a:prstGeom prst="line">
            <a:avLst/>
          </a:prstGeom>
          <a:ln w="38100">
            <a:solidFill>
              <a:srgbClr val="FFC101"/>
            </a:solidFill>
          </a:ln>
        </p:spPr>
        <p:style>
          <a:lnRef idx="2">
            <a:schemeClr val="accent1"/>
          </a:lnRef>
          <a:fillRef idx="0">
            <a:schemeClr val="accent1"/>
          </a:fillRef>
          <a:effectRef idx="1">
            <a:schemeClr val="accent1"/>
          </a:effectRef>
          <a:fontRef idx="minor">
            <a:schemeClr val="tx1"/>
          </a:fontRef>
        </p:style>
      </p:cxnSp>
    </p:spTree>
    <p:custDataLst>
      <p:tags r:id="rId1"/>
    </p:custDataLst>
    <p:extLst>
      <p:ext uri="{BB962C8B-B14F-4D97-AF65-F5344CB8AC3E}">
        <p14:creationId xmlns:p14="http://schemas.microsoft.com/office/powerpoint/2010/main" val="4159831886"/>
      </p:ext>
    </p:extLst>
  </p:cSld>
  <p:clrMapOvr>
    <a:masterClrMapping/>
  </p:clrMapOvr>
  <p:transition spd="slow">
    <p:push/>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4B131A-7242-85A4-77BE-3EA9D46637E6}"/>
            </a:ext>
          </a:extLst>
        </p:cNvPr>
        <p:cNvGrpSpPr/>
        <p:nvPr/>
      </p:nvGrpSpPr>
      <p:grpSpPr>
        <a:xfrm>
          <a:off x="0" y="0"/>
          <a:ext cx="0" cy="0"/>
          <a:chOff x="0" y="0"/>
          <a:chExt cx="0" cy="0"/>
        </a:xfrm>
      </p:grpSpPr>
      <p:pic>
        <p:nvPicPr>
          <p:cNvPr id="6" name="Picture 5" descr="A person with a beard wearing a hard hat&#10;&#10;AI-generated content may be incorrect.">
            <a:extLst>
              <a:ext uri="{FF2B5EF4-FFF2-40B4-BE49-F238E27FC236}">
                <a16:creationId xmlns:a16="http://schemas.microsoft.com/office/drawing/2014/main" id="{E54B9DE3-9AA0-0CBC-1404-FB20719DE673}"/>
              </a:ext>
            </a:extLst>
          </p:cNvPr>
          <p:cNvPicPr>
            <a:picLocks noChangeAspect="1"/>
          </p:cNvPicPr>
          <p:nvPr/>
        </p:nvPicPr>
        <p:blipFill>
          <a:blip r:embed="rId4" cstate="hqprint">
            <a:extLst>
              <a:ext uri="{28A0092B-C50C-407E-A947-70E740481C1C}">
                <a14:useLocalDpi xmlns:a14="http://schemas.microsoft.com/office/drawing/2010/main"/>
              </a:ext>
              <a:ext uri="{837473B0-CC2E-450A-ABE3-18F120FF3D39}">
                <a1611:picAttrSrcUrl xmlns:a1611="http://schemas.microsoft.com/office/drawing/2016/11/main" r:id="rId5"/>
              </a:ext>
            </a:extLst>
          </a:blip>
          <a:srcRect/>
          <a:stretch/>
        </p:blipFill>
        <p:spPr>
          <a:xfrm flipH="1">
            <a:off x="0" y="1"/>
            <a:ext cx="12192000" cy="6858000"/>
          </a:xfrm>
          <a:prstGeom prst="rect">
            <a:avLst/>
          </a:prstGeom>
        </p:spPr>
      </p:pic>
      <p:sp>
        <p:nvSpPr>
          <p:cNvPr id="7" name="Rectangle 6">
            <a:extLst>
              <a:ext uri="{FF2B5EF4-FFF2-40B4-BE49-F238E27FC236}">
                <a16:creationId xmlns:a16="http://schemas.microsoft.com/office/drawing/2014/main" id="{22724877-BED8-106A-9A46-F6236F2CA73F}"/>
              </a:ext>
            </a:extLst>
          </p:cNvPr>
          <p:cNvSpPr/>
          <p:nvPr/>
        </p:nvSpPr>
        <p:spPr>
          <a:xfrm>
            <a:off x="0" y="2195946"/>
            <a:ext cx="12192000" cy="2466109"/>
          </a:xfrm>
          <a:prstGeom prst="rect">
            <a:avLst/>
          </a:prstGeom>
          <a:solidFill>
            <a:schemeClr val="tx1">
              <a:lumMod val="85000"/>
              <a:lumOff val="15000"/>
              <a:alpha val="50000"/>
            </a:schemeClr>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992890FE-C5A8-944B-7517-D7D57520DCED}"/>
              </a:ext>
            </a:extLst>
          </p:cNvPr>
          <p:cNvSpPr txBox="1"/>
          <p:nvPr/>
        </p:nvSpPr>
        <p:spPr>
          <a:xfrm>
            <a:off x="3926006" y="2339756"/>
            <a:ext cx="4339988" cy="707886"/>
          </a:xfrm>
          <a:prstGeom prst="rect">
            <a:avLst/>
          </a:prstGeom>
          <a:noFill/>
        </p:spPr>
        <p:txBody>
          <a:bodyPr wrap="square" rtlCol="0">
            <a:spAutoFit/>
          </a:bodyPr>
          <a:lstStyle/>
          <a:p>
            <a:pPr algn="ctr"/>
            <a:r>
              <a:rPr lang="en-US" sz="4000" b="1" dirty="0">
                <a:solidFill>
                  <a:schemeClr val="bg1"/>
                </a:solidFill>
                <a:effectLst>
                  <a:outerShdw blurRad="38100" dist="38100" dir="2700000" algn="tl">
                    <a:srgbClr val="000000">
                      <a:alpha val="43137"/>
                    </a:srgbClr>
                  </a:outerShdw>
                </a:effectLst>
                <a:latin typeface="Korolev Bold" panose="02000606000000020004" pitchFamily="2" charset="0"/>
                <a:cs typeface="Calibri" panose="020F0502020204030204" pitchFamily="34" charset="0"/>
              </a:rPr>
              <a:t>REMEMBER</a:t>
            </a:r>
          </a:p>
        </p:txBody>
      </p:sp>
      <p:sp>
        <p:nvSpPr>
          <p:cNvPr id="3" name="Rectangle 2">
            <a:extLst>
              <a:ext uri="{FF2B5EF4-FFF2-40B4-BE49-F238E27FC236}">
                <a16:creationId xmlns:a16="http://schemas.microsoft.com/office/drawing/2014/main" id="{15DD4A4C-4D17-6BB3-3C05-B6EE033B5CB4}"/>
              </a:ext>
            </a:extLst>
          </p:cNvPr>
          <p:cNvSpPr/>
          <p:nvPr/>
        </p:nvSpPr>
        <p:spPr>
          <a:xfrm>
            <a:off x="0" y="6400800"/>
            <a:ext cx="12192000"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Korolev Medium" panose="02000606000000020004" pitchFamily="2" charset="0"/>
            </a:endParaRPr>
          </a:p>
        </p:txBody>
      </p:sp>
      <p:pic>
        <p:nvPicPr>
          <p:cNvPr id="4" name="Picture 3" descr="A picture containing object, clock, meter&#10;&#10;Description automatically generated">
            <a:extLst>
              <a:ext uri="{FF2B5EF4-FFF2-40B4-BE49-F238E27FC236}">
                <a16:creationId xmlns:a16="http://schemas.microsoft.com/office/drawing/2014/main" id="{BDE29BFB-1873-6097-0942-991B12432B2A}"/>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855851" y="6471995"/>
            <a:ext cx="1506349" cy="277128"/>
          </a:xfrm>
          <a:prstGeom prst="rect">
            <a:avLst/>
          </a:prstGeom>
        </p:spPr>
      </p:pic>
      <p:sp>
        <p:nvSpPr>
          <p:cNvPr id="8" name="TextBox 7">
            <a:extLst>
              <a:ext uri="{FF2B5EF4-FFF2-40B4-BE49-F238E27FC236}">
                <a16:creationId xmlns:a16="http://schemas.microsoft.com/office/drawing/2014/main" id="{DB3FDAB4-C03D-3357-F49F-E57F4B869C06}"/>
              </a:ext>
            </a:extLst>
          </p:cNvPr>
          <p:cNvSpPr txBox="1"/>
          <p:nvPr/>
        </p:nvSpPr>
        <p:spPr>
          <a:xfrm>
            <a:off x="2247900" y="3047642"/>
            <a:ext cx="7696200" cy="1508105"/>
          </a:xfrm>
          <a:prstGeom prst="rect">
            <a:avLst/>
          </a:prstGeom>
          <a:noFill/>
        </p:spPr>
        <p:txBody>
          <a:bodyPr wrap="square" rtlCol="0">
            <a:spAutoFit/>
          </a:bodyPr>
          <a:lstStyle/>
          <a:p>
            <a:pPr algn="ctr"/>
            <a:r>
              <a:rPr lang="en-US" sz="2800" dirty="0">
                <a:solidFill>
                  <a:schemeClr val="bg1"/>
                </a:solidFill>
                <a:effectLst>
                  <a:outerShdw blurRad="38100" dist="38100" dir="2700000" algn="tl">
                    <a:srgbClr val="000000">
                      <a:alpha val="43137"/>
                    </a:srgbClr>
                  </a:outerShdw>
                </a:effectLst>
                <a:latin typeface="Korolev Medium" panose="02000606000000020004" pitchFamily="2" charset="0"/>
              </a:rPr>
              <a:t>CREATING SAFETY CULTURE IS A SHARED RESPONSIBILITY. YOU ARE SAFETY. </a:t>
            </a:r>
          </a:p>
          <a:p>
            <a:pPr algn="ctr"/>
            <a:r>
              <a:rPr lang="en-US" sz="3600" b="1" dirty="0">
                <a:solidFill>
                  <a:srgbClr val="FFC101"/>
                </a:solidFill>
                <a:effectLst>
                  <a:outerShdw blurRad="38100" dist="38100" dir="2700000" algn="tl">
                    <a:srgbClr val="000000">
                      <a:alpha val="43137"/>
                    </a:srgbClr>
                  </a:outerShdw>
                </a:effectLst>
                <a:latin typeface="Korolev Medium" panose="02000606000000020004" pitchFamily="2" charset="0"/>
              </a:rPr>
              <a:t>WE ARE SAFETY</a:t>
            </a:r>
            <a:r>
              <a:rPr lang="en-US" sz="3200" dirty="0">
                <a:solidFill>
                  <a:srgbClr val="FFC101"/>
                </a:solidFill>
                <a:effectLst>
                  <a:outerShdw blurRad="38100" dist="38100" dir="2700000" algn="tl">
                    <a:srgbClr val="000000">
                      <a:alpha val="43137"/>
                    </a:srgbClr>
                  </a:outerShdw>
                </a:effectLst>
                <a:latin typeface="Korolev Medium" panose="02000606000000020004" pitchFamily="2" charset="0"/>
              </a:rPr>
              <a:t>.</a:t>
            </a:r>
          </a:p>
        </p:txBody>
      </p:sp>
      <p:cxnSp>
        <p:nvCxnSpPr>
          <p:cNvPr id="10" name="Straight Connector 9">
            <a:extLst>
              <a:ext uri="{FF2B5EF4-FFF2-40B4-BE49-F238E27FC236}">
                <a16:creationId xmlns:a16="http://schemas.microsoft.com/office/drawing/2014/main" id="{CF6575EF-DB2F-71EE-B2C6-4A85CAC4EB2B}"/>
              </a:ext>
            </a:extLst>
          </p:cNvPr>
          <p:cNvCxnSpPr>
            <a:cxnSpLocks/>
          </p:cNvCxnSpPr>
          <p:nvPr/>
        </p:nvCxnSpPr>
        <p:spPr>
          <a:xfrm>
            <a:off x="3048000" y="3017520"/>
            <a:ext cx="6096000" cy="0"/>
          </a:xfrm>
          <a:prstGeom prst="line">
            <a:avLst/>
          </a:prstGeom>
          <a:ln w="25400">
            <a:solidFill>
              <a:srgbClr val="FFC101"/>
            </a:solidFill>
          </a:ln>
        </p:spPr>
        <p:style>
          <a:lnRef idx="2">
            <a:schemeClr val="accent1"/>
          </a:lnRef>
          <a:fillRef idx="0">
            <a:schemeClr val="accent1"/>
          </a:fillRef>
          <a:effectRef idx="1">
            <a:schemeClr val="accent1"/>
          </a:effectRef>
          <a:fontRef idx="minor">
            <a:schemeClr val="tx1"/>
          </a:fontRef>
        </p:style>
      </p:cxnSp>
    </p:spTree>
    <p:custDataLst>
      <p:tags r:id="rId1"/>
    </p:custDataLst>
    <p:extLst>
      <p:ext uri="{BB962C8B-B14F-4D97-AF65-F5344CB8AC3E}">
        <p14:creationId xmlns:p14="http://schemas.microsoft.com/office/powerpoint/2010/main" val="2000880020"/>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animEffect transition="in" filter="fade">
                                      <p:cBhvr>
                                        <p:cTn id="7" dur="500"/>
                                        <p:tgtEl>
                                          <p:spTgt spid="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AB31D5-6007-5CE7-676D-30CE59CDF6A9}"/>
            </a:ext>
          </a:extLst>
        </p:cNvPr>
        <p:cNvGrpSpPr/>
        <p:nvPr/>
      </p:nvGrpSpPr>
      <p:grpSpPr>
        <a:xfrm>
          <a:off x="0" y="0"/>
          <a:ext cx="0" cy="0"/>
          <a:chOff x="0" y="0"/>
          <a:chExt cx="0" cy="0"/>
        </a:xfrm>
      </p:grpSpPr>
      <p:pic>
        <p:nvPicPr>
          <p:cNvPr id="6" name="Picture 5" descr="A person wearing a yellow hard hat&#10;&#10;AI-generated content may be incorrect.">
            <a:extLst>
              <a:ext uri="{FF2B5EF4-FFF2-40B4-BE49-F238E27FC236}">
                <a16:creationId xmlns:a16="http://schemas.microsoft.com/office/drawing/2014/main" id="{14F47BE5-B227-69F6-65CB-F2DF69D6E817}"/>
              </a:ext>
            </a:extLst>
          </p:cNvPr>
          <p:cNvPicPr>
            <a:picLocks noChangeAspect="1"/>
          </p:cNvPicPr>
          <p:nvPr/>
        </p:nvPicPr>
        <p:blipFill>
          <a:blip r:embed="rId4">
            <a:extLst>
              <a:ext uri="{28A0092B-C50C-407E-A947-70E740481C1C}">
                <a14:useLocalDpi xmlns:a14="http://schemas.microsoft.com/office/drawing/2010/main"/>
              </a:ext>
              <a:ext uri="{837473B0-CC2E-450A-ABE3-18F120FF3D39}">
                <a1611:picAttrSrcUrl xmlns:a1611="http://schemas.microsoft.com/office/drawing/2016/11/main" r:id="rId5"/>
              </a:ext>
            </a:extLst>
          </a:blip>
          <a:srcRect/>
          <a:stretch/>
        </p:blipFill>
        <p:spPr>
          <a:xfrm>
            <a:off x="0" y="0"/>
            <a:ext cx="12192000" cy="6858000"/>
          </a:xfrm>
          <a:prstGeom prst="rect">
            <a:avLst/>
          </a:prstGeom>
        </p:spPr>
      </p:pic>
      <p:sp>
        <p:nvSpPr>
          <p:cNvPr id="3" name="Rectangle 2">
            <a:extLst>
              <a:ext uri="{FF2B5EF4-FFF2-40B4-BE49-F238E27FC236}">
                <a16:creationId xmlns:a16="http://schemas.microsoft.com/office/drawing/2014/main" id="{8297FE67-41E1-B1B1-0832-062AF03C4D54}"/>
              </a:ext>
            </a:extLst>
          </p:cNvPr>
          <p:cNvSpPr/>
          <p:nvPr/>
        </p:nvSpPr>
        <p:spPr>
          <a:xfrm>
            <a:off x="0" y="6400800"/>
            <a:ext cx="12192000"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Korolev Medium" panose="02000606000000020004" pitchFamily="2" charset="0"/>
            </a:endParaRPr>
          </a:p>
        </p:txBody>
      </p:sp>
      <p:pic>
        <p:nvPicPr>
          <p:cNvPr id="4" name="Picture 3" descr="A picture containing object, clock, meter&#10;&#10;Description automatically generated">
            <a:extLst>
              <a:ext uri="{FF2B5EF4-FFF2-40B4-BE49-F238E27FC236}">
                <a16:creationId xmlns:a16="http://schemas.microsoft.com/office/drawing/2014/main" id="{62755434-1241-DF8C-CDE8-3B9D9F9EE5F7}"/>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855851" y="6471995"/>
            <a:ext cx="1506349" cy="277128"/>
          </a:xfrm>
          <a:prstGeom prst="rect">
            <a:avLst/>
          </a:prstGeom>
        </p:spPr>
      </p:pic>
      <p:sp>
        <p:nvSpPr>
          <p:cNvPr id="8" name="Rectangle 7">
            <a:extLst>
              <a:ext uri="{FF2B5EF4-FFF2-40B4-BE49-F238E27FC236}">
                <a16:creationId xmlns:a16="http://schemas.microsoft.com/office/drawing/2014/main" id="{B588F828-3F55-39BD-0AE3-5CF24F780053}"/>
              </a:ext>
            </a:extLst>
          </p:cNvPr>
          <p:cNvSpPr/>
          <p:nvPr/>
        </p:nvSpPr>
        <p:spPr>
          <a:xfrm>
            <a:off x="0" y="2667000"/>
            <a:ext cx="12192000" cy="1524000"/>
          </a:xfrm>
          <a:prstGeom prst="rect">
            <a:avLst/>
          </a:prstGeom>
          <a:solidFill>
            <a:srgbClr val="002231">
              <a:alpha val="6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4917674B-7ADD-EEE8-CF44-DC9B7CD1CD05}"/>
              </a:ext>
            </a:extLst>
          </p:cNvPr>
          <p:cNvSpPr txBox="1"/>
          <p:nvPr/>
        </p:nvSpPr>
        <p:spPr>
          <a:xfrm>
            <a:off x="1974273" y="2592041"/>
            <a:ext cx="8243455" cy="1107996"/>
          </a:xfrm>
          <a:prstGeom prst="rect">
            <a:avLst/>
          </a:prstGeom>
          <a:noFill/>
        </p:spPr>
        <p:txBody>
          <a:bodyPr wrap="square" rtlCol="0">
            <a:spAutoFit/>
          </a:bodyPr>
          <a:lstStyle/>
          <a:p>
            <a:pPr algn="ctr"/>
            <a:r>
              <a:rPr lang="en-US" sz="6600" b="1" dirty="0">
                <a:solidFill>
                  <a:schemeClr val="bg1"/>
                </a:solidFill>
                <a:effectLst>
                  <a:outerShdw blurRad="38100" dist="38100" dir="2700000" algn="tl">
                    <a:srgbClr val="000000">
                      <a:alpha val="43137"/>
                    </a:srgbClr>
                  </a:outerShdw>
                </a:effectLst>
                <a:latin typeface="Korolev Bold" panose="02000606000000020004" pitchFamily="2" charset="0"/>
              </a:rPr>
              <a:t>The Importance</a:t>
            </a:r>
          </a:p>
        </p:txBody>
      </p:sp>
      <p:cxnSp>
        <p:nvCxnSpPr>
          <p:cNvPr id="10" name="Straight Connector 9">
            <a:extLst>
              <a:ext uri="{FF2B5EF4-FFF2-40B4-BE49-F238E27FC236}">
                <a16:creationId xmlns:a16="http://schemas.microsoft.com/office/drawing/2014/main" id="{54EE3757-6FFB-78F8-419C-627D1970DA11}"/>
              </a:ext>
            </a:extLst>
          </p:cNvPr>
          <p:cNvCxnSpPr>
            <a:cxnSpLocks/>
          </p:cNvCxnSpPr>
          <p:nvPr/>
        </p:nvCxnSpPr>
        <p:spPr>
          <a:xfrm>
            <a:off x="0" y="2667000"/>
            <a:ext cx="12192000" cy="0"/>
          </a:xfrm>
          <a:prstGeom prst="line">
            <a:avLst/>
          </a:prstGeom>
          <a:ln w="25400">
            <a:solidFill>
              <a:srgbClr val="FFC101"/>
            </a:solidFill>
          </a:ln>
        </p:spPr>
        <p:style>
          <a:lnRef idx="2">
            <a:schemeClr val="accent1"/>
          </a:lnRef>
          <a:fillRef idx="0">
            <a:schemeClr val="accent1"/>
          </a:fillRef>
          <a:effectRef idx="1">
            <a:schemeClr val="accent1"/>
          </a:effectRef>
          <a:fontRef idx="minor">
            <a:schemeClr val="tx1"/>
          </a:fontRef>
        </p:style>
      </p:cxnSp>
      <p:sp>
        <p:nvSpPr>
          <p:cNvPr id="11" name="TextBox 10">
            <a:extLst>
              <a:ext uri="{FF2B5EF4-FFF2-40B4-BE49-F238E27FC236}">
                <a16:creationId xmlns:a16="http://schemas.microsoft.com/office/drawing/2014/main" id="{8FE3890C-FF3D-A82A-270A-0785C7E69333}"/>
              </a:ext>
            </a:extLst>
          </p:cNvPr>
          <p:cNvSpPr txBox="1"/>
          <p:nvPr/>
        </p:nvSpPr>
        <p:spPr>
          <a:xfrm>
            <a:off x="1974272" y="3291005"/>
            <a:ext cx="8243455" cy="1077218"/>
          </a:xfrm>
          <a:prstGeom prst="rect">
            <a:avLst/>
          </a:prstGeom>
          <a:noFill/>
        </p:spPr>
        <p:txBody>
          <a:bodyPr wrap="square" rtlCol="0">
            <a:spAutoFit/>
          </a:bodyPr>
          <a:lstStyle/>
          <a:p>
            <a:pPr algn="ctr"/>
            <a:r>
              <a:rPr lang="en-US" sz="6400" dirty="0">
                <a:solidFill>
                  <a:srgbClr val="FFC101"/>
                </a:solidFill>
                <a:effectLst>
                  <a:outerShdw blurRad="38100" dist="38100" dir="2700000" algn="tl">
                    <a:srgbClr val="000000">
                      <a:alpha val="43137"/>
                    </a:srgbClr>
                  </a:outerShdw>
                </a:effectLst>
                <a:latin typeface="Korolev Medium" panose="02000606000000020004" pitchFamily="2" charset="0"/>
              </a:rPr>
              <a:t>of a Foreman</a:t>
            </a:r>
          </a:p>
        </p:txBody>
      </p:sp>
    </p:spTree>
    <p:custDataLst>
      <p:tags r:id="rId1"/>
    </p:custDataLst>
    <p:extLst>
      <p:ext uri="{BB962C8B-B14F-4D97-AF65-F5344CB8AC3E}">
        <p14:creationId xmlns:p14="http://schemas.microsoft.com/office/powerpoint/2010/main" val="2830747956"/>
      </p:ext>
    </p:extLst>
  </p:cSld>
  <p:clrMapOvr>
    <a:masterClrMapping/>
  </p:clrMapOvr>
  <p:transition spd="slow">
    <p:push dir="u"/>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8B066F-868F-09AC-FC62-C9AF35715802}"/>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5A296EC9-143D-0537-02C7-8551182571F9}"/>
              </a:ext>
            </a:extLst>
          </p:cNvPr>
          <p:cNvSpPr/>
          <p:nvPr/>
        </p:nvSpPr>
        <p:spPr>
          <a:xfrm>
            <a:off x="0" y="1987658"/>
            <a:ext cx="12192000" cy="2882685"/>
          </a:xfrm>
          <a:prstGeom prst="rect">
            <a:avLst/>
          </a:prstGeom>
          <a:solidFill>
            <a:srgbClr val="00223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person wearing a hard hat and headphones&#10;&#10;AI-generated content may be incorrect.">
            <a:extLst>
              <a:ext uri="{FF2B5EF4-FFF2-40B4-BE49-F238E27FC236}">
                <a16:creationId xmlns:a16="http://schemas.microsoft.com/office/drawing/2014/main" id="{6D85EB72-DCBF-DDC0-851A-2AAB7B8326A4}"/>
              </a:ext>
            </a:extLst>
          </p:cNvPr>
          <p:cNvPicPr>
            <a:picLocks noChangeAspect="1"/>
          </p:cNvPicPr>
          <p:nvPr/>
        </p:nvPicPr>
        <p:blipFill>
          <a:blip r:embed="rId4">
            <a:extLst>
              <a:ext uri="{28A0092B-C50C-407E-A947-70E740481C1C}">
                <a14:useLocalDpi xmlns:a14="http://schemas.microsoft.com/office/drawing/2010/main"/>
              </a:ext>
              <a:ext uri="{837473B0-CC2E-450A-ABE3-18F120FF3D39}">
                <a1611:picAttrSrcUrl xmlns:a1611="http://schemas.microsoft.com/office/drawing/2016/11/main" r:id="rId5"/>
              </a:ext>
            </a:extLst>
          </a:blip>
          <a:srcRect b="-202"/>
          <a:stretch/>
        </p:blipFill>
        <p:spPr>
          <a:xfrm>
            <a:off x="6424187" y="784843"/>
            <a:ext cx="5296850" cy="5288314"/>
          </a:xfrm>
          <a:prstGeom prst="ellipse">
            <a:avLst/>
          </a:prstGeom>
          <a:ln w="38100">
            <a:solidFill>
              <a:srgbClr val="002231"/>
            </a:solidFill>
          </a:ln>
        </p:spPr>
      </p:pic>
      <p:sp>
        <p:nvSpPr>
          <p:cNvPr id="2" name="TextBox 1">
            <a:extLst>
              <a:ext uri="{FF2B5EF4-FFF2-40B4-BE49-F238E27FC236}">
                <a16:creationId xmlns:a16="http://schemas.microsoft.com/office/drawing/2014/main" id="{9019247F-DBB3-378B-9230-9D5E5F55CB98}"/>
              </a:ext>
            </a:extLst>
          </p:cNvPr>
          <p:cNvSpPr txBox="1"/>
          <p:nvPr/>
        </p:nvSpPr>
        <p:spPr>
          <a:xfrm>
            <a:off x="470963" y="343045"/>
            <a:ext cx="7433173" cy="769441"/>
          </a:xfrm>
          <a:prstGeom prst="rect">
            <a:avLst/>
          </a:prstGeom>
          <a:noFill/>
        </p:spPr>
        <p:txBody>
          <a:bodyPr wrap="square" rtlCol="0">
            <a:spAutoFit/>
          </a:bodyPr>
          <a:lstStyle/>
          <a:p>
            <a:r>
              <a:rPr lang="en-US" sz="4400" b="1" dirty="0">
                <a:solidFill>
                  <a:srgbClr val="002231"/>
                </a:solidFill>
                <a:effectLst>
                  <a:outerShdw blurRad="38100" dist="38100" dir="2700000" algn="tl">
                    <a:srgbClr val="000000">
                      <a:alpha val="43137"/>
                    </a:srgbClr>
                  </a:outerShdw>
                </a:effectLst>
                <a:latin typeface="Korolev Heavy" panose="02000606000000020004" pitchFamily="2" charset="0"/>
              </a:rPr>
              <a:t>Importance of the Foreman</a:t>
            </a:r>
          </a:p>
        </p:txBody>
      </p:sp>
      <p:sp>
        <p:nvSpPr>
          <p:cNvPr id="3" name="Rectangle 2">
            <a:extLst>
              <a:ext uri="{FF2B5EF4-FFF2-40B4-BE49-F238E27FC236}">
                <a16:creationId xmlns:a16="http://schemas.microsoft.com/office/drawing/2014/main" id="{D1C18620-ECDE-247B-BD59-BB9034A4EDED}"/>
              </a:ext>
            </a:extLst>
          </p:cNvPr>
          <p:cNvSpPr/>
          <p:nvPr/>
        </p:nvSpPr>
        <p:spPr>
          <a:xfrm>
            <a:off x="0" y="6400800"/>
            <a:ext cx="12192000"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Korolev Medium" panose="02000606000000020004" pitchFamily="2" charset="0"/>
            </a:endParaRPr>
          </a:p>
        </p:txBody>
      </p:sp>
      <p:pic>
        <p:nvPicPr>
          <p:cNvPr id="4" name="Picture 3" descr="A picture containing object, clock, meter&#10;&#10;Description automatically generated">
            <a:extLst>
              <a:ext uri="{FF2B5EF4-FFF2-40B4-BE49-F238E27FC236}">
                <a16:creationId xmlns:a16="http://schemas.microsoft.com/office/drawing/2014/main" id="{1BD0B95B-409A-2D6B-63E7-F282740A2449}"/>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855851" y="6471995"/>
            <a:ext cx="1506349" cy="277128"/>
          </a:xfrm>
          <a:prstGeom prst="rect">
            <a:avLst/>
          </a:prstGeom>
        </p:spPr>
      </p:pic>
      <p:sp>
        <p:nvSpPr>
          <p:cNvPr id="6" name="TextBox 5">
            <a:extLst>
              <a:ext uri="{FF2B5EF4-FFF2-40B4-BE49-F238E27FC236}">
                <a16:creationId xmlns:a16="http://schemas.microsoft.com/office/drawing/2014/main" id="{F7DCF17E-AF79-7A86-E043-5837E0FDF5B1}"/>
              </a:ext>
            </a:extLst>
          </p:cNvPr>
          <p:cNvSpPr txBox="1"/>
          <p:nvPr/>
        </p:nvSpPr>
        <p:spPr>
          <a:xfrm>
            <a:off x="731520" y="2157086"/>
            <a:ext cx="4114482" cy="584775"/>
          </a:xfrm>
          <a:prstGeom prst="rect">
            <a:avLst/>
          </a:prstGeom>
          <a:noFill/>
        </p:spPr>
        <p:txBody>
          <a:bodyPr wrap="square" rtlCol="0">
            <a:spAutoFit/>
          </a:bodyPr>
          <a:lstStyle/>
          <a:p>
            <a:r>
              <a:rPr lang="en-US" sz="3200" b="1" dirty="0">
                <a:solidFill>
                  <a:schemeClr val="bg1"/>
                </a:solidFill>
                <a:effectLst>
                  <a:outerShdw blurRad="38100" dist="38100" dir="2700000" algn="tl">
                    <a:srgbClr val="000000">
                      <a:alpha val="43137"/>
                    </a:srgbClr>
                  </a:outerShdw>
                </a:effectLst>
                <a:latin typeface="Korolev Bold" panose="02000606000000020004" pitchFamily="2" charset="0"/>
              </a:rPr>
              <a:t>Definition</a:t>
            </a:r>
          </a:p>
        </p:txBody>
      </p:sp>
      <p:sp>
        <p:nvSpPr>
          <p:cNvPr id="9" name="TextBox 8">
            <a:extLst>
              <a:ext uri="{FF2B5EF4-FFF2-40B4-BE49-F238E27FC236}">
                <a16:creationId xmlns:a16="http://schemas.microsoft.com/office/drawing/2014/main" id="{06B8823E-33CA-F8DF-54EE-33873BA5612E}"/>
              </a:ext>
            </a:extLst>
          </p:cNvPr>
          <p:cNvSpPr txBox="1"/>
          <p:nvPr/>
        </p:nvSpPr>
        <p:spPr>
          <a:xfrm>
            <a:off x="731520" y="2911749"/>
            <a:ext cx="4739382" cy="1815882"/>
          </a:xfrm>
          <a:prstGeom prst="rect">
            <a:avLst/>
          </a:prstGeom>
          <a:noFill/>
        </p:spPr>
        <p:txBody>
          <a:bodyPr wrap="square" rtlCol="0">
            <a:spAutoFit/>
          </a:bodyPr>
          <a:lstStyle/>
          <a:p>
            <a:r>
              <a:rPr lang="en-US" sz="2800" b="1" i="1" dirty="0">
                <a:solidFill>
                  <a:srgbClr val="FFC101"/>
                </a:solidFill>
                <a:effectLst>
                  <a:outerShdw blurRad="38100" dist="38100" dir="2700000" algn="tl">
                    <a:srgbClr val="000000">
                      <a:alpha val="43137"/>
                    </a:srgbClr>
                  </a:outerShdw>
                </a:effectLst>
                <a:latin typeface="Korolev Light" panose="02000506000000020004" pitchFamily="2" charset="0"/>
              </a:rPr>
              <a:t>noun</a:t>
            </a:r>
          </a:p>
          <a:p>
            <a:endParaRPr lang="en-US" sz="2800" b="1" i="1" dirty="0">
              <a:solidFill>
                <a:srgbClr val="FFC101"/>
              </a:solidFill>
              <a:effectLst>
                <a:outerShdw blurRad="38100" dist="38100" dir="2700000" algn="tl">
                  <a:srgbClr val="000000">
                    <a:alpha val="43137"/>
                  </a:srgbClr>
                </a:outerShdw>
              </a:effectLst>
              <a:latin typeface="Korolev Bold" panose="02000606000000020004" pitchFamily="2" charset="0"/>
            </a:endParaRPr>
          </a:p>
          <a:p>
            <a:r>
              <a:rPr lang="en-US" sz="2800" dirty="0">
                <a:solidFill>
                  <a:schemeClr val="bg1"/>
                </a:solidFill>
                <a:effectLst>
                  <a:outerShdw blurRad="38100" dist="38100" dir="2700000" algn="tl">
                    <a:srgbClr val="000000">
                      <a:alpha val="43137"/>
                    </a:srgbClr>
                  </a:outerShdw>
                </a:effectLst>
                <a:latin typeface="Korolev Medium" panose="02000606000000020004" pitchFamily="2" charset="0"/>
              </a:rPr>
              <a:t>1. </a:t>
            </a:r>
            <a:r>
              <a:rPr lang="en-US" sz="2800" i="1" dirty="0">
                <a:solidFill>
                  <a:schemeClr val="bg1"/>
                </a:solidFill>
                <a:effectLst>
                  <a:outerShdw blurRad="38100" dist="38100" dir="2700000" algn="tl">
                    <a:srgbClr val="000000">
                      <a:alpha val="43137"/>
                    </a:srgbClr>
                  </a:outerShdw>
                </a:effectLst>
                <a:latin typeface="Korolev Medium" panose="02000606000000020004" pitchFamily="2" charset="0"/>
              </a:rPr>
              <a:t>A worker who supervises and directs other workers.</a:t>
            </a:r>
          </a:p>
        </p:txBody>
      </p:sp>
      <p:cxnSp>
        <p:nvCxnSpPr>
          <p:cNvPr id="13" name="Straight Connector 12">
            <a:extLst>
              <a:ext uri="{FF2B5EF4-FFF2-40B4-BE49-F238E27FC236}">
                <a16:creationId xmlns:a16="http://schemas.microsoft.com/office/drawing/2014/main" id="{71B915E3-CEE0-627C-15E9-3F5F0B9FEB7F}"/>
              </a:ext>
            </a:extLst>
          </p:cNvPr>
          <p:cNvCxnSpPr>
            <a:cxnSpLocks/>
          </p:cNvCxnSpPr>
          <p:nvPr/>
        </p:nvCxnSpPr>
        <p:spPr>
          <a:xfrm>
            <a:off x="731520" y="2651760"/>
            <a:ext cx="1748209" cy="0"/>
          </a:xfrm>
          <a:prstGeom prst="line">
            <a:avLst/>
          </a:prstGeom>
          <a:ln>
            <a:solidFill>
              <a:srgbClr val="FFC101"/>
            </a:solidFill>
          </a:ln>
        </p:spPr>
        <p:style>
          <a:lnRef idx="2">
            <a:schemeClr val="accent1"/>
          </a:lnRef>
          <a:fillRef idx="0">
            <a:schemeClr val="accent1"/>
          </a:fillRef>
          <a:effectRef idx="1">
            <a:schemeClr val="accent1"/>
          </a:effectRef>
          <a:fontRef idx="minor">
            <a:schemeClr val="tx1"/>
          </a:fontRef>
        </p:style>
      </p:cxnSp>
    </p:spTree>
    <p:custDataLst>
      <p:tags r:id="rId1"/>
    </p:custDataLst>
    <p:extLst>
      <p:ext uri="{BB962C8B-B14F-4D97-AF65-F5344CB8AC3E}">
        <p14:creationId xmlns:p14="http://schemas.microsoft.com/office/powerpoint/2010/main" val="2210052771"/>
      </p:ext>
    </p:extLst>
  </p:cSld>
  <p:clrMapOvr>
    <a:masterClrMapping/>
  </p:clrMapOvr>
  <p:transition spd="slow">
    <p:push dir="u"/>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02EBA6-4924-2B17-8EC1-7F966BAF37BD}"/>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40677B92-F835-06E3-EF2D-ECDE06360109}"/>
              </a:ext>
            </a:extLst>
          </p:cNvPr>
          <p:cNvSpPr/>
          <p:nvPr/>
        </p:nvSpPr>
        <p:spPr>
          <a:xfrm>
            <a:off x="0" y="0"/>
            <a:ext cx="12192000" cy="6400800"/>
          </a:xfrm>
          <a:prstGeom prst="rect">
            <a:avLst/>
          </a:prstGeom>
          <a:solidFill>
            <a:srgbClr val="00223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person wearing a hard hat and headphones&#10;&#10;AI-generated content may be incorrect.">
            <a:extLst>
              <a:ext uri="{FF2B5EF4-FFF2-40B4-BE49-F238E27FC236}">
                <a16:creationId xmlns:a16="http://schemas.microsoft.com/office/drawing/2014/main" id="{86C175D7-86F3-23B9-C7C3-605E0D93BE43}"/>
              </a:ext>
            </a:extLst>
          </p:cNvPr>
          <p:cNvPicPr>
            <a:picLocks noChangeAspect="1"/>
          </p:cNvPicPr>
          <p:nvPr/>
        </p:nvPicPr>
        <p:blipFill>
          <a:blip r:embed="rId4">
            <a:extLst>
              <a:ext uri="{28A0092B-C50C-407E-A947-70E740481C1C}">
                <a14:useLocalDpi xmlns:a14="http://schemas.microsoft.com/office/drawing/2010/main"/>
              </a:ext>
              <a:ext uri="{837473B0-CC2E-450A-ABE3-18F120FF3D39}">
                <a1611:picAttrSrcUrl xmlns:a1611="http://schemas.microsoft.com/office/drawing/2016/11/main" r:id="rId5"/>
              </a:ext>
            </a:extLst>
          </a:blip>
          <a:srcRect b="-202"/>
          <a:stretch/>
        </p:blipFill>
        <p:spPr>
          <a:xfrm>
            <a:off x="6424187" y="784843"/>
            <a:ext cx="5296850" cy="5288314"/>
          </a:xfrm>
          <a:prstGeom prst="ellipse">
            <a:avLst/>
          </a:prstGeom>
          <a:ln w="38100">
            <a:solidFill>
              <a:schemeClr val="bg1"/>
            </a:solidFill>
          </a:ln>
        </p:spPr>
      </p:pic>
      <p:sp>
        <p:nvSpPr>
          <p:cNvPr id="2" name="TextBox 1">
            <a:extLst>
              <a:ext uri="{FF2B5EF4-FFF2-40B4-BE49-F238E27FC236}">
                <a16:creationId xmlns:a16="http://schemas.microsoft.com/office/drawing/2014/main" id="{543CF71B-1472-0AD3-4906-7D4A08E50C3C}"/>
              </a:ext>
            </a:extLst>
          </p:cNvPr>
          <p:cNvSpPr txBox="1"/>
          <p:nvPr/>
        </p:nvSpPr>
        <p:spPr>
          <a:xfrm>
            <a:off x="470963" y="343045"/>
            <a:ext cx="7433173" cy="769441"/>
          </a:xfrm>
          <a:prstGeom prst="rect">
            <a:avLst/>
          </a:prstGeom>
          <a:noFill/>
        </p:spPr>
        <p:txBody>
          <a:bodyPr wrap="square" rtlCol="0">
            <a:spAutoFit/>
          </a:bodyPr>
          <a:lstStyle/>
          <a:p>
            <a:r>
              <a:rPr lang="en-US" sz="4400" b="1" dirty="0">
                <a:solidFill>
                  <a:schemeClr val="bg1"/>
                </a:solidFill>
                <a:effectLst>
                  <a:outerShdw blurRad="38100" dist="38100" dir="2700000" algn="tl">
                    <a:srgbClr val="000000">
                      <a:alpha val="43137"/>
                    </a:srgbClr>
                  </a:outerShdw>
                </a:effectLst>
                <a:latin typeface="Korolev Heavy" panose="02000606000000020004" pitchFamily="2" charset="0"/>
              </a:rPr>
              <a:t>Importance of the Foreman</a:t>
            </a:r>
          </a:p>
        </p:txBody>
      </p:sp>
      <p:sp>
        <p:nvSpPr>
          <p:cNvPr id="3" name="Rectangle 2">
            <a:extLst>
              <a:ext uri="{FF2B5EF4-FFF2-40B4-BE49-F238E27FC236}">
                <a16:creationId xmlns:a16="http://schemas.microsoft.com/office/drawing/2014/main" id="{38690F47-6A23-7AC4-106E-945BD20F81D1}"/>
              </a:ext>
            </a:extLst>
          </p:cNvPr>
          <p:cNvSpPr/>
          <p:nvPr/>
        </p:nvSpPr>
        <p:spPr>
          <a:xfrm>
            <a:off x="0" y="6400800"/>
            <a:ext cx="12192000"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Korolev Medium" panose="02000606000000020004" pitchFamily="2" charset="0"/>
            </a:endParaRPr>
          </a:p>
        </p:txBody>
      </p:sp>
      <p:pic>
        <p:nvPicPr>
          <p:cNvPr id="4" name="Picture 3" descr="A picture containing object, clock, meter&#10;&#10;Description automatically generated">
            <a:extLst>
              <a:ext uri="{FF2B5EF4-FFF2-40B4-BE49-F238E27FC236}">
                <a16:creationId xmlns:a16="http://schemas.microsoft.com/office/drawing/2014/main" id="{28AE4ECE-E234-AA2F-EC00-5AF8CED7E6FF}"/>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855851" y="6471995"/>
            <a:ext cx="1506349" cy="277128"/>
          </a:xfrm>
          <a:prstGeom prst="rect">
            <a:avLst/>
          </a:prstGeom>
        </p:spPr>
      </p:pic>
      <p:sp>
        <p:nvSpPr>
          <p:cNvPr id="6" name="TextBox 5">
            <a:extLst>
              <a:ext uri="{FF2B5EF4-FFF2-40B4-BE49-F238E27FC236}">
                <a16:creationId xmlns:a16="http://schemas.microsoft.com/office/drawing/2014/main" id="{EE133DC4-E382-6B78-6B50-A1B5D2638C58}"/>
              </a:ext>
            </a:extLst>
          </p:cNvPr>
          <p:cNvSpPr txBox="1"/>
          <p:nvPr/>
        </p:nvSpPr>
        <p:spPr>
          <a:xfrm>
            <a:off x="731520" y="1388733"/>
            <a:ext cx="4114482" cy="584775"/>
          </a:xfrm>
          <a:prstGeom prst="rect">
            <a:avLst/>
          </a:prstGeom>
          <a:noFill/>
        </p:spPr>
        <p:txBody>
          <a:bodyPr wrap="square" rtlCol="0">
            <a:spAutoFit/>
          </a:bodyPr>
          <a:lstStyle/>
          <a:p>
            <a:r>
              <a:rPr lang="en-US" sz="3200" b="1" dirty="0">
                <a:solidFill>
                  <a:schemeClr val="bg1"/>
                </a:solidFill>
                <a:effectLst>
                  <a:outerShdw blurRad="38100" dist="38100" dir="2700000" algn="tl">
                    <a:srgbClr val="000000">
                      <a:alpha val="43137"/>
                    </a:srgbClr>
                  </a:outerShdw>
                </a:effectLst>
                <a:latin typeface="Korolev Bold" panose="02000606000000020004" pitchFamily="2" charset="0"/>
              </a:rPr>
              <a:t>Leadership in Safety</a:t>
            </a:r>
          </a:p>
        </p:txBody>
      </p:sp>
      <p:sp>
        <p:nvSpPr>
          <p:cNvPr id="9" name="TextBox 8">
            <a:extLst>
              <a:ext uri="{FF2B5EF4-FFF2-40B4-BE49-F238E27FC236}">
                <a16:creationId xmlns:a16="http://schemas.microsoft.com/office/drawing/2014/main" id="{9E295022-A03D-4C6B-D0C7-93DD00A1EADD}"/>
              </a:ext>
            </a:extLst>
          </p:cNvPr>
          <p:cNvSpPr txBox="1"/>
          <p:nvPr/>
        </p:nvSpPr>
        <p:spPr>
          <a:xfrm>
            <a:off x="731520" y="2110020"/>
            <a:ext cx="4739382" cy="1384995"/>
          </a:xfrm>
          <a:prstGeom prst="rect">
            <a:avLst/>
          </a:prstGeom>
          <a:noFill/>
        </p:spPr>
        <p:txBody>
          <a:bodyPr wrap="square" rtlCol="0">
            <a:spAutoFit/>
          </a:bodyPr>
          <a:lstStyle/>
          <a:p>
            <a:r>
              <a:rPr lang="en-US" sz="2800" b="1" dirty="0">
                <a:solidFill>
                  <a:srgbClr val="FFC101"/>
                </a:solidFill>
                <a:effectLst>
                  <a:outerShdw blurRad="38100" dist="38100" dir="2700000" algn="tl">
                    <a:srgbClr val="000000">
                      <a:alpha val="43137"/>
                    </a:srgbClr>
                  </a:outerShdw>
                </a:effectLst>
                <a:latin typeface="Korolev Light" panose="02000506000000020004" pitchFamily="2" charset="0"/>
              </a:rPr>
              <a:t>Safety on the job starts with the Foreman and the culture they create.</a:t>
            </a:r>
          </a:p>
        </p:txBody>
      </p:sp>
      <p:cxnSp>
        <p:nvCxnSpPr>
          <p:cNvPr id="13" name="Straight Connector 12">
            <a:extLst>
              <a:ext uri="{FF2B5EF4-FFF2-40B4-BE49-F238E27FC236}">
                <a16:creationId xmlns:a16="http://schemas.microsoft.com/office/drawing/2014/main" id="{76C9C6A3-973C-0456-E07F-FCA970A5A554}"/>
              </a:ext>
            </a:extLst>
          </p:cNvPr>
          <p:cNvCxnSpPr>
            <a:cxnSpLocks/>
          </p:cNvCxnSpPr>
          <p:nvPr/>
        </p:nvCxnSpPr>
        <p:spPr>
          <a:xfrm>
            <a:off x="731520" y="1883407"/>
            <a:ext cx="3456029" cy="0"/>
          </a:xfrm>
          <a:prstGeom prst="line">
            <a:avLst/>
          </a:prstGeom>
          <a:ln>
            <a:solidFill>
              <a:srgbClr val="FFC101"/>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58B4F062-F17A-F406-AC1C-CDE520CDF3A0}"/>
              </a:ext>
            </a:extLst>
          </p:cNvPr>
          <p:cNvSpPr txBox="1"/>
          <p:nvPr/>
        </p:nvSpPr>
        <p:spPr>
          <a:xfrm>
            <a:off x="731520" y="3694168"/>
            <a:ext cx="4114482" cy="584775"/>
          </a:xfrm>
          <a:prstGeom prst="rect">
            <a:avLst/>
          </a:prstGeom>
          <a:noFill/>
        </p:spPr>
        <p:txBody>
          <a:bodyPr wrap="square" rtlCol="0">
            <a:spAutoFit/>
          </a:bodyPr>
          <a:lstStyle/>
          <a:p>
            <a:r>
              <a:rPr lang="en-US" sz="3200" b="1" dirty="0">
                <a:solidFill>
                  <a:schemeClr val="bg1"/>
                </a:solidFill>
                <a:effectLst>
                  <a:outerShdw blurRad="38100" dist="38100" dir="2700000" algn="tl">
                    <a:srgbClr val="000000">
                      <a:alpha val="43137"/>
                    </a:srgbClr>
                  </a:outerShdw>
                </a:effectLst>
                <a:latin typeface="Korolev Bold" panose="02000606000000020004" pitchFamily="2" charset="0"/>
              </a:rPr>
              <a:t>Influence on Teamwork</a:t>
            </a:r>
          </a:p>
        </p:txBody>
      </p:sp>
      <p:sp>
        <p:nvSpPr>
          <p:cNvPr id="10" name="TextBox 9">
            <a:extLst>
              <a:ext uri="{FF2B5EF4-FFF2-40B4-BE49-F238E27FC236}">
                <a16:creationId xmlns:a16="http://schemas.microsoft.com/office/drawing/2014/main" id="{53534313-26E6-453A-6272-903B03991481}"/>
              </a:ext>
            </a:extLst>
          </p:cNvPr>
          <p:cNvSpPr txBox="1"/>
          <p:nvPr/>
        </p:nvSpPr>
        <p:spPr>
          <a:xfrm>
            <a:off x="731520" y="4186795"/>
            <a:ext cx="4739382" cy="1384995"/>
          </a:xfrm>
          <a:prstGeom prst="rect">
            <a:avLst/>
          </a:prstGeom>
          <a:noFill/>
        </p:spPr>
        <p:txBody>
          <a:bodyPr wrap="square" rtlCol="0">
            <a:spAutoFit/>
          </a:bodyPr>
          <a:lstStyle/>
          <a:p>
            <a:r>
              <a:rPr lang="en-US" sz="2800" b="1" dirty="0">
                <a:solidFill>
                  <a:srgbClr val="FFC101"/>
                </a:solidFill>
                <a:effectLst>
                  <a:outerShdw blurRad="38100" dist="38100" dir="2700000" algn="tl">
                    <a:srgbClr val="000000">
                      <a:alpha val="43137"/>
                    </a:srgbClr>
                  </a:outerShdw>
                </a:effectLst>
                <a:latin typeface="Korolev Light" panose="02000506000000020004" pitchFamily="2" charset="0"/>
              </a:rPr>
              <a:t>Remember, your actions and attitude share the team's perspective on safety.</a:t>
            </a:r>
          </a:p>
        </p:txBody>
      </p:sp>
      <p:cxnSp>
        <p:nvCxnSpPr>
          <p:cNvPr id="14" name="Straight Connector 13">
            <a:extLst>
              <a:ext uri="{FF2B5EF4-FFF2-40B4-BE49-F238E27FC236}">
                <a16:creationId xmlns:a16="http://schemas.microsoft.com/office/drawing/2014/main" id="{29E55882-83C3-BCEE-5DA3-C00B54BDD479}"/>
              </a:ext>
            </a:extLst>
          </p:cNvPr>
          <p:cNvCxnSpPr>
            <a:cxnSpLocks/>
          </p:cNvCxnSpPr>
          <p:nvPr/>
        </p:nvCxnSpPr>
        <p:spPr>
          <a:xfrm>
            <a:off x="731520" y="4176826"/>
            <a:ext cx="4114482" cy="0"/>
          </a:xfrm>
          <a:prstGeom prst="line">
            <a:avLst/>
          </a:prstGeom>
          <a:ln>
            <a:solidFill>
              <a:srgbClr val="FFC101"/>
            </a:solidFill>
          </a:ln>
        </p:spPr>
        <p:style>
          <a:lnRef idx="2">
            <a:schemeClr val="accent1"/>
          </a:lnRef>
          <a:fillRef idx="0">
            <a:schemeClr val="accent1"/>
          </a:fillRef>
          <a:effectRef idx="1">
            <a:schemeClr val="accent1"/>
          </a:effectRef>
          <a:fontRef idx="minor">
            <a:schemeClr val="tx1"/>
          </a:fontRef>
        </p:style>
      </p:cxnSp>
    </p:spTree>
    <p:custDataLst>
      <p:tags r:id="rId1"/>
    </p:custDataLst>
    <p:extLst>
      <p:ext uri="{BB962C8B-B14F-4D97-AF65-F5344CB8AC3E}">
        <p14:creationId xmlns:p14="http://schemas.microsoft.com/office/powerpoint/2010/main" val="331243239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E81379-6D0F-985A-92AE-7F9BFA4E79CE}"/>
            </a:ext>
          </a:extLst>
        </p:cNvPr>
        <p:cNvGrpSpPr/>
        <p:nvPr/>
      </p:nvGrpSpPr>
      <p:grpSpPr>
        <a:xfrm>
          <a:off x="0" y="0"/>
          <a:ext cx="0" cy="0"/>
          <a:chOff x="0" y="0"/>
          <a:chExt cx="0" cy="0"/>
        </a:xfrm>
      </p:grpSpPr>
      <p:pic>
        <p:nvPicPr>
          <p:cNvPr id="6" name="Picture 5" descr="A person in a hard hat holding a rolled up blueprint&#10;&#10;AI-generated content may be incorrect.">
            <a:extLst>
              <a:ext uri="{FF2B5EF4-FFF2-40B4-BE49-F238E27FC236}">
                <a16:creationId xmlns:a16="http://schemas.microsoft.com/office/drawing/2014/main" id="{D9C01FC2-1AFD-87F8-FFC0-EAAFE87CC12A}"/>
              </a:ext>
            </a:extLst>
          </p:cNvPr>
          <p:cNvPicPr>
            <a:picLocks noChangeAspect="1"/>
          </p:cNvPicPr>
          <p:nvPr/>
        </p:nvPicPr>
        <p:blipFill>
          <a:blip r:embed="rId4">
            <a:extLst>
              <a:ext uri="{28A0092B-C50C-407E-A947-70E740481C1C}">
                <a14:useLocalDpi xmlns:a14="http://schemas.microsoft.com/office/drawing/2010/main"/>
              </a:ext>
              <a:ext uri="{837473B0-CC2E-450A-ABE3-18F120FF3D39}">
                <a1611:picAttrSrcUrl xmlns:a1611="http://schemas.microsoft.com/office/drawing/2016/11/main" r:id="rId5"/>
              </a:ext>
            </a:extLst>
          </a:blip>
          <a:srcRect/>
          <a:stretch/>
        </p:blipFill>
        <p:spPr>
          <a:xfrm flipH="1">
            <a:off x="0" y="0"/>
            <a:ext cx="12205438" cy="6400800"/>
          </a:xfrm>
          <a:prstGeom prst="rect">
            <a:avLst/>
          </a:prstGeom>
        </p:spPr>
      </p:pic>
      <p:sp>
        <p:nvSpPr>
          <p:cNvPr id="3" name="Rectangle 2">
            <a:extLst>
              <a:ext uri="{FF2B5EF4-FFF2-40B4-BE49-F238E27FC236}">
                <a16:creationId xmlns:a16="http://schemas.microsoft.com/office/drawing/2014/main" id="{E635245C-A43E-C37F-A1DE-8C6DF7A06184}"/>
              </a:ext>
            </a:extLst>
          </p:cNvPr>
          <p:cNvSpPr/>
          <p:nvPr/>
        </p:nvSpPr>
        <p:spPr>
          <a:xfrm>
            <a:off x="0" y="6400800"/>
            <a:ext cx="12192000"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Korolev Medium" panose="02000606000000020004" pitchFamily="2" charset="0"/>
            </a:endParaRPr>
          </a:p>
        </p:txBody>
      </p:sp>
      <p:pic>
        <p:nvPicPr>
          <p:cNvPr id="4" name="Picture 3" descr="A picture containing object, clock, meter&#10;&#10;Description automatically generated">
            <a:extLst>
              <a:ext uri="{FF2B5EF4-FFF2-40B4-BE49-F238E27FC236}">
                <a16:creationId xmlns:a16="http://schemas.microsoft.com/office/drawing/2014/main" id="{9FA6E42A-4FD8-0A03-157B-96E18E2300FF}"/>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855851" y="6471995"/>
            <a:ext cx="1506349" cy="277128"/>
          </a:xfrm>
          <a:prstGeom prst="rect">
            <a:avLst/>
          </a:prstGeom>
        </p:spPr>
      </p:pic>
      <p:sp>
        <p:nvSpPr>
          <p:cNvPr id="15" name="Rounded Rectangle 14">
            <a:extLst>
              <a:ext uri="{FF2B5EF4-FFF2-40B4-BE49-F238E27FC236}">
                <a16:creationId xmlns:a16="http://schemas.microsoft.com/office/drawing/2014/main" id="{39093899-0DA7-5976-CA28-A8C75796A15B}"/>
              </a:ext>
            </a:extLst>
          </p:cNvPr>
          <p:cNvSpPr/>
          <p:nvPr/>
        </p:nvSpPr>
        <p:spPr>
          <a:xfrm>
            <a:off x="6326658" y="548640"/>
            <a:ext cx="5214552" cy="5359219"/>
          </a:xfrm>
          <a:prstGeom prst="roundRect">
            <a:avLst>
              <a:gd name="adj" fmla="val 4819"/>
            </a:avLst>
          </a:prstGeom>
          <a:solidFill>
            <a:schemeClr val="tx1">
              <a:alpha val="50000"/>
            </a:schemeClr>
          </a:solid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E29B1E84-39AD-4130-013D-8B04DB458038}"/>
              </a:ext>
            </a:extLst>
          </p:cNvPr>
          <p:cNvSpPr txBox="1"/>
          <p:nvPr/>
        </p:nvSpPr>
        <p:spPr>
          <a:xfrm>
            <a:off x="6478291" y="1828800"/>
            <a:ext cx="4881967" cy="2000548"/>
          </a:xfrm>
          <a:prstGeom prst="rect">
            <a:avLst/>
          </a:prstGeom>
          <a:noFill/>
        </p:spPr>
        <p:txBody>
          <a:bodyPr wrap="square" rtlCol="0">
            <a:spAutoFit/>
          </a:bodyPr>
          <a:lstStyle/>
          <a:p>
            <a:r>
              <a:rPr lang="en-US" sz="2800" b="1" dirty="0">
                <a:solidFill>
                  <a:srgbClr val="FFC101"/>
                </a:solidFill>
                <a:effectLst>
                  <a:outerShdw blurRad="38100" dist="38100" dir="2700000" algn="tl">
                    <a:srgbClr val="000000">
                      <a:alpha val="43137"/>
                    </a:srgbClr>
                  </a:outerShdw>
                </a:effectLst>
                <a:latin typeface="Korolev Medium" panose="02000606000000020004" pitchFamily="2" charset="0"/>
              </a:rPr>
              <a:t>Practice Self-Awareness</a:t>
            </a:r>
          </a:p>
          <a:p>
            <a:pPr>
              <a:buClr>
                <a:srgbClr val="FFC101"/>
              </a:buClr>
            </a:pPr>
            <a:r>
              <a:rPr lang="en-US" sz="2400" dirty="0">
                <a:solidFill>
                  <a:schemeClr val="bg1"/>
                </a:solidFill>
                <a:effectLst>
                  <a:outerShdw blurRad="38100" dist="38100" dir="2700000" algn="tl">
                    <a:srgbClr val="000000">
                      <a:alpha val="43137"/>
                    </a:srgbClr>
                  </a:outerShdw>
                </a:effectLst>
                <a:latin typeface="Korolev Medium" panose="02000606000000020004" pitchFamily="2" charset="0"/>
              </a:rPr>
              <a:t>Be more aware of your responsibility as a Foreman, and the impact of your words and actions on other people.</a:t>
            </a:r>
          </a:p>
        </p:txBody>
      </p:sp>
      <p:sp>
        <p:nvSpPr>
          <p:cNvPr id="17" name="TextBox 16">
            <a:extLst>
              <a:ext uri="{FF2B5EF4-FFF2-40B4-BE49-F238E27FC236}">
                <a16:creationId xmlns:a16="http://schemas.microsoft.com/office/drawing/2014/main" id="{9B2B0467-49F0-CC0A-B340-CCE3558EAD6C}"/>
              </a:ext>
            </a:extLst>
          </p:cNvPr>
          <p:cNvSpPr txBox="1"/>
          <p:nvPr/>
        </p:nvSpPr>
        <p:spPr>
          <a:xfrm>
            <a:off x="6478291" y="3783450"/>
            <a:ext cx="4188354" cy="523220"/>
          </a:xfrm>
          <a:prstGeom prst="rect">
            <a:avLst/>
          </a:prstGeom>
          <a:noFill/>
        </p:spPr>
        <p:txBody>
          <a:bodyPr wrap="square" rtlCol="0">
            <a:spAutoFit/>
          </a:bodyPr>
          <a:lstStyle/>
          <a:p>
            <a:r>
              <a:rPr lang="en-US" sz="2800" b="1" dirty="0">
                <a:solidFill>
                  <a:srgbClr val="FFC101"/>
                </a:solidFill>
                <a:effectLst>
                  <a:outerShdw blurRad="38100" dist="38100" dir="2700000" algn="tl">
                    <a:srgbClr val="000000">
                      <a:alpha val="43137"/>
                    </a:srgbClr>
                  </a:outerShdw>
                </a:effectLst>
                <a:latin typeface="Korolev Medium" panose="02000606000000020004" pitchFamily="2" charset="0"/>
              </a:rPr>
              <a:t>You Set the Tone</a:t>
            </a:r>
          </a:p>
        </p:txBody>
      </p:sp>
      <p:sp>
        <p:nvSpPr>
          <p:cNvPr id="19" name="TextBox 18">
            <a:extLst>
              <a:ext uri="{FF2B5EF4-FFF2-40B4-BE49-F238E27FC236}">
                <a16:creationId xmlns:a16="http://schemas.microsoft.com/office/drawing/2014/main" id="{D8A8FCC5-F6B9-65E0-2B37-C758593BCBB6}"/>
              </a:ext>
            </a:extLst>
          </p:cNvPr>
          <p:cNvSpPr txBox="1"/>
          <p:nvPr/>
        </p:nvSpPr>
        <p:spPr>
          <a:xfrm>
            <a:off x="6478291" y="4210386"/>
            <a:ext cx="4881967" cy="1569660"/>
          </a:xfrm>
          <a:prstGeom prst="rect">
            <a:avLst/>
          </a:prstGeom>
          <a:noFill/>
        </p:spPr>
        <p:txBody>
          <a:bodyPr wrap="square" rtlCol="0">
            <a:spAutoFit/>
          </a:bodyPr>
          <a:lstStyle/>
          <a:p>
            <a:pPr>
              <a:buClr>
                <a:srgbClr val="FFC101"/>
              </a:buClr>
            </a:pPr>
            <a:r>
              <a:rPr lang="en-US" sz="2400" dirty="0">
                <a:solidFill>
                  <a:schemeClr val="bg1"/>
                </a:solidFill>
                <a:effectLst>
                  <a:outerShdw blurRad="38100" dist="38100" dir="2700000" algn="tl">
                    <a:srgbClr val="000000">
                      <a:alpha val="43137"/>
                    </a:srgbClr>
                  </a:outerShdw>
                </a:effectLst>
                <a:latin typeface="Korolev Medium" panose="02000606000000020004" pitchFamily="2" charset="0"/>
              </a:rPr>
              <a:t>You set the tone for the team with your attitude and behavior, and it then becomes the team’s behavior, all day, from beginning to end.</a:t>
            </a:r>
          </a:p>
        </p:txBody>
      </p:sp>
      <p:sp>
        <p:nvSpPr>
          <p:cNvPr id="20" name="TextBox 19">
            <a:extLst>
              <a:ext uri="{FF2B5EF4-FFF2-40B4-BE49-F238E27FC236}">
                <a16:creationId xmlns:a16="http://schemas.microsoft.com/office/drawing/2014/main" id="{EB80BC19-84D4-ACE0-D214-68A0D3C23A70}"/>
              </a:ext>
            </a:extLst>
          </p:cNvPr>
          <p:cNvSpPr txBox="1"/>
          <p:nvPr/>
        </p:nvSpPr>
        <p:spPr>
          <a:xfrm>
            <a:off x="6723310" y="457200"/>
            <a:ext cx="4421248" cy="1015663"/>
          </a:xfrm>
          <a:prstGeom prst="rect">
            <a:avLst/>
          </a:prstGeom>
          <a:noFill/>
        </p:spPr>
        <p:txBody>
          <a:bodyPr wrap="square" rtlCol="0">
            <a:spAutoFit/>
          </a:bodyPr>
          <a:lstStyle/>
          <a:p>
            <a:pPr algn="ctr"/>
            <a:r>
              <a:rPr lang="en-US" sz="6000" b="1" dirty="0">
                <a:solidFill>
                  <a:schemeClr val="bg1"/>
                </a:solidFill>
                <a:effectLst>
                  <a:outerShdw blurRad="38100" dist="38100" dir="2700000" algn="tl">
                    <a:srgbClr val="000000">
                      <a:alpha val="43137"/>
                    </a:srgbClr>
                  </a:outerShdw>
                </a:effectLst>
                <a:latin typeface="Korolev Heavy" panose="02000606000000020004" pitchFamily="2" charset="0"/>
              </a:rPr>
              <a:t>RECOGNIZE</a:t>
            </a:r>
          </a:p>
        </p:txBody>
      </p:sp>
      <p:cxnSp>
        <p:nvCxnSpPr>
          <p:cNvPr id="21" name="Straight Connector 20">
            <a:extLst>
              <a:ext uri="{FF2B5EF4-FFF2-40B4-BE49-F238E27FC236}">
                <a16:creationId xmlns:a16="http://schemas.microsoft.com/office/drawing/2014/main" id="{45F3D5B3-DBD3-897F-943E-06C39CFD6441}"/>
              </a:ext>
            </a:extLst>
          </p:cNvPr>
          <p:cNvCxnSpPr>
            <a:cxnSpLocks/>
          </p:cNvCxnSpPr>
          <p:nvPr/>
        </p:nvCxnSpPr>
        <p:spPr>
          <a:xfrm>
            <a:off x="7007516" y="1280160"/>
            <a:ext cx="3852837" cy="0"/>
          </a:xfrm>
          <a:prstGeom prst="line">
            <a:avLst/>
          </a:prstGeom>
          <a:ln>
            <a:solidFill>
              <a:srgbClr val="FFC101"/>
            </a:solidFill>
          </a:ln>
        </p:spPr>
        <p:style>
          <a:lnRef idx="2">
            <a:schemeClr val="accent1"/>
          </a:lnRef>
          <a:fillRef idx="0">
            <a:schemeClr val="accent1"/>
          </a:fillRef>
          <a:effectRef idx="1">
            <a:schemeClr val="accent1"/>
          </a:effectRef>
          <a:fontRef idx="minor">
            <a:schemeClr val="tx1"/>
          </a:fontRef>
        </p:style>
      </p:cxnSp>
      <p:sp>
        <p:nvSpPr>
          <p:cNvPr id="22" name="TextBox 21">
            <a:extLst>
              <a:ext uri="{FF2B5EF4-FFF2-40B4-BE49-F238E27FC236}">
                <a16:creationId xmlns:a16="http://schemas.microsoft.com/office/drawing/2014/main" id="{0910AF7F-EC0F-29FA-519E-03B9E0C4DAC6}"/>
              </a:ext>
            </a:extLst>
          </p:cNvPr>
          <p:cNvSpPr txBox="1"/>
          <p:nvPr/>
        </p:nvSpPr>
        <p:spPr>
          <a:xfrm>
            <a:off x="6096000" y="1188720"/>
            <a:ext cx="5685490" cy="646331"/>
          </a:xfrm>
          <a:prstGeom prst="rect">
            <a:avLst/>
          </a:prstGeom>
          <a:noFill/>
        </p:spPr>
        <p:txBody>
          <a:bodyPr wrap="square" rtlCol="0">
            <a:spAutoFit/>
          </a:bodyPr>
          <a:lstStyle/>
          <a:p>
            <a:pPr algn="ctr"/>
            <a:r>
              <a:rPr lang="en-US" sz="3600" dirty="0">
                <a:solidFill>
                  <a:schemeClr val="bg1"/>
                </a:solidFill>
                <a:effectLst>
                  <a:outerShdw blurRad="38100" dist="38100" dir="2700000" algn="tl">
                    <a:srgbClr val="000000">
                      <a:alpha val="43137"/>
                    </a:srgbClr>
                  </a:outerShdw>
                </a:effectLst>
                <a:latin typeface="Korolev Light" panose="02000506000000020004" pitchFamily="2" charset="0"/>
              </a:rPr>
              <a:t>the impact of your role</a:t>
            </a:r>
          </a:p>
        </p:txBody>
      </p:sp>
    </p:spTree>
    <p:custDataLst>
      <p:tags r:id="rId1"/>
    </p:custDataLst>
    <p:extLst>
      <p:ext uri="{BB962C8B-B14F-4D97-AF65-F5344CB8AC3E}">
        <p14:creationId xmlns:p14="http://schemas.microsoft.com/office/powerpoint/2010/main" val="175345546"/>
      </p:ext>
    </p:extLst>
  </p:cSld>
  <p:clrMapOvr>
    <a:masterClrMapping/>
  </p:clrMapOvr>
  <p:transition spd="slow">
    <p:push/>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425C04-0725-2219-36E5-43D44FDEBDF2}"/>
            </a:ext>
          </a:extLst>
        </p:cNvPr>
        <p:cNvGrpSpPr/>
        <p:nvPr/>
      </p:nvGrpSpPr>
      <p:grpSpPr>
        <a:xfrm>
          <a:off x="0" y="0"/>
          <a:ext cx="0" cy="0"/>
          <a:chOff x="0" y="0"/>
          <a:chExt cx="0" cy="0"/>
        </a:xfrm>
      </p:grpSpPr>
      <p:pic>
        <p:nvPicPr>
          <p:cNvPr id="6" name="Picture 5" descr="A person wearing a safety vest and hard hat&#10;&#10;AI-generated content may be incorrect.">
            <a:extLst>
              <a:ext uri="{FF2B5EF4-FFF2-40B4-BE49-F238E27FC236}">
                <a16:creationId xmlns:a16="http://schemas.microsoft.com/office/drawing/2014/main" id="{D4B29DFE-0875-8E1F-FC53-FFC58AF39437}"/>
              </a:ext>
            </a:extLst>
          </p:cNvPr>
          <p:cNvPicPr>
            <a:picLocks noChangeAspect="1"/>
          </p:cNvPicPr>
          <p:nvPr/>
        </p:nvPicPr>
        <p:blipFill>
          <a:blip r:embed="rId4">
            <a:extLst>
              <a:ext uri="{28A0092B-C50C-407E-A947-70E740481C1C}">
                <a14:useLocalDpi xmlns:a14="http://schemas.microsoft.com/office/drawing/2010/main"/>
              </a:ext>
              <a:ext uri="{837473B0-CC2E-450A-ABE3-18F120FF3D39}">
                <a1611:picAttrSrcUrl xmlns:a1611="http://schemas.microsoft.com/office/drawing/2016/11/main" r:id="rId5"/>
              </a:ext>
            </a:extLst>
          </a:blip>
          <a:srcRect/>
          <a:stretch/>
        </p:blipFill>
        <p:spPr>
          <a:xfrm flipH="1">
            <a:off x="0" y="0"/>
            <a:ext cx="12192000" cy="6400801"/>
          </a:xfrm>
          <a:prstGeom prst="rect">
            <a:avLst/>
          </a:prstGeom>
        </p:spPr>
      </p:pic>
      <p:sp>
        <p:nvSpPr>
          <p:cNvPr id="3" name="Rectangle 2">
            <a:extLst>
              <a:ext uri="{FF2B5EF4-FFF2-40B4-BE49-F238E27FC236}">
                <a16:creationId xmlns:a16="http://schemas.microsoft.com/office/drawing/2014/main" id="{D8649575-ED47-0F0C-091B-C6324F793F55}"/>
              </a:ext>
            </a:extLst>
          </p:cNvPr>
          <p:cNvSpPr/>
          <p:nvPr/>
        </p:nvSpPr>
        <p:spPr>
          <a:xfrm>
            <a:off x="0" y="6400800"/>
            <a:ext cx="12192000"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Korolev Medium" panose="02000606000000020004" pitchFamily="2" charset="0"/>
            </a:endParaRPr>
          </a:p>
        </p:txBody>
      </p:sp>
      <p:pic>
        <p:nvPicPr>
          <p:cNvPr id="4" name="Picture 3" descr="A picture containing object, clock, meter&#10;&#10;Description automatically generated">
            <a:extLst>
              <a:ext uri="{FF2B5EF4-FFF2-40B4-BE49-F238E27FC236}">
                <a16:creationId xmlns:a16="http://schemas.microsoft.com/office/drawing/2014/main" id="{88DA5E11-9FE1-0B18-71A1-6A61BF976C1C}"/>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855851" y="6471995"/>
            <a:ext cx="1506349" cy="277128"/>
          </a:xfrm>
          <a:prstGeom prst="rect">
            <a:avLst/>
          </a:prstGeom>
        </p:spPr>
      </p:pic>
      <p:sp>
        <p:nvSpPr>
          <p:cNvPr id="8" name="TextBox 7">
            <a:extLst>
              <a:ext uri="{FF2B5EF4-FFF2-40B4-BE49-F238E27FC236}">
                <a16:creationId xmlns:a16="http://schemas.microsoft.com/office/drawing/2014/main" id="{61FFCDDC-0FC4-8ADC-98E6-33696A555643}"/>
              </a:ext>
            </a:extLst>
          </p:cNvPr>
          <p:cNvSpPr txBox="1"/>
          <p:nvPr/>
        </p:nvSpPr>
        <p:spPr>
          <a:xfrm>
            <a:off x="731520" y="1371600"/>
            <a:ext cx="4114482" cy="1754326"/>
          </a:xfrm>
          <a:prstGeom prst="rect">
            <a:avLst/>
          </a:prstGeom>
          <a:noFill/>
        </p:spPr>
        <p:txBody>
          <a:bodyPr wrap="square" rtlCol="0">
            <a:spAutoFit/>
          </a:bodyPr>
          <a:lstStyle/>
          <a:p>
            <a:pPr marL="457200" indent="-457200">
              <a:buClr>
                <a:srgbClr val="FFC101"/>
              </a:buClr>
              <a:buFont typeface="Arial" panose="020B0604020202020204" pitchFamily="34" charset="0"/>
              <a:buChar char="•"/>
            </a:pPr>
            <a:r>
              <a:rPr lang="en-US" sz="3600" dirty="0">
                <a:solidFill>
                  <a:schemeClr val="bg1"/>
                </a:solidFill>
                <a:effectLst>
                  <a:outerShdw blurRad="38100" dist="38100" dir="2700000" algn="tl">
                    <a:srgbClr val="000000">
                      <a:alpha val="43137"/>
                    </a:srgbClr>
                  </a:outerShdw>
                </a:effectLst>
                <a:latin typeface="Korolev Medium" panose="02000606000000020004" pitchFamily="2" charset="0"/>
              </a:rPr>
              <a:t>Safety</a:t>
            </a:r>
          </a:p>
          <a:p>
            <a:pPr marL="457200" indent="-457200">
              <a:buClr>
                <a:srgbClr val="FFC101"/>
              </a:buClr>
              <a:buFont typeface="Arial" panose="020B0604020202020204" pitchFamily="34" charset="0"/>
              <a:buChar char="•"/>
            </a:pPr>
            <a:r>
              <a:rPr lang="en-US" sz="3600" dirty="0">
                <a:solidFill>
                  <a:schemeClr val="bg1"/>
                </a:solidFill>
                <a:effectLst>
                  <a:outerShdw blurRad="38100" dist="38100" dir="2700000" algn="tl">
                    <a:srgbClr val="000000">
                      <a:alpha val="43137"/>
                    </a:srgbClr>
                  </a:outerShdw>
                </a:effectLst>
                <a:latin typeface="Korolev Medium" panose="02000606000000020004" pitchFamily="2" charset="0"/>
              </a:rPr>
              <a:t>Health</a:t>
            </a:r>
          </a:p>
          <a:p>
            <a:pPr marL="457200" indent="-457200">
              <a:buClr>
                <a:srgbClr val="FFC101"/>
              </a:buClr>
              <a:buFont typeface="Arial" panose="020B0604020202020204" pitchFamily="34" charset="0"/>
              <a:buChar char="•"/>
            </a:pPr>
            <a:r>
              <a:rPr lang="en-US" sz="3600" dirty="0">
                <a:solidFill>
                  <a:schemeClr val="bg1"/>
                </a:solidFill>
                <a:effectLst>
                  <a:outerShdw blurRad="38100" dist="38100" dir="2700000" algn="tl">
                    <a:srgbClr val="000000">
                      <a:alpha val="43137"/>
                    </a:srgbClr>
                  </a:outerShdw>
                </a:effectLst>
                <a:latin typeface="Korolev Medium" panose="02000606000000020004" pitchFamily="2" charset="0"/>
              </a:rPr>
              <a:t>Well-being</a:t>
            </a:r>
          </a:p>
        </p:txBody>
      </p:sp>
      <p:sp>
        <p:nvSpPr>
          <p:cNvPr id="9" name="TextBox 8">
            <a:extLst>
              <a:ext uri="{FF2B5EF4-FFF2-40B4-BE49-F238E27FC236}">
                <a16:creationId xmlns:a16="http://schemas.microsoft.com/office/drawing/2014/main" id="{CCD8F749-C176-FCE2-E189-FED571517B5E}"/>
              </a:ext>
            </a:extLst>
          </p:cNvPr>
          <p:cNvSpPr txBox="1"/>
          <p:nvPr/>
        </p:nvSpPr>
        <p:spPr>
          <a:xfrm>
            <a:off x="731520" y="3200400"/>
            <a:ext cx="6056738" cy="2062103"/>
          </a:xfrm>
          <a:prstGeom prst="rect">
            <a:avLst/>
          </a:prstGeom>
          <a:noFill/>
        </p:spPr>
        <p:txBody>
          <a:bodyPr wrap="square" rtlCol="0">
            <a:spAutoFit/>
          </a:bodyPr>
          <a:lstStyle/>
          <a:p>
            <a:r>
              <a:rPr lang="en-US" sz="3200" dirty="0">
                <a:solidFill>
                  <a:schemeClr val="bg1"/>
                </a:solidFill>
                <a:effectLst>
                  <a:outerShdw blurRad="38100" dist="38100" dir="2700000" algn="tl">
                    <a:srgbClr val="000000">
                      <a:alpha val="43137"/>
                    </a:srgbClr>
                  </a:outerShdw>
                </a:effectLst>
                <a:latin typeface="Korolev Medium" panose="02000606000000020004" pitchFamily="2" charset="0"/>
              </a:rPr>
              <a:t>Caring about people does not mean warm hugs, hearts, and songs. It means that you take a genuine interest in your people.</a:t>
            </a:r>
          </a:p>
        </p:txBody>
      </p:sp>
      <p:cxnSp>
        <p:nvCxnSpPr>
          <p:cNvPr id="11" name="Straight Connector 10">
            <a:extLst>
              <a:ext uri="{FF2B5EF4-FFF2-40B4-BE49-F238E27FC236}">
                <a16:creationId xmlns:a16="http://schemas.microsoft.com/office/drawing/2014/main" id="{D12696F0-A1B3-3388-1CEE-25076C5E6F88}"/>
              </a:ext>
            </a:extLst>
          </p:cNvPr>
          <p:cNvCxnSpPr/>
          <p:nvPr/>
        </p:nvCxnSpPr>
        <p:spPr>
          <a:xfrm>
            <a:off x="731520" y="1097280"/>
            <a:ext cx="4847870" cy="0"/>
          </a:xfrm>
          <a:prstGeom prst="line">
            <a:avLst/>
          </a:prstGeom>
          <a:ln>
            <a:solidFill>
              <a:srgbClr val="FFC101"/>
            </a:solidFill>
          </a:ln>
        </p:spPr>
        <p:style>
          <a:lnRef idx="2">
            <a:schemeClr val="accent1"/>
          </a:lnRef>
          <a:fillRef idx="0">
            <a:schemeClr val="accent1"/>
          </a:fillRef>
          <a:effectRef idx="1">
            <a:schemeClr val="accent1"/>
          </a:effectRef>
          <a:fontRef idx="minor">
            <a:schemeClr val="tx1"/>
          </a:fontRef>
        </p:style>
      </p:cxnSp>
      <p:sp>
        <p:nvSpPr>
          <p:cNvPr id="2" name="TextBox 1">
            <a:extLst>
              <a:ext uri="{FF2B5EF4-FFF2-40B4-BE49-F238E27FC236}">
                <a16:creationId xmlns:a16="http://schemas.microsoft.com/office/drawing/2014/main" id="{15D28604-9C54-85D9-DFA5-98A47D5D57EF}"/>
              </a:ext>
            </a:extLst>
          </p:cNvPr>
          <p:cNvSpPr txBox="1"/>
          <p:nvPr/>
        </p:nvSpPr>
        <p:spPr>
          <a:xfrm>
            <a:off x="731520" y="457200"/>
            <a:ext cx="7200697" cy="769441"/>
          </a:xfrm>
          <a:prstGeom prst="rect">
            <a:avLst/>
          </a:prstGeom>
          <a:noFill/>
        </p:spPr>
        <p:txBody>
          <a:bodyPr wrap="square" rtlCol="0">
            <a:spAutoFit/>
          </a:bodyPr>
          <a:lstStyle/>
          <a:p>
            <a:r>
              <a:rPr lang="en-US" sz="4400" b="1" dirty="0">
                <a:solidFill>
                  <a:schemeClr val="bg1"/>
                </a:solidFill>
                <a:effectLst>
                  <a:outerShdw blurRad="38100" dist="38100" dir="2700000" algn="tl">
                    <a:srgbClr val="000000">
                      <a:alpha val="43137"/>
                    </a:srgbClr>
                  </a:outerShdw>
                </a:effectLst>
                <a:latin typeface="Korolev Heavy" panose="02000606000000020004" pitchFamily="2" charset="0"/>
              </a:rPr>
              <a:t>Caring As a Foreman</a:t>
            </a:r>
          </a:p>
        </p:txBody>
      </p:sp>
    </p:spTree>
    <p:custDataLst>
      <p:tags r:id="rId1"/>
    </p:custDataLst>
    <p:extLst>
      <p:ext uri="{BB962C8B-B14F-4D97-AF65-F5344CB8AC3E}">
        <p14:creationId xmlns:p14="http://schemas.microsoft.com/office/powerpoint/2010/main" val="2864430793"/>
      </p:ext>
    </p:extLst>
  </p:cSld>
  <p:clrMapOvr>
    <a:masterClrMapping/>
  </p:clrMapOvr>
  <p:transition spd="slow">
    <p:push dir="u"/>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5628FB-895A-BDD1-270B-4DDBC312EB67}"/>
            </a:ext>
          </a:extLst>
        </p:cNvPr>
        <p:cNvGrpSpPr/>
        <p:nvPr/>
      </p:nvGrpSpPr>
      <p:grpSpPr>
        <a:xfrm>
          <a:off x="0" y="0"/>
          <a:ext cx="0" cy="0"/>
          <a:chOff x="0" y="0"/>
          <a:chExt cx="0" cy="0"/>
        </a:xfrm>
      </p:grpSpPr>
      <p:pic>
        <p:nvPicPr>
          <p:cNvPr id="6" name="Picture 5" descr="A person wearing a safety vest and hard hat&#10;&#10;AI-generated content may be incorrect.">
            <a:extLst>
              <a:ext uri="{FF2B5EF4-FFF2-40B4-BE49-F238E27FC236}">
                <a16:creationId xmlns:a16="http://schemas.microsoft.com/office/drawing/2014/main" id="{772E2ED8-ED5B-2A8E-D069-7031458CBF09}"/>
              </a:ext>
            </a:extLst>
          </p:cNvPr>
          <p:cNvPicPr>
            <a:picLocks noChangeAspect="1"/>
          </p:cNvPicPr>
          <p:nvPr/>
        </p:nvPicPr>
        <p:blipFill>
          <a:blip r:embed="rId4">
            <a:extLst>
              <a:ext uri="{28A0092B-C50C-407E-A947-70E740481C1C}">
                <a14:useLocalDpi xmlns:a14="http://schemas.microsoft.com/office/drawing/2010/main"/>
              </a:ext>
              <a:ext uri="{837473B0-CC2E-450A-ABE3-18F120FF3D39}">
                <a1611:picAttrSrcUrl xmlns:a1611="http://schemas.microsoft.com/office/drawing/2016/11/main" r:id="rId5"/>
              </a:ext>
            </a:extLst>
          </a:blip>
          <a:srcRect/>
          <a:stretch/>
        </p:blipFill>
        <p:spPr>
          <a:xfrm flipH="1">
            <a:off x="0" y="0"/>
            <a:ext cx="12192000" cy="6400801"/>
          </a:xfrm>
          <a:prstGeom prst="rect">
            <a:avLst/>
          </a:prstGeom>
        </p:spPr>
      </p:pic>
      <p:sp>
        <p:nvSpPr>
          <p:cNvPr id="3" name="Rectangle 2">
            <a:extLst>
              <a:ext uri="{FF2B5EF4-FFF2-40B4-BE49-F238E27FC236}">
                <a16:creationId xmlns:a16="http://schemas.microsoft.com/office/drawing/2014/main" id="{DF491562-594D-6ABA-01B9-F280BE6FBECE}"/>
              </a:ext>
            </a:extLst>
          </p:cNvPr>
          <p:cNvSpPr/>
          <p:nvPr/>
        </p:nvSpPr>
        <p:spPr>
          <a:xfrm>
            <a:off x="0" y="6400800"/>
            <a:ext cx="12192000"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Korolev Medium" panose="02000606000000020004" pitchFamily="2" charset="0"/>
            </a:endParaRPr>
          </a:p>
        </p:txBody>
      </p:sp>
      <p:pic>
        <p:nvPicPr>
          <p:cNvPr id="4" name="Picture 3" descr="A picture containing object, clock, meter&#10;&#10;Description automatically generated">
            <a:extLst>
              <a:ext uri="{FF2B5EF4-FFF2-40B4-BE49-F238E27FC236}">
                <a16:creationId xmlns:a16="http://schemas.microsoft.com/office/drawing/2014/main" id="{B42FA410-C028-4FE2-1CFD-E9AF403CAC65}"/>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855851" y="6471995"/>
            <a:ext cx="1506349" cy="277128"/>
          </a:xfrm>
          <a:prstGeom prst="rect">
            <a:avLst/>
          </a:prstGeom>
        </p:spPr>
      </p:pic>
      <p:sp>
        <p:nvSpPr>
          <p:cNvPr id="9" name="TextBox 8">
            <a:extLst>
              <a:ext uri="{FF2B5EF4-FFF2-40B4-BE49-F238E27FC236}">
                <a16:creationId xmlns:a16="http://schemas.microsoft.com/office/drawing/2014/main" id="{5FF76B61-8081-8979-9D42-458FAFCF8B6F}"/>
              </a:ext>
            </a:extLst>
          </p:cNvPr>
          <p:cNvSpPr txBox="1"/>
          <p:nvPr/>
        </p:nvSpPr>
        <p:spPr>
          <a:xfrm>
            <a:off x="731520" y="1371600"/>
            <a:ext cx="6056738" cy="4093428"/>
          </a:xfrm>
          <a:prstGeom prst="rect">
            <a:avLst/>
          </a:prstGeom>
          <a:noFill/>
        </p:spPr>
        <p:txBody>
          <a:bodyPr wrap="square" rtlCol="0">
            <a:spAutoFit/>
          </a:bodyPr>
          <a:lstStyle/>
          <a:p>
            <a:r>
              <a:rPr lang="en-US" sz="3600" dirty="0">
                <a:solidFill>
                  <a:srgbClr val="FFC101"/>
                </a:solidFill>
                <a:effectLst>
                  <a:outerShdw blurRad="38100" dist="38100" dir="2700000" algn="tl">
                    <a:srgbClr val="000000">
                      <a:alpha val="43137"/>
                    </a:srgbClr>
                  </a:outerShdw>
                </a:effectLst>
                <a:latin typeface="Korolev Medium" panose="02000606000000020004" pitchFamily="2" charset="0"/>
              </a:rPr>
              <a:t>We care because:</a:t>
            </a:r>
          </a:p>
          <a:p>
            <a:pPr marL="514350" indent="-514350">
              <a:buClr>
                <a:srgbClr val="FFC101"/>
              </a:buClr>
              <a:buAutoNum type="arabicPeriod"/>
            </a:pPr>
            <a:r>
              <a:rPr lang="en-US" sz="3200" b="1" dirty="0">
                <a:solidFill>
                  <a:schemeClr val="bg1"/>
                </a:solidFill>
                <a:effectLst>
                  <a:outerShdw blurRad="38100" dist="38100" dir="2700000" algn="tl">
                    <a:srgbClr val="000000">
                      <a:alpha val="43137"/>
                    </a:srgbClr>
                  </a:outerShdw>
                </a:effectLst>
                <a:latin typeface="Korolev Light" panose="02000506000000020004" pitchFamily="2" charset="0"/>
              </a:rPr>
              <a:t>It’s the right thing to do.</a:t>
            </a:r>
          </a:p>
          <a:p>
            <a:pPr marL="514350" indent="-514350">
              <a:buClr>
                <a:srgbClr val="FFC101"/>
              </a:buClr>
              <a:buAutoNum type="arabicPeriod"/>
            </a:pPr>
            <a:r>
              <a:rPr lang="en-US" sz="3200" b="1" dirty="0">
                <a:solidFill>
                  <a:schemeClr val="bg1"/>
                </a:solidFill>
                <a:effectLst>
                  <a:outerShdw blurRad="38100" dist="38100" dir="2700000" algn="tl">
                    <a:srgbClr val="000000">
                      <a:alpha val="43137"/>
                    </a:srgbClr>
                  </a:outerShdw>
                </a:effectLst>
                <a:latin typeface="Korolev Light" panose="02000506000000020004" pitchFamily="2" charset="0"/>
              </a:rPr>
              <a:t>When you care about people and connect with them, they care about you, too.</a:t>
            </a:r>
          </a:p>
          <a:p>
            <a:pPr marL="514350" indent="-514350">
              <a:buClr>
                <a:srgbClr val="FFC101"/>
              </a:buClr>
              <a:buAutoNum type="arabicPeriod"/>
            </a:pPr>
            <a:r>
              <a:rPr lang="en-US" sz="3200" b="1" dirty="0">
                <a:solidFill>
                  <a:schemeClr val="bg1"/>
                </a:solidFill>
                <a:effectLst>
                  <a:outerShdw blurRad="38100" dist="38100" dir="2700000" algn="tl">
                    <a:srgbClr val="000000">
                      <a:alpha val="43137"/>
                    </a:srgbClr>
                  </a:outerShdw>
                </a:effectLst>
                <a:latin typeface="Korolev Light" panose="02000506000000020004" pitchFamily="2" charset="0"/>
              </a:rPr>
              <a:t>People will feel respect and loyalty to someone who cares about them.</a:t>
            </a:r>
          </a:p>
        </p:txBody>
      </p:sp>
      <p:cxnSp>
        <p:nvCxnSpPr>
          <p:cNvPr id="7" name="Straight Connector 6">
            <a:extLst>
              <a:ext uri="{FF2B5EF4-FFF2-40B4-BE49-F238E27FC236}">
                <a16:creationId xmlns:a16="http://schemas.microsoft.com/office/drawing/2014/main" id="{B6B7CAFF-F711-0F68-6636-66EE395FB321}"/>
              </a:ext>
            </a:extLst>
          </p:cNvPr>
          <p:cNvCxnSpPr/>
          <p:nvPr/>
        </p:nvCxnSpPr>
        <p:spPr>
          <a:xfrm>
            <a:off x="731520" y="1097280"/>
            <a:ext cx="4847870" cy="0"/>
          </a:xfrm>
          <a:prstGeom prst="line">
            <a:avLst/>
          </a:prstGeom>
          <a:ln>
            <a:solidFill>
              <a:srgbClr val="FFC101"/>
            </a:solidFill>
          </a:ln>
        </p:spPr>
        <p:style>
          <a:lnRef idx="2">
            <a:schemeClr val="accent1"/>
          </a:lnRef>
          <a:fillRef idx="0">
            <a:schemeClr val="accent1"/>
          </a:fillRef>
          <a:effectRef idx="1">
            <a:schemeClr val="accent1"/>
          </a:effectRef>
          <a:fontRef idx="minor">
            <a:schemeClr val="tx1"/>
          </a:fontRef>
        </p:style>
      </p:cxnSp>
      <p:sp>
        <p:nvSpPr>
          <p:cNvPr id="2" name="TextBox 1">
            <a:extLst>
              <a:ext uri="{FF2B5EF4-FFF2-40B4-BE49-F238E27FC236}">
                <a16:creationId xmlns:a16="http://schemas.microsoft.com/office/drawing/2014/main" id="{C031DEC4-3113-6D99-BD40-3D7A15A1819E}"/>
              </a:ext>
            </a:extLst>
          </p:cNvPr>
          <p:cNvSpPr txBox="1"/>
          <p:nvPr/>
        </p:nvSpPr>
        <p:spPr>
          <a:xfrm>
            <a:off x="731520" y="457200"/>
            <a:ext cx="7200697" cy="769441"/>
          </a:xfrm>
          <a:prstGeom prst="rect">
            <a:avLst/>
          </a:prstGeom>
          <a:noFill/>
        </p:spPr>
        <p:txBody>
          <a:bodyPr wrap="square" rtlCol="0">
            <a:spAutoFit/>
          </a:bodyPr>
          <a:lstStyle/>
          <a:p>
            <a:r>
              <a:rPr lang="en-US" sz="4400" b="1" dirty="0">
                <a:solidFill>
                  <a:schemeClr val="bg1"/>
                </a:solidFill>
                <a:effectLst>
                  <a:outerShdw blurRad="38100" dist="38100" dir="2700000" algn="tl">
                    <a:srgbClr val="000000">
                      <a:alpha val="43137"/>
                    </a:srgbClr>
                  </a:outerShdw>
                </a:effectLst>
                <a:latin typeface="Korolev Heavy" panose="02000606000000020004" pitchFamily="2" charset="0"/>
              </a:rPr>
              <a:t>Caring As a Foreman</a:t>
            </a:r>
          </a:p>
        </p:txBody>
      </p:sp>
    </p:spTree>
    <p:custDataLst>
      <p:tags r:id="rId1"/>
    </p:custDataLst>
    <p:extLst>
      <p:ext uri="{BB962C8B-B14F-4D97-AF65-F5344CB8AC3E}">
        <p14:creationId xmlns:p14="http://schemas.microsoft.com/office/powerpoint/2010/main" val="30577855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16DB10-64AF-2E4A-45F9-C993CE53B44E}"/>
            </a:ext>
          </a:extLst>
        </p:cNvPr>
        <p:cNvGrpSpPr/>
        <p:nvPr/>
      </p:nvGrpSpPr>
      <p:grpSpPr>
        <a:xfrm>
          <a:off x="0" y="0"/>
          <a:ext cx="0" cy="0"/>
          <a:chOff x="0" y="0"/>
          <a:chExt cx="0" cy="0"/>
        </a:xfrm>
      </p:grpSpPr>
      <p:pic>
        <p:nvPicPr>
          <p:cNvPr id="6" name="Picture 5" descr="A close-up of a person shaking hands&#10;&#10;AI-generated content may be incorrect.">
            <a:extLst>
              <a:ext uri="{FF2B5EF4-FFF2-40B4-BE49-F238E27FC236}">
                <a16:creationId xmlns:a16="http://schemas.microsoft.com/office/drawing/2014/main" id="{BF6FA325-4AB3-46E7-E390-BBD6C6E1FA13}"/>
              </a:ext>
            </a:extLst>
          </p:cNvPr>
          <p:cNvPicPr>
            <a:picLocks noChangeAspect="1"/>
          </p:cNvPicPr>
          <p:nvPr/>
        </p:nvPicPr>
        <p:blipFill>
          <a:blip r:embed="rId4">
            <a:extLst>
              <a:ext uri="{28A0092B-C50C-407E-A947-70E740481C1C}">
                <a14:useLocalDpi xmlns:a14="http://schemas.microsoft.com/office/drawing/2010/main"/>
              </a:ext>
              <a:ext uri="{837473B0-CC2E-450A-ABE3-18F120FF3D39}">
                <a1611:picAttrSrcUrl xmlns:a1611="http://schemas.microsoft.com/office/drawing/2016/11/main" r:id="rId5"/>
              </a:ext>
            </a:extLst>
          </a:blip>
          <a:srcRect/>
          <a:stretch/>
        </p:blipFill>
        <p:spPr>
          <a:xfrm>
            <a:off x="0" y="1"/>
            <a:ext cx="12191999" cy="6400800"/>
          </a:xfrm>
          <a:prstGeom prst="rect">
            <a:avLst/>
          </a:prstGeom>
        </p:spPr>
      </p:pic>
      <p:sp>
        <p:nvSpPr>
          <p:cNvPr id="3" name="Rectangle 2">
            <a:extLst>
              <a:ext uri="{FF2B5EF4-FFF2-40B4-BE49-F238E27FC236}">
                <a16:creationId xmlns:a16="http://schemas.microsoft.com/office/drawing/2014/main" id="{D8685F4F-73C1-B02B-6643-4E6B7882710F}"/>
              </a:ext>
            </a:extLst>
          </p:cNvPr>
          <p:cNvSpPr/>
          <p:nvPr/>
        </p:nvSpPr>
        <p:spPr>
          <a:xfrm>
            <a:off x="0" y="6400800"/>
            <a:ext cx="12192000"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Korolev Medium" panose="02000606000000020004" pitchFamily="2" charset="0"/>
            </a:endParaRPr>
          </a:p>
        </p:txBody>
      </p:sp>
      <p:pic>
        <p:nvPicPr>
          <p:cNvPr id="4" name="Picture 3" descr="A picture containing object, clock, meter&#10;&#10;Description automatically generated">
            <a:extLst>
              <a:ext uri="{FF2B5EF4-FFF2-40B4-BE49-F238E27FC236}">
                <a16:creationId xmlns:a16="http://schemas.microsoft.com/office/drawing/2014/main" id="{B02A9B06-9162-0101-F621-6174BA8C233D}"/>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855851" y="6471995"/>
            <a:ext cx="1506349" cy="277128"/>
          </a:xfrm>
          <a:prstGeom prst="rect">
            <a:avLst/>
          </a:prstGeom>
        </p:spPr>
      </p:pic>
      <p:sp>
        <p:nvSpPr>
          <p:cNvPr id="12" name="Rounded Rectangle 11">
            <a:extLst>
              <a:ext uri="{FF2B5EF4-FFF2-40B4-BE49-F238E27FC236}">
                <a16:creationId xmlns:a16="http://schemas.microsoft.com/office/drawing/2014/main" id="{50B777C2-E0C5-44D9-AB22-BB3F76302A19}"/>
              </a:ext>
            </a:extLst>
          </p:cNvPr>
          <p:cNvSpPr/>
          <p:nvPr/>
        </p:nvSpPr>
        <p:spPr>
          <a:xfrm>
            <a:off x="842009" y="369332"/>
            <a:ext cx="10507980" cy="5355772"/>
          </a:xfrm>
          <a:prstGeom prst="roundRect">
            <a:avLst>
              <a:gd name="adj" fmla="val 5062"/>
            </a:avLst>
          </a:prstGeom>
          <a:solidFill>
            <a:schemeClr val="tx1">
              <a:alpha val="52356"/>
            </a:schemeClr>
          </a:solid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EDFAE553-4E7C-4E98-DAD0-5D64C634F79C}"/>
              </a:ext>
            </a:extLst>
          </p:cNvPr>
          <p:cNvSpPr txBox="1"/>
          <p:nvPr/>
        </p:nvSpPr>
        <p:spPr>
          <a:xfrm>
            <a:off x="1236102" y="1974945"/>
            <a:ext cx="9719796" cy="3046988"/>
          </a:xfrm>
          <a:prstGeom prst="rect">
            <a:avLst/>
          </a:prstGeom>
          <a:noFill/>
        </p:spPr>
        <p:txBody>
          <a:bodyPr wrap="square" rtlCol="0">
            <a:spAutoFit/>
          </a:bodyPr>
          <a:lstStyle/>
          <a:p>
            <a:pPr>
              <a:buClr>
                <a:srgbClr val="FFC101"/>
              </a:buClr>
            </a:pPr>
            <a:r>
              <a:rPr lang="en-US" sz="2400" dirty="0">
                <a:solidFill>
                  <a:srgbClr val="FFC101"/>
                </a:solidFill>
                <a:effectLst>
                  <a:outerShdw blurRad="38100" dist="38100" dir="2700000" algn="tl">
                    <a:srgbClr val="000000">
                      <a:alpha val="43137"/>
                    </a:srgbClr>
                  </a:outerShdw>
                </a:effectLst>
                <a:latin typeface="Korolev Bold" panose="02000606000000020004" pitchFamily="2" charset="0"/>
              </a:rPr>
              <a:t>Actions Speak Louder Than Words</a:t>
            </a:r>
          </a:p>
          <a:p>
            <a:pPr marL="342900" indent="-342900">
              <a:buClr>
                <a:srgbClr val="FFC101"/>
              </a:buClr>
              <a:buFont typeface="Arial" panose="020B0604020202020204" pitchFamily="34" charset="0"/>
              <a:buChar char="•"/>
            </a:pPr>
            <a:r>
              <a:rPr lang="en-US" sz="2400" b="1" dirty="0">
                <a:solidFill>
                  <a:schemeClr val="bg1"/>
                </a:solidFill>
                <a:effectLst>
                  <a:outerShdw blurRad="38100" dist="38100" dir="2700000" algn="tl">
                    <a:srgbClr val="000000">
                      <a:alpha val="43137"/>
                    </a:srgbClr>
                  </a:outerShdw>
                </a:effectLst>
                <a:latin typeface="Korolev Light" panose="02000506000000020004" pitchFamily="2" charset="0"/>
              </a:rPr>
              <a:t>Lead by example and model safe practices</a:t>
            </a:r>
          </a:p>
          <a:p>
            <a:pPr marL="342900" indent="-342900">
              <a:buClr>
                <a:srgbClr val="FFC101"/>
              </a:buClr>
              <a:buFont typeface="Arial" panose="020B0604020202020204" pitchFamily="34" charset="0"/>
              <a:buChar char="•"/>
            </a:pPr>
            <a:r>
              <a:rPr lang="en-US" sz="2400" b="1" dirty="0">
                <a:solidFill>
                  <a:schemeClr val="bg1"/>
                </a:solidFill>
                <a:effectLst>
                  <a:outerShdw blurRad="38100" dist="38100" dir="2700000" algn="tl">
                    <a:srgbClr val="000000">
                      <a:alpha val="43137"/>
                    </a:srgbClr>
                  </a:outerShdw>
                </a:effectLst>
                <a:latin typeface="Korolev Light" panose="02000506000000020004" pitchFamily="2" charset="0"/>
              </a:rPr>
              <a:t>Engage with your crew and show that their safety is a priority</a:t>
            </a:r>
          </a:p>
          <a:p>
            <a:pPr marL="342900" indent="-342900">
              <a:buClr>
                <a:srgbClr val="FFC101"/>
              </a:buClr>
              <a:buFont typeface="Arial" panose="020B0604020202020204" pitchFamily="34" charset="0"/>
              <a:buChar char="•"/>
            </a:pPr>
            <a:r>
              <a:rPr lang="en-US" sz="2400" b="1" dirty="0">
                <a:solidFill>
                  <a:schemeClr val="bg1"/>
                </a:solidFill>
                <a:effectLst>
                  <a:outerShdw blurRad="38100" dist="38100" dir="2700000" algn="tl">
                    <a:srgbClr val="000000">
                      <a:alpha val="43137"/>
                    </a:srgbClr>
                  </a:outerShdw>
                </a:effectLst>
                <a:latin typeface="Korolev Light" panose="02000506000000020004" pitchFamily="2" charset="0"/>
              </a:rPr>
              <a:t>Ensure that everyone on the crew understands your message</a:t>
            </a:r>
          </a:p>
          <a:p>
            <a:pPr>
              <a:buClr>
                <a:srgbClr val="FFC101"/>
              </a:buClr>
            </a:pPr>
            <a:endParaRPr lang="en-US" sz="2400" b="1" dirty="0">
              <a:solidFill>
                <a:schemeClr val="bg1"/>
              </a:solidFill>
              <a:effectLst>
                <a:outerShdw blurRad="38100" dist="38100" dir="2700000" algn="tl">
                  <a:srgbClr val="000000">
                    <a:alpha val="43137"/>
                  </a:srgbClr>
                </a:outerShdw>
              </a:effectLst>
              <a:latin typeface="Korolev Light" panose="02000506000000020004" pitchFamily="2" charset="0"/>
            </a:endParaRPr>
          </a:p>
          <a:p>
            <a:pPr>
              <a:buClr>
                <a:srgbClr val="FFC101"/>
              </a:buClr>
            </a:pPr>
            <a:r>
              <a:rPr lang="en-US" sz="2400" dirty="0">
                <a:solidFill>
                  <a:srgbClr val="FFC101"/>
                </a:solidFill>
                <a:effectLst>
                  <a:outerShdw blurRad="38100" dist="38100" dir="2700000" algn="tl">
                    <a:srgbClr val="000000">
                      <a:alpha val="43137"/>
                    </a:srgbClr>
                  </a:outerShdw>
                </a:effectLst>
                <a:latin typeface="Korolev Bold" panose="02000606000000020004" pitchFamily="2" charset="0"/>
              </a:rPr>
              <a:t>Build Credibility</a:t>
            </a:r>
          </a:p>
          <a:p>
            <a:pPr marL="342900" indent="-342900">
              <a:buClr>
                <a:srgbClr val="FFC101"/>
              </a:buClr>
              <a:buFont typeface="Arial" panose="020B0604020202020204" pitchFamily="34" charset="0"/>
              <a:buChar char="•"/>
            </a:pPr>
            <a:r>
              <a:rPr lang="en-US" sz="2400" b="1" dirty="0">
                <a:solidFill>
                  <a:schemeClr val="bg1"/>
                </a:solidFill>
                <a:effectLst>
                  <a:outerShdw blurRad="38100" dist="38100" dir="2700000" algn="tl">
                    <a:srgbClr val="000000">
                      <a:alpha val="43137"/>
                    </a:srgbClr>
                  </a:outerShdw>
                </a:effectLst>
                <a:latin typeface="Korolev Light" panose="02000506000000020004" pitchFamily="2" charset="0"/>
              </a:rPr>
              <a:t>Earn and maintain the respect of your crew</a:t>
            </a:r>
          </a:p>
          <a:p>
            <a:pPr marL="342900" indent="-342900">
              <a:buClr>
                <a:srgbClr val="FFC101"/>
              </a:buClr>
              <a:buFont typeface="Arial" panose="020B0604020202020204" pitchFamily="34" charset="0"/>
              <a:buChar char="•"/>
            </a:pPr>
            <a:r>
              <a:rPr lang="en-US" sz="2400" b="1" dirty="0">
                <a:solidFill>
                  <a:schemeClr val="bg1"/>
                </a:solidFill>
                <a:effectLst>
                  <a:outerShdw blurRad="38100" dist="38100" dir="2700000" algn="tl">
                    <a:srgbClr val="000000">
                      <a:alpha val="43137"/>
                    </a:srgbClr>
                  </a:outerShdw>
                </a:effectLst>
                <a:latin typeface="Korolev Light" panose="02000506000000020004" pitchFamily="2" charset="0"/>
              </a:rPr>
              <a:t>Practice being consistent, accountable, and transparent</a:t>
            </a:r>
          </a:p>
        </p:txBody>
      </p:sp>
      <p:sp>
        <p:nvSpPr>
          <p:cNvPr id="14" name="TextBox 13">
            <a:extLst>
              <a:ext uri="{FF2B5EF4-FFF2-40B4-BE49-F238E27FC236}">
                <a16:creationId xmlns:a16="http://schemas.microsoft.com/office/drawing/2014/main" id="{75BF6C25-18B4-24A1-0CF0-9E02588D8E3C}"/>
              </a:ext>
            </a:extLst>
          </p:cNvPr>
          <p:cNvSpPr txBox="1"/>
          <p:nvPr/>
        </p:nvSpPr>
        <p:spPr>
          <a:xfrm>
            <a:off x="1458686" y="457200"/>
            <a:ext cx="9274629" cy="769441"/>
          </a:xfrm>
          <a:prstGeom prst="rect">
            <a:avLst/>
          </a:prstGeom>
          <a:noFill/>
          <a:effectLst>
            <a:outerShdw blurRad="50800" dist="38100" dir="18900000" algn="bl" rotWithShape="0">
              <a:prstClr val="black">
                <a:alpha val="40000"/>
              </a:prstClr>
            </a:outerShdw>
          </a:effectLst>
        </p:spPr>
        <p:txBody>
          <a:bodyPr wrap="square" rtlCol="0">
            <a:spAutoFit/>
          </a:bodyPr>
          <a:lstStyle/>
          <a:p>
            <a:pPr algn="ctr"/>
            <a:r>
              <a:rPr lang="en-US" sz="4400" b="1" dirty="0">
                <a:solidFill>
                  <a:srgbClr val="FFC101"/>
                </a:solidFill>
                <a:latin typeface="Korolev Heavy" panose="02000606000000020004" pitchFamily="2" charset="0"/>
              </a:rPr>
              <a:t>Earning Respect</a:t>
            </a:r>
            <a:endParaRPr lang="en-US" sz="4400" b="1" dirty="0">
              <a:solidFill>
                <a:schemeClr val="bg1"/>
              </a:solidFill>
              <a:latin typeface="Korolev Medium" panose="02000606000000020004" pitchFamily="2" charset="0"/>
            </a:endParaRPr>
          </a:p>
        </p:txBody>
      </p:sp>
      <p:cxnSp>
        <p:nvCxnSpPr>
          <p:cNvPr id="16" name="Straight Connector 15">
            <a:extLst>
              <a:ext uri="{FF2B5EF4-FFF2-40B4-BE49-F238E27FC236}">
                <a16:creationId xmlns:a16="http://schemas.microsoft.com/office/drawing/2014/main" id="{6AA53F9C-241C-2878-00AA-46320B5C58F0}"/>
              </a:ext>
            </a:extLst>
          </p:cNvPr>
          <p:cNvCxnSpPr/>
          <p:nvPr/>
        </p:nvCxnSpPr>
        <p:spPr>
          <a:xfrm flipH="1">
            <a:off x="2399088" y="1828800"/>
            <a:ext cx="7303052" cy="0"/>
          </a:xfrm>
          <a:prstGeom prst="line">
            <a:avLst/>
          </a:prstGeom>
          <a:ln>
            <a:solidFill>
              <a:srgbClr val="FFC101"/>
            </a:solidFill>
          </a:ln>
        </p:spPr>
        <p:style>
          <a:lnRef idx="2">
            <a:schemeClr val="accent1"/>
          </a:lnRef>
          <a:fillRef idx="0">
            <a:schemeClr val="accent1"/>
          </a:fillRef>
          <a:effectRef idx="1">
            <a:schemeClr val="accent1"/>
          </a:effectRef>
          <a:fontRef idx="minor">
            <a:schemeClr val="tx1"/>
          </a:fontRef>
        </p:style>
      </p:cxnSp>
      <p:sp>
        <p:nvSpPr>
          <p:cNvPr id="17" name="TextBox 16">
            <a:extLst>
              <a:ext uri="{FF2B5EF4-FFF2-40B4-BE49-F238E27FC236}">
                <a16:creationId xmlns:a16="http://schemas.microsoft.com/office/drawing/2014/main" id="{917CEB50-8899-17A7-894C-C0DB47DFF7C1}"/>
              </a:ext>
            </a:extLst>
          </p:cNvPr>
          <p:cNvSpPr txBox="1"/>
          <p:nvPr/>
        </p:nvSpPr>
        <p:spPr>
          <a:xfrm>
            <a:off x="1458686" y="1011072"/>
            <a:ext cx="9274629" cy="923330"/>
          </a:xfrm>
          <a:prstGeom prst="rect">
            <a:avLst/>
          </a:prstGeom>
          <a:noFill/>
          <a:effectLst>
            <a:outerShdw blurRad="50800" dist="38100" dir="18900000" algn="bl" rotWithShape="0">
              <a:prstClr val="black">
                <a:alpha val="40000"/>
              </a:prstClr>
            </a:outerShdw>
          </a:effectLst>
        </p:spPr>
        <p:txBody>
          <a:bodyPr wrap="square" rtlCol="0">
            <a:spAutoFit/>
          </a:bodyPr>
          <a:lstStyle/>
          <a:p>
            <a:pPr algn="ctr"/>
            <a:r>
              <a:rPr lang="en-US" sz="5400" b="1" dirty="0">
                <a:solidFill>
                  <a:schemeClr val="bg1"/>
                </a:solidFill>
                <a:latin typeface="Korolev Medium" panose="02000606000000020004" pitchFamily="2" charset="0"/>
              </a:rPr>
              <a:t>As A Foreman</a:t>
            </a:r>
            <a:endParaRPr lang="en-US" sz="4400" b="1" dirty="0">
              <a:solidFill>
                <a:schemeClr val="bg1"/>
              </a:solidFill>
              <a:latin typeface="Korolev Medium" panose="02000606000000020004" pitchFamily="2" charset="0"/>
            </a:endParaRPr>
          </a:p>
        </p:txBody>
      </p:sp>
    </p:spTree>
    <p:custDataLst>
      <p:tags r:id="rId1"/>
    </p:custDataLst>
    <p:extLst>
      <p:ext uri="{BB962C8B-B14F-4D97-AF65-F5344CB8AC3E}">
        <p14:creationId xmlns:p14="http://schemas.microsoft.com/office/powerpoint/2010/main" val="4131905509"/>
      </p:ext>
    </p:extLst>
  </p:cSld>
  <p:clrMapOvr>
    <a:masterClrMapping/>
  </p:clrMapOvr>
  <p:transition spd="slow">
    <p:push/>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B1A88B-0972-2CFC-FA95-09B69D0296A5}"/>
            </a:ext>
          </a:extLst>
        </p:cNvPr>
        <p:cNvGrpSpPr/>
        <p:nvPr/>
      </p:nvGrpSpPr>
      <p:grpSpPr>
        <a:xfrm>
          <a:off x="0" y="0"/>
          <a:ext cx="0" cy="0"/>
          <a:chOff x="0" y="0"/>
          <a:chExt cx="0" cy="0"/>
        </a:xfrm>
      </p:grpSpPr>
      <p:pic>
        <p:nvPicPr>
          <p:cNvPr id="11" name="Picture 2">
            <a:extLst>
              <a:ext uri="{FF2B5EF4-FFF2-40B4-BE49-F238E27FC236}">
                <a16:creationId xmlns:a16="http://schemas.microsoft.com/office/drawing/2014/main" id="{A8A32A96-B676-879C-118C-25A9B42ACD99}"/>
              </a:ext>
            </a:extLst>
          </p:cNvPr>
          <p:cNvPicPr>
            <a:picLocks noChangeAspect="1" noChangeArrowheads="1"/>
          </p:cNvPicPr>
          <p:nvPr/>
        </p:nvPicPr>
        <p:blipFill rotWithShape="1">
          <a:blip r:embed="rId4">
            <a:extLst>
              <a:ext uri="{28A0092B-C50C-407E-A947-70E740481C1C}">
                <a14:useLocalDpi xmlns:a14="http://schemas.microsoft.com/office/drawing/2010/main"/>
              </a:ext>
            </a:extLst>
          </a:blip>
          <a:srcRect/>
          <a:stretch/>
        </p:blipFill>
        <p:spPr bwMode="auto">
          <a:xfrm>
            <a:off x="5577840" y="0"/>
            <a:ext cx="6614160" cy="6445157"/>
          </a:xfrm>
          <a:prstGeom prst="rect">
            <a:avLst/>
          </a:prstGeom>
          <a:extLst>
            <a:ext uri="{909E8E84-426E-40DD-AFC4-6F175D3DCCD1}">
              <a14:hiddenFill xmlns:a14="http://schemas.microsoft.com/office/drawing/2010/main">
                <a:solidFill>
                  <a:srgbClr val="FFFFFF"/>
                </a:solidFill>
              </a14:hiddenFill>
            </a:ext>
          </a:extLst>
        </p:spPr>
      </p:pic>
      <p:sp>
        <p:nvSpPr>
          <p:cNvPr id="17" name="Parallelogram 16">
            <a:extLst>
              <a:ext uri="{FF2B5EF4-FFF2-40B4-BE49-F238E27FC236}">
                <a16:creationId xmlns:a16="http://schemas.microsoft.com/office/drawing/2014/main" id="{1244E5A3-F66F-492C-DED2-67520E0B6AB1}"/>
              </a:ext>
            </a:extLst>
          </p:cNvPr>
          <p:cNvSpPr/>
          <p:nvPr/>
        </p:nvSpPr>
        <p:spPr>
          <a:xfrm>
            <a:off x="-1883664" y="0"/>
            <a:ext cx="9601200" cy="6400800"/>
          </a:xfrm>
          <a:prstGeom prst="parallelogram">
            <a:avLst>
              <a:gd name="adj" fmla="val 29286"/>
            </a:avLst>
          </a:prstGeom>
          <a:solidFill>
            <a:srgbClr val="00223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Parallelogram 17">
            <a:extLst>
              <a:ext uri="{FF2B5EF4-FFF2-40B4-BE49-F238E27FC236}">
                <a16:creationId xmlns:a16="http://schemas.microsoft.com/office/drawing/2014/main" id="{F9363B97-4801-A976-8841-B6986AEF0C1F}"/>
              </a:ext>
            </a:extLst>
          </p:cNvPr>
          <p:cNvSpPr/>
          <p:nvPr/>
        </p:nvSpPr>
        <p:spPr>
          <a:xfrm>
            <a:off x="5577840" y="-1"/>
            <a:ext cx="2167052" cy="6445157"/>
          </a:xfrm>
          <a:prstGeom prst="parallelogram">
            <a:avLst>
              <a:gd name="adj" fmla="val 87029"/>
            </a:avLst>
          </a:prstGeom>
          <a:solidFill>
            <a:schemeClr val="bg1"/>
          </a:solidFill>
          <a:ln>
            <a:noFill/>
          </a:ln>
          <a:effectLst>
            <a:outerShdw blurRad="323651" dist="38100" dir="8100000" sx="111581" sy="111581"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E19B52AA-AC6C-289F-B1DC-79D464BA99B1}"/>
              </a:ext>
            </a:extLst>
          </p:cNvPr>
          <p:cNvSpPr txBox="1"/>
          <p:nvPr/>
        </p:nvSpPr>
        <p:spPr>
          <a:xfrm>
            <a:off x="731520" y="1097280"/>
            <a:ext cx="6839712" cy="1077218"/>
          </a:xfrm>
          <a:prstGeom prst="rect">
            <a:avLst/>
          </a:prstGeom>
          <a:noFill/>
        </p:spPr>
        <p:txBody>
          <a:bodyPr wrap="square" rtlCol="0">
            <a:spAutoFit/>
          </a:bodyPr>
          <a:lstStyle/>
          <a:p>
            <a:r>
              <a:rPr lang="en-US" sz="3200" b="1" dirty="0">
                <a:solidFill>
                  <a:schemeClr val="bg1"/>
                </a:solidFill>
                <a:effectLst>
                  <a:outerShdw blurRad="38100" dist="38100" dir="2700000" algn="tl">
                    <a:srgbClr val="000000">
                      <a:alpha val="43137"/>
                    </a:srgbClr>
                  </a:outerShdw>
                </a:effectLst>
                <a:latin typeface="Korolev Bold" panose="02000606000000020004" pitchFamily="2" charset="0"/>
              </a:rPr>
              <a:t>Techniques for Clear and Effective Communication</a:t>
            </a:r>
          </a:p>
        </p:txBody>
      </p:sp>
      <p:cxnSp>
        <p:nvCxnSpPr>
          <p:cNvPr id="6" name="Straight Connector 5">
            <a:extLst>
              <a:ext uri="{FF2B5EF4-FFF2-40B4-BE49-F238E27FC236}">
                <a16:creationId xmlns:a16="http://schemas.microsoft.com/office/drawing/2014/main" id="{3E37FD07-9292-97E5-129C-B0FE465526C9}"/>
              </a:ext>
            </a:extLst>
          </p:cNvPr>
          <p:cNvCxnSpPr>
            <a:cxnSpLocks/>
          </p:cNvCxnSpPr>
          <p:nvPr/>
        </p:nvCxnSpPr>
        <p:spPr>
          <a:xfrm>
            <a:off x="731520" y="1097280"/>
            <a:ext cx="5943600" cy="0"/>
          </a:xfrm>
          <a:prstGeom prst="line">
            <a:avLst/>
          </a:prstGeom>
          <a:ln>
            <a:solidFill>
              <a:srgbClr val="FFC101"/>
            </a:solidFill>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A2725B0D-58C4-541E-28CD-61FFAC378B87}"/>
              </a:ext>
            </a:extLst>
          </p:cNvPr>
          <p:cNvSpPr txBox="1"/>
          <p:nvPr/>
        </p:nvSpPr>
        <p:spPr>
          <a:xfrm>
            <a:off x="731520" y="457200"/>
            <a:ext cx="7200697" cy="769441"/>
          </a:xfrm>
          <a:prstGeom prst="rect">
            <a:avLst/>
          </a:prstGeom>
          <a:noFill/>
        </p:spPr>
        <p:txBody>
          <a:bodyPr wrap="square" rtlCol="0">
            <a:spAutoFit/>
          </a:bodyPr>
          <a:lstStyle/>
          <a:p>
            <a:r>
              <a:rPr lang="en-US" sz="4400" b="1" dirty="0">
                <a:solidFill>
                  <a:schemeClr val="bg1"/>
                </a:solidFill>
                <a:effectLst>
                  <a:outerShdw blurRad="38100" dist="38100" dir="2700000" algn="tl">
                    <a:srgbClr val="000000">
                      <a:alpha val="43137"/>
                    </a:srgbClr>
                  </a:outerShdw>
                </a:effectLst>
                <a:latin typeface="Korolev Heavy" panose="02000606000000020004" pitchFamily="2" charset="0"/>
              </a:rPr>
              <a:t>Effective Communication</a:t>
            </a:r>
          </a:p>
        </p:txBody>
      </p:sp>
      <p:sp>
        <p:nvSpPr>
          <p:cNvPr id="10" name="TextBox 9">
            <a:extLst>
              <a:ext uri="{FF2B5EF4-FFF2-40B4-BE49-F238E27FC236}">
                <a16:creationId xmlns:a16="http://schemas.microsoft.com/office/drawing/2014/main" id="{412A74CD-5DFF-C577-E3DA-0D5313EA8538}"/>
              </a:ext>
            </a:extLst>
          </p:cNvPr>
          <p:cNvSpPr txBox="1"/>
          <p:nvPr/>
        </p:nvSpPr>
        <p:spPr>
          <a:xfrm>
            <a:off x="731520" y="2286000"/>
            <a:ext cx="7200696" cy="2308324"/>
          </a:xfrm>
          <a:prstGeom prst="rect">
            <a:avLst/>
          </a:prstGeom>
          <a:noFill/>
        </p:spPr>
        <p:txBody>
          <a:bodyPr wrap="square" rtlCol="0">
            <a:spAutoFit/>
          </a:bodyPr>
          <a:lstStyle/>
          <a:p>
            <a:pPr marL="285750" indent="-285750">
              <a:buClr>
                <a:srgbClr val="FFC101"/>
              </a:buClr>
              <a:buFont typeface="Arial" panose="020B0604020202020204" pitchFamily="34" charset="0"/>
              <a:buChar char="•"/>
            </a:pPr>
            <a:r>
              <a:rPr lang="en-US" sz="2400" b="1" dirty="0">
                <a:solidFill>
                  <a:schemeClr val="bg1"/>
                </a:solidFill>
                <a:effectLst>
                  <a:outerShdw blurRad="38100" dist="38100" dir="2700000" algn="tl">
                    <a:srgbClr val="000000">
                      <a:alpha val="43137"/>
                    </a:srgbClr>
                  </a:outerShdw>
                </a:effectLst>
                <a:latin typeface="Korolev Light" panose="02000506000000020004" pitchFamily="2" charset="0"/>
              </a:rPr>
              <a:t>Speak Clearly and Concisely</a:t>
            </a:r>
          </a:p>
          <a:p>
            <a:pPr marL="285750" indent="-285750">
              <a:buClr>
                <a:srgbClr val="FFC101"/>
              </a:buClr>
              <a:buFont typeface="Arial" panose="020B0604020202020204" pitchFamily="34" charset="0"/>
              <a:buChar char="•"/>
            </a:pPr>
            <a:r>
              <a:rPr lang="en-US" sz="2400" b="1" dirty="0">
                <a:solidFill>
                  <a:schemeClr val="bg1"/>
                </a:solidFill>
                <a:effectLst>
                  <a:outerShdw blurRad="38100" dist="38100" dir="2700000" algn="tl">
                    <a:srgbClr val="000000">
                      <a:alpha val="43137"/>
                    </a:srgbClr>
                  </a:outerShdw>
                </a:effectLst>
                <a:latin typeface="Korolev Light" panose="02000506000000020004" pitchFamily="2" charset="0"/>
              </a:rPr>
              <a:t>Provide Context and Examples</a:t>
            </a:r>
          </a:p>
          <a:p>
            <a:pPr marL="285750" indent="-285750">
              <a:buClr>
                <a:srgbClr val="FFC101"/>
              </a:buClr>
              <a:buFont typeface="Arial" panose="020B0604020202020204" pitchFamily="34" charset="0"/>
              <a:buChar char="•"/>
            </a:pPr>
            <a:r>
              <a:rPr lang="en-US" sz="2400" b="1" dirty="0">
                <a:solidFill>
                  <a:schemeClr val="bg1"/>
                </a:solidFill>
                <a:effectLst>
                  <a:outerShdw blurRad="38100" dist="38100" dir="2700000" algn="tl">
                    <a:srgbClr val="000000">
                      <a:alpha val="43137"/>
                    </a:srgbClr>
                  </a:outerShdw>
                </a:effectLst>
                <a:latin typeface="Korolev Light" panose="02000506000000020004" pitchFamily="2" charset="0"/>
              </a:rPr>
              <a:t>Use Multiple Communication Methods</a:t>
            </a:r>
          </a:p>
          <a:p>
            <a:pPr marL="285750" indent="-285750">
              <a:buClr>
                <a:srgbClr val="FFC101"/>
              </a:buClr>
              <a:buFont typeface="Arial" panose="020B0604020202020204" pitchFamily="34" charset="0"/>
              <a:buChar char="•"/>
            </a:pPr>
            <a:r>
              <a:rPr lang="en-US" sz="2400" b="1" dirty="0">
                <a:solidFill>
                  <a:schemeClr val="bg1"/>
                </a:solidFill>
                <a:effectLst>
                  <a:outerShdw blurRad="38100" dist="38100" dir="2700000" algn="tl">
                    <a:srgbClr val="000000">
                      <a:alpha val="43137"/>
                    </a:srgbClr>
                  </a:outerShdw>
                </a:effectLst>
                <a:latin typeface="Korolev Light" panose="02000506000000020004" pitchFamily="2" charset="0"/>
              </a:rPr>
              <a:t>Encourage Two-Way Communication</a:t>
            </a:r>
          </a:p>
          <a:p>
            <a:pPr marL="285750" indent="-285750">
              <a:buClr>
                <a:srgbClr val="FFC101"/>
              </a:buClr>
              <a:buFont typeface="Arial" panose="020B0604020202020204" pitchFamily="34" charset="0"/>
              <a:buChar char="•"/>
            </a:pPr>
            <a:r>
              <a:rPr lang="en-US" sz="2400" b="1" dirty="0">
                <a:solidFill>
                  <a:schemeClr val="bg1"/>
                </a:solidFill>
                <a:effectLst>
                  <a:outerShdw blurRad="38100" dist="38100" dir="2700000" algn="tl">
                    <a:srgbClr val="000000">
                      <a:alpha val="43137"/>
                    </a:srgbClr>
                  </a:outerShdw>
                </a:effectLst>
                <a:latin typeface="Korolev Light" panose="02000506000000020004" pitchFamily="2" charset="0"/>
              </a:rPr>
              <a:t>Be Assertive and Respectful</a:t>
            </a:r>
          </a:p>
          <a:p>
            <a:pPr marL="285750" indent="-285750">
              <a:buClr>
                <a:srgbClr val="FFC101"/>
              </a:buClr>
              <a:buFont typeface="Arial" panose="020B0604020202020204" pitchFamily="34" charset="0"/>
              <a:buChar char="•"/>
            </a:pPr>
            <a:r>
              <a:rPr lang="en-US" sz="2400" b="1" dirty="0">
                <a:solidFill>
                  <a:schemeClr val="bg1"/>
                </a:solidFill>
                <a:effectLst>
                  <a:outerShdw blurRad="38100" dist="38100" dir="2700000" algn="tl">
                    <a:srgbClr val="000000">
                      <a:alpha val="43137"/>
                    </a:srgbClr>
                  </a:outerShdw>
                </a:effectLst>
                <a:latin typeface="Korolev Light" panose="02000506000000020004" pitchFamily="2" charset="0"/>
              </a:rPr>
              <a:t>Document and Review</a:t>
            </a:r>
          </a:p>
        </p:txBody>
      </p:sp>
      <p:pic>
        <p:nvPicPr>
          <p:cNvPr id="4" name="Picture 3" descr="A picture containing object, clock, meter&#10;&#10;Description automatically generated">
            <a:extLst>
              <a:ext uri="{FF2B5EF4-FFF2-40B4-BE49-F238E27FC236}">
                <a16:creationId xmlns:a16="http://schemas.microsoft.com/office/drawing/2014/main" id="{C71B054C-B042-84B6-05DE-4D297618E52C}"/>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855851" y="6471995"/>
            <a:ext cx="1506349" cy="277128"/>
          </a:xfrm>
          <a:prstGeom prst="rect">
            <a:avLst/>
          </a:prstGeom>
        </p:spPr>
      </p:pic>
      <p:sp>
        <p:nvSpPr>
          <p:cNvPr id="3" name="Rectangle 2">
            <a:extLst>
              <a:ext uri="{FF2B5EF4-FFF2-40B4-BE49-F238E27FC236}">
                <a16:creationId xmlns:a16="http://schemas.microsoft.com/office/drawing/2014/main" id="{D1276008-FEBC-C751-98BE-301E99DFC840}"/>
              </a:ext>
            </a:extLst>
          </p:cNvPr>
          <p:cNvSpPr/>
          <p:nvPr/>
        </p:nvSpPr>
        <p:spPr>
          <a:xfrm>
            <a:off x="0" y="6400800"/>
            <a:ext cx="12192000"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Korolev Medium" panose="02000606000000020004" pitchFamily="2" charset="0"/>
            </a:endParaRPr>
          </a:p>
        </p:txBody>
      </p:sp>
    </p:spTree>
    <p:custDataLst>
      <p:tags r:id="rId1"/>
    </p:custDataLst>
    <p:extLst>
      <p:ext uri="{BB962C8B-B14F-4D97-AF65-F5344CB8AC3E}">
        <p14:creationId xmlns:p14="http://schemas.microsoft.com/office/powerpoint/2010/main" val="1454911971"/>
      </p:ext>
    </p:extLst>
  </p:cSld>
  <p:clrMapOvr>
    <a:masterClrMapping/>
  </p:clrMapOvr>
  <p:transition spd="slow">
    <p:push/>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404D2D-83CD-8945-F224-5CBF2721F4DE}"/>
            </a:ext>
          </a:extLst>
        </p:cNvPr>
        <p:cNvGrpSpPr/>
        <p:nvPr/>
      </p:nvGrpSpPr>
      <p:grpSpPr>
        <a:xfrm>
          <a:off x="0" y="0"/>
          <a:ext cx="0" cy="0"/>
          <a:chOff x="0" y="0"/>
          <a:chExt cx="0" cy="0"/>
        </a:xfrm>
      </p:grpSpPr>
      <p:pic>
        <p:nvPicPr>
          <p:cNvPr id="9" name="Picture 2" descr="6 Communication Practices for Effective Construction Management ...">
            <a:extLst>
              <a:ext uri="{FF2B5EF4-FFF2-40B4-BE49-F238E27FC236}">
                <a16:creationId xmlns:a16="http://schemas.microsoft.com/office/drawing/2014/main" id="{E172AFB0-10F9-3A1C-4ABB-AAA5CB1FCE33}"/>
              </a:ext>
            </a:extLst>
          </p:cNvPr>
          <p:cNvPicPr>
            <a:picLocks noChangeAspect="1" noChangeArrowheads="1"/>
          </p:cNvPicPr>
          <p:nvPr/>
        </p:nvPicPr>
        <p:blipFill rotWithShape="1">
          <a:blip r:embed="rId4">
            <a:extLst>
              <a:ext uri="{28A0092B-C50C-407E-A947-70E740481C1C}">
                <a14:useLocalDpi xmlns:a14="http://schemas.microsoft.com/office/drawing/2010/main"/>
              </a:ext>
            </a:extLst>
          </a:blip>
          <a:srcRect/>
          <a:stretch/>
        </p:blipFill>
        <p:spPr bwMode="auto">
          <a:xfrm>
            <a:off x="5577840" y="0"/>
            <a:ext cx="6614160" cy="6858000"/>
          </a:xfrm>
          <a:prstGeom prst="rect">
            <a:avLst/>
          </a:prstGeom>
          <a:noFill/>
          <a:extLst>
            <a:ext uri="{909E8E84-426E-40DD-AFC4-6F175D3DCCD1}">
              <a14:hiddenFill xmlns:a14="http://schemas.microsoft.com/office/drawing/2010/main">
                <a:solidFill>
                  <a:srgbClr val="FFFFFF"/>
                </a:solidFill>
              </a14:hiddenFill>
            </a:ext>
          </a:extLst>
        </p:spPr>
      </p:pic>
      <p:sp>
        <p:nvSpPr>
          <p:cNvPr id="11" name="Parallelogram 10">
            <a:extLst>
              <a:ext uri="{FF2B5EF4-FFF2-40B4-BE49-F238E27FC236}">
                <a16:creationId xmlns:a16="http://schemas.microsoft.com/office/drawing/2014/main" id="{748D3802-F4C8-150D-117B-CB39D0146922}"/>
              </a:ext>
            </a:extLst>
          </p:cNvPr>
          <p:cNvSpPr/>
          <p:nvPr/>
        </p:nvSpPr>
        <p:spPr>
          <a:xfrm>
            <a:off x="-1883664" y="0"/>
            <a:ext cx="9601200" cy="6400800"/>
          </a:xfrm>
          <a:prstGeom prst="parallelogram">
            <a:avLst>
              <a:gd name="adj" fmla="val 29286"/>
            </a:avLst>
          </a:prstGeom>
          <a:solidFill>
            <a:srgbClr val="00223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Parallelogram 11">
            <a:extLst>
              <a:ext uri="{FF2B5EF4-FFF2-40B4-BE49-F238E27FC236}">
                <a16:creationId xmlns:a16="http://schemas.microsoft.com/office/drawing/2014/main" id="{7BF62EF6-AB16-AE40-B39F-7A23FB0D093C}"/>
              </a:ext>
            </a:extLst>
          </p:cNvPr>
          <p:cNvSpPr/>
          <p:nvPr/>
        </p:nvSpPr>
        <p:spPr>
          <a:xfrm>
            <a:off x="5577840" y="-1"/>
            <a:ext cx="2167052" cy="6445157"/>
          </a:xfrm>
          <a:prstGeom prst="parallelogram">
            <a:avLst>
              <a:gd name="adj" fmla="val 87029"/>
            </a:avLst>
          </a:prstGeom>
          <a:solidFill>
            <a:schemeClr val="bg1"/>
          </a:solidFill>
          <a:ln>
            <a:noFill/>
          </a:ln>
          <a:effectLst>
            <a:outerShdw blurRad="323651" dist="38100" dir="8100000" sx="111581" sy="111581"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D1A40814-7F3F-2750-CB5C-D6BF355377CD}"/>
              </a:ext>
            </a:extLst>
          </p:cNvPr>
          <p:cNvSpPr txBox="1"/>
          <p:nvPr/>
        </p:nvSpPr>
        <p:spPr>
          <a:xfrm>
            <a:off x="731520" y="1097280"/>
            <a:ext cx="6163056" cy="1077218"/>
          </a:xfrm>
          <a:prstGeom prst="rect">
            <a:avLst/>
          </a:prstGeom>
          <a:noFill/>
        </p:spPr>
        <p:txBody>
          <a:bodyPr wrap="square" rtlCol="0">
            <a:spAutoFit/>
          </a:bodyPr>
          <a:lstStyle/>
          <a:p>
            <a:r>
              <a:rPr lang="en-US" sz="3200" b="1" dirty="0">
                <a:solidFill>
                  <a:schemeClr val="bg1"/>
                </a:solidFill>
                <a:effectLst>
                  <a:outerShdw blurRad="38100" dist="38100" dir="2700000" algn="tl">
                    <a:srgbClr val="000000">
                      <a:alpha val="43137"/>
                    </a:srgbClr>
                  </a:outerShdw>
                </a:effectLst>
                <a:latin typeface="Korolev Bold" panose="02000606000000020004" pitchFamily="2" charset="0"/>
              </a:rPr>
              <a:t>The Importance of Active Listening and Addressing Crew Concerns</a:t>
            </a:r>
          </a:p>
        </p:txBody>
      </p:sp>
      <p:sp>
        <p:nvSpPr>
          <p:cNvPr id="3" name="Rectangle 2">
            <a:extLst>
              <a:ext uri="{FF2B5EF4-FFF2-40B4-BE49-F238E27FC236}">
                <a16:creationId xmlns:a16="http://schemas.microsoft.com/office/drawing/2014/main" id="{9E1155BE-E6BD-4A98-EA6E-047EB0393B14}"/>
              </a:ext>
            </a:extLst>
          </p:cNvPr>
          <p:cNvSpPr/>
          <p:nvPr/>
        </p:nvSpPr>
        <p:spPr>
          <a:xfrm>
            <a:off x="0" y="6400800"/>
            <a:ext cx="12192000"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Korolev Medium" panose="02000606000000020004" pitchFamily="2" charset="0"/>
            </a:endParaRPr>
          </a:p>
        </p:txBody>
      </p:sp>
      <p:pic>
        <p:nvPicPr>
          <p:cNvPr id="4" name="Picture 3" descr="A picture containing object, clock, meter&#10;&#10;Description automatically generated">
            <a:extLst>
              <a:ext uri="{FF2B5EF4-FFF2-40B4-BE49-F238E27FC236}">
                <a16:creationId xmlns:a16="http://schemas.microsoft.com/office/drawing/2014/main" id="{415596DF-37D1-8BF5-CAD9-7F5C2D58494C}"/>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855851" y="6471995"/>
            <a:ext cx="1506349" cy="277128"/>
          </a:xfrm>
          <a:prstGeom prst="rect">
            <a:avLst/>
          </a:prstGeom>
        </p:spPr>
      </p:pic>
      <p:cxnSp>
        <p:nvCxnSpPr>
          <p:cNvPr id="6" name="Straight Connector 5">
            <a:extLst>
              <a:ext uri="{FF2B5EF4-FFF2-40B4-BE49-F238E27FC236}">
                <a16:creationId xmlns:a16="http://schemas.microsoft.com/office/drawing/2014/main" id="{48617B68-21FE-F50B-D9D7-D581006F743C}"/>
              </a:ext>
            </a:extLst>
          </p:cNvPr>
          <p:cNvCxnSpPr>
            <a:cxnSpLocks/>
          </p:cNvCxnSpPr>
          <p:nvPr/>
        </p:nvCxnSpPr>
        <p:spPr>
          <a:xfrm>
            <a:off x="731520" y="1097280"/>
            <a:ext cx="6351205" cy="0"/>
          </a:xfrm>
          <a:prstGeom prst="line">
            <a:avLst/>
          </a:prstGeom>
          <a:ln>
            <a:solidFill>
              <a:srgbClr val="FFC101"/>
            </a:solidFill>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5E2CBF66-D6D0-965F-C542-821D6049941C}"/>
              </a:ext>
            </a:extLst>
          </p:cNvPr>
          <p:cNvSpPr txBox="1"/>
          <p:nvPr/>
        </p:nvSpPr>
        <p:spPr>
          <a:xfrm>
            <a:off x="731520" y="457200"/>
            <a:ext cx="7200697" cy="769441"/>
          </a:xfrm>
          <a:prstGeom prst="rect">
            <a:avLst/>
          </a:prstGeom>
          <a:noFill/>
        </p:spPr>
        <p:txBody>
          <a:bodyPr wrap="square" rtlCol="0">
            <a:spAutoFit/>
          </a:bodyPr>
          <a:lstStyle/>
          <a:p>
            <a:r>
              <a:rPr lang="en-US" sz="4400" b="1" dirty="0">
                <a:solidFill>
                  <a:schemeClr val="bg1"/>
                </a:solidFill>
                <a:effectLst>
                  <a:outerShdw blurRad="38100" dist="38100" dir="2700000" algn="tl">
                    <a:srgbClr val="000000">
                      <a:alpha val="43137"/>
                    </a:srgbClr>
                  </a:outerShdw>
                </a:effectLst>
                <a:latin typeface="Korolev Heavy" panose="02000606000000020004" pitchFamily="2" charset="0"/>
              </a:rPr>
              <a:t>Communicating Effectively</a:t>
            </a:r>
          </a:p>
        </p:txBody>
      </p:sp>
      <p:sp>
        <p:nvSpPr>
          <p:cNvPr id="10" name="TextBox 9">
            <a:extLst>
              <a:ext uri="{FF2B5EF4-FFF2-40B4-BE49-F238E27FC236}">
                <a16:creationId xmlns:a16="http://schemas.microsoft.com/office/drawing/2014/main" id="{F9EFAF41-D28C-6FF7-4827-FCB4C703C279}"/>
              </a:ext>
            </a:extLst>
          </p:cNvPr>
          <p:cNvSpPr txBox="1"/>
          <p:nvPr/>
        </p:nvSpPr>
        <p:spPr>
          <a:xfrm>
            <a:off x="731520" y="2286000"/>
            <a:ext cx="5173334" cy="2677656"/>
          </a:xfrm>
          <a:prstGeom prst="rect">
            <a:avLst/>
          </a:prstGeom>
          <a:noFill/>
        </p:spPr>
        <p:txBody>
          <a:bodyPr wrap="square" rtlCol="0">
            <a:spAutoFit/>
          </a:bodyPr>
          <a:lstStyle/>
          <a:p>
            <a:pPr marL="285750" indent="-285750">
              <a:buClr>
                <a:srgbClr val="FFC101"/>
              </a:buClr>
              <a:buFont typeface="Arial" panose="020B0604020202020204" pitchFamily="34" charset="0"/>
              <a:buChar char="•"/>
            </a:pPr>
            <a:r>
              <a:rPr lang="en-US" sz="2400" b="1" dirty="0">
                <a:solidFill>
                  <a:schemeClr val="bg1"/>
                </a:solidFill>
                <a:effectLst>
                  <a:outerShdw blurRad="38100" dist="38100" dir="2700000" algn="tl">
                    <a:srgbClr val="000000">
                      <a:alpha val="43137"/>
                    </a:srgbClr>
                  </a:outerShdw>
                </a:effectLst>
                <a:latin typeface="Korolev Light" panose="02000506000000020004" pitchFamily="2" charset="0"/>
              </a:rPr>
              <a:t>Active Listening</a:t>
            </a:r>
          </a:p>
          <a:p>
            <a:pPr marL="285750" indent="-285750">
              <a:buClr>
                <a:srgbClr val="FFC101"/>
              </a:buClr>
              <a:buFont typeface="Arial" panose="020B0604020202020204" pitchFamily="34" charset="0"/>
              <a:buChar char="•"/>
            </a:pPr>
            <a:r>
              <a:rPr lang="en-US" sz="2400" b="1" dirty="0">
                <a:solidFill>
                  <a:schemeClr val="bg1"/>
                </a:solidFill>
                <a:effectLst>
                  <a:outerShdw blurRad="38100" dist="38100" dir="2700000" algn="tl">
                    <a:srgbClr val="000000">
                      <a:alpha val="43137"/>
                    </a:srgbClr>
                  </a:outerShdw>
                </a:effectLst>
                <a:latin typeface="Korolev Light" panose="02000506000000020004" pitchFamily="2" charset="0"/>
              </a:rPr>
              <a:t>Acknowledge and Validate Concerns</a:t>
            </a:r>
          </a:p>
          <a:p>
            <a:pPr marL="285750" indent="-285750">
              <a:buClr>
                <a:srgbClr val="FFC101"/>
              </a:buClr>
              <a:buFont typeface="Arial" panose="020B0604020202020204" pitchFamily="34" charset="0"/>
              <a:buChar char="•"/>
            </a:pPr>
            <a:r>
              <a:rPr lang="en-US" sz="2400" b="1" dirty="0">
                <a:solidFill>
                  <a:schemeClr val="bg1"/>
                </a:solidFill>
                <a:effectLst>
                  <a:outerShdw blurRad="38100" dist="38100" dir="2700000" algn="tl">
                    <a:srgbClr val="000000">
                      <a:alpha val="43137"/>
                    </a:srgbClr>
                  </a:outerShdw>
                </a:effectLst>
                <a:latin typeface="Korolev Light" panose="02000506000000020004" pitchFamily="2" charset="0"/>
              </a:rPr>
              <a:t>Seek Clarification</a:t>
            </a:r>
          </a:p>
          <a:p>
            <a:pPr marL="285750" indent="-285750">
              <a:buClr>
                <a:srgbClr val="FFC101"/>
              </a:buClr>
              <a:buFont typeface="Arial" panose="020B0604020202020204" pitchFamily="34" charset="0"/>
              <a:buChar char="•"/>
            </a:pPr>
            <a:r>
              <a:rPr lang="en-US" sz="2400" b="1" dirty="0">
                <a:solidFill>
                  <a:schemeClr val="bg1"/>
                </a:solidFill>
                <a:effectLst>
                  <a:outerShdw blurRad="38100" dist="38100" dir="2700000" algn="tl">
                    <a:srgbClr val="000000">
                      <a:alpha val="43137"/>
                    </a:srgbClr>
                  </a:outerShdw>
                </a:effectLst>
                <a:latin typeface="Korolev Light" panose="02000506000000020004" pitchFamily="2" charset="0"/>
              </a:rPr>
              <a:t>Respond Thoughtfully and Promptly</a:t>
            </a:r>
          </a:p>
          <a:p>
            <a:pPr marL="285750" indent="-285750">
              <a:buClr>
                <a:srgbClr val="FFC101"/>
              </a:buClr>
              <a:buFont typeface="Arial" panose="020B0604020202020204" pitchFamily="34" charset="0"/>
              <a:buChar char="•"/>
            </a:pPr>
            <a:r>
              <a:rPr lang="en-US" sz="2400" b="1" dirty="0">
                <a:solidFill>
                  <a:schemeClr val="bg1"/>
                </a:solidFill>
                <a:effectLst>
                  <a:outerShdw blurRad="38100" dist="38100" dir="2700000" algn="tl">
                    <a:srgbClr val="000000">
                      <a:alpha val="43137"/>
                    </a:srgbClr>
                  </a:outerShdw>
                </a:effectLst>
                <a:latin typeface="Korolev Light" panose="02000506000000020004" pitchFamily="2" charset="0"/>
              </a:rPr>
              <a:t>Document and Follow Up</a:t>
            </a:r>
          </a:p>
        </p:txBody>
      </p:sp>
    </p:spTree>
    <p:custDataLst>
      <p:tags r:id="rId1"/>
    </p:custDataLst>
    <p:extLst>
      <p:ext uri="{BB962C8B-B14F-4D97-AF65-F5344CB8AC3E}">
        <p14:creationId xmlns:p14="http://schemas.microsoft.com/office/powerpoint/2010/main" val="3950363080"/>
      </p:ext>
    </p:extLst>
  </p:cSld>
  <p:clrMapOvr>
    <a:masterClrMapping/>
  </p:clrMapOvr>
  <p:transition spd="slow">
    <p:push/>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927223-AC9C-9C35-531C-134D5AD5BA1B}"/>
            </a:ext>
          </a:extLst>
        </p:cNvPr>
        <p:cNvGrpSpPr/>
        <p:nvPr/>
      </p:nvGrpSpPr>
      <p:grpSpPr>
        <a:xfrm>
          <a:off x="0" y="0"/>
          <a:ext cx="0" cy="0"/>
          <a:chOff x="0" y="0"/>
          <a:chExt cx="0" cy="0"/>
        </a:xfrm>
      </p:grpSpPr>
      <p:pic>
        <p:nvPicPr>
          <p:cNvPr id="2052" name="Picture 4">
            <a:extLst>
              <a:ext uri="{FF2B5EF4-FFF2-40B4-BE49-F238E27FC236}">
                <a16:creationId xmlns:a16="http://schemas.microsoft.com/office/drawing/2014/main" id="{0E7C1564-FC64-0D5E-A561-D8D291D5D2A0}"/>
              </a:ext>
            </a:extLst>
          </p:cNvPr>
          <p:cNvPicPr>
            <a:picLocks noChangeAspect="1" noChangeArrowheads="1"/>
          </p:cNvPicPr>
          <p:nvPr/>
        </p:nvPicPr>
        <p:blipFill rotWithShape="1">
          <a:blip r:embed="rId4">
            <a:extLst>
              <a:ext uri="{28A0092B-C50C-407E-A947-70E740481C1C}">
                <a14:useLocalDpi xmlns:a14="http://schemas.microsoft.com/office/drawing/2010/main"/>
              </a:ext>
            </a:extLst>
          </a:blip>
          <a:srcRect b="-255"/>
          <a:stretch/>
        </p:blipFill>
        <p:spPr bwMode="auto">
          <a:xfrm>
            <a:off x="5587670" y="0"/>
            <a:ext cx="6595872" cy="6452799"/>
          </a:xfrm>
          <a:prstGeom prst="rect">
            <a:avLst/>
          </a:prstGeom>
          <a:noFill/>
          <a:extLst>
            <a:ext uri="{909E8E84-426E-40DD-AFC4-6F175D3DCCD1}">
              <a14:hiddenFill xmlns:a14="http://schemas.microsoft.com/office/drawing/2010/main">
                <a:solidFill>
                  <a:srgbClr val="FFFFFF"/>
                </a:solidFill>
              </a14:hiddenFill>
            </a:ext>
          </a:extLst>
        </p:spPr>
      </p:pic>
      <p:sp>
        <p:nvSpPr>
          <p:cNvPr id="9" name="Parallelogram 8">
            <a:extLst>
              <a:ext uri="{FF2B5EF4-FFF2-40B4-BE49-F238E27FC236}">
                <a16:creationId xmlns:a16="http://schemas.microsoft.com/office/drawing/2014/main" id="{2BA17124-4052-0D73-8189-2FFF01499D04}"/>
              </a:ext>
            </a:extLst>
          </p:cNvPr>
          <p:cNvSpPr/>
          <p:nvPr/>
        </p:nvSpPr>
        <p:spPr>
          <a:xfrm>
            <a:off x="-1856308" y="0"/>
            <a:ext cx="9601200" cy="6400800"/>
          </a:xfrm>
          <a:prstGeom prst="parallelogram">
            <a:avLst>
              <a:gd name="adj" fmla="val 29286"/>
            </a:avLst>
          </a:prstGeom>
          <a:solidFill>
            <a:srgbClr val="00223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Parallelogram 10">
            <a:extLst>
              <a:ext uri="{FF2B5EF4-FFF2-40B4-BE49-F238E27FC236}">
                <a16:creationId xmlns:a16="http://schemas.microsoft.com/office/drawing/2014/main" id="{9258BD2F-4FA7-C00E-5A7D-0B578ACDB1E3}"/>
              </a:ext>
            </a:extLst>
          </p:cNvPr>
          <p:cNvSpPr/>
          <p:nvPr/>
        </p:nvSpPr>
        <p:spPr>
          <a:xfrm>
            <a:off x="5596128" y="-1"/>
            <a:ext cx="2167052" cy="6445157"/>
          </a:xfrm>
          <a:prstGeom prst="parallelogram">
            <a:avLst>
              <a:gd name="adj" fmla="val 87029"/>
            </a:avLst>
          </a:prstGeom>
          <a:solidFill>
            <a:schemeClr val="bg1"/>
          </a:solidFill>
          <a:ln>
            <a:noFill/>
          </a:ln>
          <a:effectLst>
            <a:outerShdw blurRad="323651" dist="38100" dir="8100000" sx="111581" sy="111581"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568A6DAE-7D90-EB12-4F82-C407CDBDA149}"/>
              </a:ext>
            </a:extLst>
          </p:cNvPr>
          <p:cNvSpPr txBox="1"/>
          <p:nvPr/>
        </p:nvSpPr>
        <p:spPr>
          <a:xfrm>
            <a:off x="731519" y="1097280"/>
            <a:ext cx="6359663" cy="584775"/>
          </a:xfrm>
          <a:prstGeom prst="rect">
            <a:avLst/>
          </a:prstGeom>
          <a:noFill/>
        </p:spPr>
        <p:txBody>
          <a:bodyPr wrap="square" rtlCol="0">
            <a:spAutoFit/>
          </a:bodyPr>
          <a:lstStyle/>
          <a:p>
            <a:r>
              <a:rPr lang="en-US" sz="3200" b="1" dirty="0">
                <a:solidFill>
                  <a:schemeClr val="bg1"/>
                </a:solidFill>
                <a:effectLst>
                  <a:outerShdw blurRad="38100" dist="38100" dir="2700000" algn="tl">
                    <a:srgbClr val="000000">
                      <a:alpha val="43137"/>
                    </a:srgbClr>
                  </a:outerShdw>
                </a:effectLst>
                <a:latin typeface="Korolev Bold" panose="02000606000000020004" pitchFamily="2" charset="0"/>
              </a:rPr>
              <a:t>Adapting Your Communication Style</a:t>
            </a:r>
          </a:p>
        </p:txBody>
      </p:sp>
      <p:sp>
        <p:nvSpPr>
          <p:cNvPr id="3" name="Rectangle 2">
            <a:extLst>
              <a:ext uri="{FF2B5EF4-FFF2-40B4-BE49-F238E27FC236}">
                <a16:creationId xmlns:a16="http://schemas.microsoft.com/office/drawing/2014/main" id="{E16704F3-9B4C-4608-9B90-2C7361F9D955}"/>
              </a:ext>
            </a:extLst>
          </p:cNvPr>
          <p:cNvSpPr/>
          <p:nvPr/>
        </p:nvSpPr>
        <p:spPr>
          <a:xfrm>
            <a:off x="0" y="6400800"/>
            <a:ext cx="12192000"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Korolev Medium" panose="02000606000000020004" pitchFamily="2" charset="0"/>
            </a:endParaRPr>
          </a:p>
        </p:txBody>
      </p:sp>
      <p:pic>
        <p:nvPicPr>
          <p:cNvPr id="4" name="Picture 3" descr="A picture containing object, clock, meter&#10;&#10;Description automatically generated">
            <a:extLst>
              <a:ext uri="{FF2B5EF4-FFF2-40B4-BE49-F238E27FC236}">
                <a16:creationId xmlns:a16="http://schemas.microsoft.com/office/drawing/2014/main" id="{21A781F8-AF8F-EFE5-302E-A05DD765FBF9}"/>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855851" y="6471995"/>
            <a:ext cx="1506349" cy="277128"/>
          </a:xfrm>
          <a:prstGeom prst="rect">
            <a:avLst/>
          </a:prstGeom>
        </p:spPr>
      </p:pic>
      <p:cxnSp>
        <p:nvCxnSpPr>
          <p:cNvPr id="6" name="Straight Connector 5">
            <a:extLst>
              <a:ext uri="{FF2B5EF4-FFF2-40B4-BE49-F238E27FC236}">
                <a16:creationId xmlns:a16="http://schemas.microsoft.com/office/drawing/2014/main" id="{A95CD43A-D737-5118-0B40-7E08E1890BE4}"/>
              </a:ext>
            </a:extLst>
          </p:cNvPr>
          <p:cNvCxnSpPr>
            <a:cxnSpLocks/>
          </p:cNvCxnSpPr>
          <p:nvPr/>
        </p:nvCxnSpPr>
        <p:spPr>
          <a:xfrm>
            <a:off x="731520" y="1097280"/>
            <a:ext cx="6351205" cy="0"/>
          </a:xfrm>
          <a:prstGeom prst="line">
            <a:avLst/>
          </a:prstGeom>
          <a:ln>
            <a:solidFill>
              <a:srgbClr val="FFC101"/>
            </a:solidFill>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11DB2CBF-6244-D8C2-73DD-6375B8F1642A}"/>
              </a:ext>
            </a:extLst>
          </p:cNvPr>
          <p:cNvSpPr txBox="1"/>
          <p:nvPr/>
        </p:nvSpPr>
        <p:spPr>
          <a:xfrm>
            <a:off x="731520" y="457200"/>
            <a:ext cx="7200697" cy="769441"/>
          </a:xfrm>
          <a:prstGeom prst="rect">
            <a:avLst/>
          </a:prstGeom>
          <a:noFill/>
        </p:spPr>
        <p:txBody>
          <a:bodyPr wrap="square" rtlCol="0">
            <a:spAutoFit/>
          </a:bodyPr>
          <a:lstStyle/>
          <a:p>
            <a:r>
              <a:rPr lang="en-US" sz="4400" b="1" dirty="0">
                <a:solidFill>
                  <a:schemeClr val="bg1"/>
                </a:solidFill>
                <a:effectLst>
                  <a:outerShdw blurRad="38100" dist="38100" dir="2700000" algn="tl">
                    <a:srgbClr val="000000">
                      <a:alpha val="43137"/>
                    </a:srgbClr>
                  </a:outerShdw>
                </a:effectLst>
                <a:latin typeface="Korolev Heavy" panose="02000606000000020004" pitchFamily="2" charset="0"/>
              </a:rPr>
              <a:t>Communicating Effectively</a:t>
            </a:r>
          </a:p>
        </p:txBody>
      </p:sp>
      <p:sp>
        <p:nvSpPr>
          <p:cNvPr id="10" name="TextBox 9">
            <a:extLst>
              <a:ext uri="{FF2B5EF4-FFF2-40B4-BE49-F238E27FC236}">
                <a16:creationId xmlns:a16="http://schemas.microsoft.com/office/drawing/2014/main" id="{211CE5C4-4B15-1564-223A-CE487E89EBBB}"/>
              </a:ext>
            </a:extLst>
          </p:cNvPr>
          <p:cNvSpPr txBox="1"/>
          <p:nvPr/>
        </p:nvSpPr>
        <p:spPr>
          <a:xfrm>
            <a:off x="731520" y="2286000"/>
            <a:ext cx="5173334" cy="1477328"/>
          </a:xfrm>
          <a:prstGeom prst="rect">
            <a:avLst/>
          </a:prstGeom>
          <a:noFill/>
        </p:spPr>
        <p:txBody>
          <a:bodyPr wrap="square" rtlCol="0">
            <a:spAutoFit/>
          </a:bodyPr>
          <a:lstStyle>
            <a:defPPr>
              <a:defRPr lang="en-US"/>
            </a:defPPr>
            <a:lvl1pPr marL="285750" indent="-285750">
              <a:buClr>
                <a:srgbClr val="FFC101"/>
              </a:buClr>
              <a:buFont typeface="Arial" panose="020B0604020202020204" pitchFamily="34" charset="0"/>
              <a:buChar char="•"/>
              <a:defRPr sz="2400" b="1">
                <a:solidFill>
                  <a:schemeClr val="bg1"/>
                </a:solidFill>
                <a:effectLst>
                  <a:outerShdw blurRad="38100" dist="38100" dir="2700000" algn="tl">
                    <a:srgbClr val="000000">
                      <a:alpha val="43137"/>
                    </a:srgbClr>
                  </a:outerShdw>
                </a:effectLst>
                <a:latin typeface="Korolev Light" panose="02000506000000020004" pitchFamily="2" charset="0"/>
              </a:defRPr>
            </a:lvl1pPr>
          </a:lstStyle>
          <a:p>
            <a:r>
              <a:rPr lang="en-US" dirty="0"/>
              <a:t>Observe and Identify</a:t>
            </a:r>
          </a:p>
          <a:p>
            <a:r>
              <a:rPr lang="en-US" dirty="0"/>
              <a:t>Be Flexible</a:t>
            </a:r>
          </a:p>
          <a:p>
            <a:r>
              <a:rPr lang="en-US" dirty="0"/>
              <a:t>Use Multiple Channels (Methods)</a:t>
            </a:r>
          </a:p>
          <a:p>
            <a:r>
              <a:rPr lang="en-US" dirty="0"/>
              <a:t>Be Mindful of Nonverbal Cues</a:t>
            </a:r>
          </a:p>
          <a:p>
            <a:r>
              <a:rPr lang="en-US" dirty="0"/>
              <a:t>Seek Feedback</a:t>
            </a:r>
          </a:p>
        </p:txBody>
      </p:sp>
    </p:spTree>
    <p:custDataLst>
      <p:tags r:id="rId1"/>
    </p:custDataLst>
    <p:extLst>
      <p:ext uri="{BB962C8B-B14F-4D97-AF65-F5344CB8AC3E}">
        <p14:creationId xmlns:p14="http://schemas.microsoft.com/office/powerpoint/2010/main" val="1356029034"/>
      </p:ext>
    </p:extLst>
  </p:cSld>
  <p:clrMapOvr>
    <a:masterClrMapping/>
  </p:clrMapOvr>
  <p:transition spd="slow">
    <p:push/>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4F337C-2EF5-F8A6-5CF0-8B5F407B1928}"/>
            </a:ext>
          </a:extLst>
        </p:cNvPr>
        <p:cNvGrpSpPr/>
        <p:nvPr/>
      </p:nvGrpSpPr>
      <p:grpSpPr>
        <a:xfrm>
          <a:off x="0" y="0"/>
          <a:ext cx="0" cy="0"/>
          <a:chOff x="0" y="0"/>
          <a:chExt cx="0" cy="0"/>
        </a:xfrm>
      </p:grpSpPr>
      <p:pic>
        <p:nvPicPr>
          <p:cNvPr id="8" name="Picture 7" descr="A person wearing a yellow hard hat&#10;&#10;AI-generated content may be incorrect.">
            <a:extLst>
              <a:ext uri="{FF2B5EF4-FFF2-40B4-BE49-F238E27FC236}">
                <a16:creationId xmlns:a16="http://schemas.microsoft.com/office/drawing/2014/main" id="{29C2FC3F-E946-F99D-2FF6-5EE6CD21D8B1}"/>
              </a:ext>
            </a:extLst>
          </p:cNvPr>
          <p:cNvPicPr>
            <a:picLocks noChangeAspect="1"/>
          </p:cNvPicPr>
          <p:nvPr/>
        </p:nvPicPr>
        <p:blipFill>
          <a:blip r:embed="rId4">
            <a:extLst>
              <a:ext uri="{28A0092B-C50C-407E-A947-70E740481C1C}">
                <a14:useLocalDpi xmlns:a14="http://schemas.microsoft.com/office/drawing/2010/main"/>
              </a:ext>
              <a:ext uri="{837473B0-CC2E-450A-ABE3-18F120FF3D39}">
                <a1611:picAttrSrcUrl xmlns:a1611="http://schemas.microsoft.com/office/drawing/2016/11/main" r:id="rId5"/>
              </a:ext>
            </a:extLst>
          </a:blip>
          <a:srcRect/>
          <a:stretch/>
        </p:blipFill>
        <p:spPr>
          <a:xfrm>
            <a:off x="0" y="0"/>
            <a:ext cx="12192000" cy="6858000"/>
          </a:xfrm>
          <a:prstGeom prst="rect">
            <a:avLst/>
          </a:prstGeom>
        </p:spPr>
      </p:pic>
      <p:sp>
        <p:nvSpPr>
          <p:cNvPr id="3" name="Rectangle 2">
            <a:extLst>
              <a:ext uri="{FF2B5EF4-FFF2-40B4-BE49-F238E27FC236}">
                <a16:creationId xmlns:a16="http://schemas.microsoft.com/office/drawing/2014/main" id="{B34C7C68-1212-35AF-E3D5-E60196B6E6A8}"/>
              </a:ext>
            </a:extLst>
          </p:cNvPr>
          <p:cNvSpPr/>
          <p:nvPr/>
        </p:nvSpPr>
        <p:spPr>
          <a:xfrm>
            <a:off x="0" y="6400800"/>
            <a:ext cx="12192000"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Korolev Medium" panose="02000606000000020004" pitchFamily="2" charset="0"/>
            </a:endParaRPr>
          </a:p>
        </p:txBody>
      </p:sp>
      <p:pic>
        <p:nvPicPr>
          <p:cNvPr id="4" name="Picture 3" descr="A picture containing object, clock, meter&#10;&#10;Description automatically generated">
            <a:extLst>
              <a:ext uri="{FF2B5EF4-FFF2-40B4-BE49-F238E27FC236}">
                <a16:creationId xmlns:a16="http://schemas.microsoft.com/office/drawing/2014/main" id="{403ACCAA-8F1F-97DC-6F5F-C417633E9ABB}"/>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855851" y="6471995"/>
            <a:ext cx="1506349" cy="277128"/>
          </a:xfrm>
          <a:prstGeom prst="rect">
            <a:avLst/>
          </a:prstGeom>
        </p:spPr>
      </p:pic>
      <p:sp>
        <p:nvSpPr>
          <p:cNvPr id="13" name="Rectangle 12">
            <a:extLst>
              <a:ext uri="{FF2B5EF4-FFF2-40B4-BE49-F238E27FC236}">
                <a16:creationId xmlns:a16="http://schemas.microsoft.com/office/drawing/2014/main" id="{968A01BF-533F-8DEC-4DD9-6D601FC4259B}"/>
              </a:ext>
            </a:extLst>
          </p:cNvPr>
          <p:cNvSpPr/>
          <p:nvPr/>
        </p:nvSpPr>
        <p:spPr>
          <a:xfrm>
            <a:off x="0" y="2195946"/>
            <a:ext cx="12192000" cy="2466109"/>
          </a:xfrm>
          <a:prstGeom prst="rect">
            <a:avLst/>
          </a:prstGeom>
          <a:solidFill>
            <a:schemeClr val="tx1">
              <a:lumMod val="85000"/>
              <a:lumOff val="15000"/>
              <a:alpha val="65000"/>
            </a:schemeClr>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 name="Group 1">
            <a:extLst>
              <a:ext uri="{FF2B5EF4-FFF2-40B4-BE49-F238E27FC236}">
                <a16:creationId xmlns:a16="http://schemas.microsoft.com/office/drawing/2014/main" id="{FC3D13CF-175C-F7E9-3506-F7E2BE0A0598}"/>
              </a:ext>
            </a:extLst>
          </p:cNvPr>
          <p:cNvGrpSpPr/>
          <p:nvPr/>
        </p:nvGrpSpPr>
        <p:grpSpPr>
          <a:xfrm>
            <a:off x="2247900" y="2505670"/>
            <a:ext cx="7696200" cy="1723549"/>
            <a:chOff x="2247900" y="2031979"/>
            <a:chExt cx="7696200" cy="1723549"/>
          </a:xfrm>
        </p:grpSpPr>
        <p:sp>
          <p:nvSpPr>
            <p:cNvPr id="14" name="TextBox 13">
              <a:extLst>
                <a:ext uri="{FF2B5EF4-FFF2-40B4-BE49-F238E27FC236}">
                  <a16:creationId xmlns:a16="http://schemas.microsoft.com/office/drawing/2014/main" id="{349AD914-E4CA-28F8-4006-C60DB4F94ADA}"/>
                </a:ext>
              </a:extLst>
            </p:cNvPr>
            <p:cNvSpPr txBox="1"/>
            <p:nvPr/>
          </p:nvSpPr>
          <p:spPr>
            <a:xfrm>
              <a:off x="3926006" y="2031979"/>
              <a:ext cx="4339988" cy="1015663"/>
            </a:xfrm>
            <a:prstGeom prst="rect">
              <a:avLst/>
            </a:prstGeom>
            <a:noFill/>
          </p:spPr>
          <p:txBody>
            <a:bodyPr wrap="square" rtlCol="0">
              <a:spAutoFit/>
            </a:bodyPr>
            <a:lstStyle/>
            <a:p>
              <a:pPr algn="ctr"/>
              <a:r>
                <a:rPr lang="en-US" sz="6000" b="1" dirty="0">
                  <a:solidFill>
                    <a:schemeClr val="bg1"/>
                  </a:solidFill>
                  <a:effectLst>
                    <a:outerShdw blurRad="38100" dist="38100" dir="2700000" algn="tl">
                      <a:srgbClr val="000000">
                        <a:alpha val="43137"/>
                      </a:srgbClr>
                    </a:outerShdw>
                  </a:effectLst>
                  <a:latin typeface="Korolev Bold" panose="02000606000000020004" pitchFamily="2" charset="0"/>
                  <a:cs typeface="Calibri" panose="020F0502020204030204" pitchFamily="34" charset="0"/>
                </a:rPr>
                <a:t>TAKEAWAYS</a:t>
              </a:r>
              <a:endParaRPr lang="en-US" sz="4000" b="1" dirty="0">
                <a:solidFill>
                  <a:schemeClr val="bg1"/>
                </a:solidFill>
                <a:effectLst>
                  <a:outerShdw blurRad="38100" dist="38100" dir="2700000" algn="tl">
                    <a:srgbClr val="000000">
                      <a:alpha val="43137"/>
                    </a:srgbClr>
                  </a:outerShdw>
                </a:effectLst>
                <a:latin typeface="Korolev Bold" panose="02000606000000020004" pitchFamily="2" charset="0"/>
                <a:cs typeface="Calibri" panose="020F0502020204030204" pitchFamily="34" charset="0"/>
              </a:endParaRPr>
            </a:p>
          </p:txBody>
        </p:sp>
        <p:sp>
          <p:nvSpPr>
            <p:cNvPr id="15" name="TextBox 14">
              <a:extLst>
                <a:ext uri="{FF2B5EF4-FFF2-40B4-BE49-F238E27FC236}">
                  <a16:creationId xmlns:a16="http://schemas.microsoft.com/office/drawing/2014/main" id="{055B65DA-2DF0-E0E5-BFCA-32E64DAD0F0B}"/>
                </a:ext>
              </a:extLst>
            </p:cNvPr>
            <p:cNvSpPr txBox="1"/>
            <p:nvPr/>
          </p:nvSpPr>
          <p:spPr>
            <a:xfrm>
              <a:off x="2247900" y="3047642"/>
              <a:ext cx="7696200" cy="707886"/>
            </a:xfrm>
            <a:prstGeom prst="rect">
              <a:avLst/>
            </a:prstGeom>
            <a:noFill/>
          </p:spPr>
          <p:txBody>
            <a:bodyPr wrap="square" rtlCol="0">
              <a:spAutoFit/>
            </a:bodyPr>
            <a:lstStyle/>
            <a:p>
              <a:pPr algn="ctr"/>
              <a:r>
                <a:rPr lang="en-US" sz="4000" dirty="0">
                  <a:solidFill>
                    <a:schemeClr val="bg1"/>
                  </a:solidFill>
                  <a:effectLst>
                    <a:outerShdw blurRad="38100" dist="38100" dir="2700000" algn="tl">
                      <a:srgbClr val="000000">
                        <a:alpha val="43137"/>
                      </a:srgbClr>
                    </a:outerShdw>
                  </a:effectLst>
                  <a:latin typeface="Korolev Medium" panose="02000606000000020004" pitchFamily="2" charset="0"/>
                </a:rPr>
                <a:t>what are your key takeaways?</a:t>
              </a:r>
            </a:p>
          </p:txBody>
        </p:sp>
        <p:cxnSp>
          <p:nvCxnSpPr>
            <p:cNvPr id="16" name="Straight Connector 15">
              <a:extLst>
                <a:ext uri="{FF2B5EF4-FFF2-40B4-BE49-F238E27FC236}">
                  <a16:creationId xmlns:a16="http://schemas.microsoft.com/office/drawing/2014/main" id="{566768D2-10F2-1FEE-786D-DBD73E13BA97}"/>
                </a:ext>
              </a:extLst>
            </p:cNvPr>
            <p:cNvCxnSpPr>
              <a:cxnSpLocks/>
            </p:cNvCxnSpPr>
            <p:nvPr/>
          </p:nvCxnSpPr>
          <p:spPr>
            <a:xfrm>
              <a:off x="3048000" y="3017520"/>
              <a:ext cx="6096000" cy="0"/>
            </a:xfrm>
            <a:prstGeom prst="line">
              <a:avLst/>
            </a:prstGeom>
            <a:ln w="25400">
              <a:solidFill>
                <a:srgbClr val="FFC101"/>
              </a:solidFill>
            </a:ln>
          </p:spPr>
          <p:style>
            <a:lnRef idx="2">
              <a:schemeClr val="accent1"/>
            </a:lnRef>
            <a:fillRef idx="0">
              <a:schemeClr val="accent1"/>
            </a:fillRef>
            <a:effectRef idx="1">
              <a:schemeClr val="accent1"/>
            </a:effectRef>
            <a:fontRef idx="minor">
              <a:schemeClr val="tx1"/>
            </a:fontRef>
          </p:style>
        </p:cxnSp>
      </p:grpSp>
    </p:spTree>
    <p:custDataLst>
      <p:tags r:id="rId1"/>
    </p:custDataLst>
    <p:extLst>
      <p:ext uri="{BB962C8B-B14F-4D97-AF65-F5344CB8AC3E}">
        <p14:creationId xmlns:p14="http://schemas.microsoft.com/office/powerpoint/2010/main" val="506164889"/>
      </p:ext>
    </p:extLst>
  </p:cSld>
  <p:clrMapOvr>
    <a:masterClrMapping/>
  </p:clrMapOvr>
  <p:transition spd="slow">
    <p:push dir="u"/>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E32ED1-6012-A42B-927F-2FEE9DC9F767}"/>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F8F26095-C280-2D15-4433-5EB1DEBD8B67}"/>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0" name="Rectangle 9">
            <a:extLst>
              <a:ext uri="{FF2B5EF4-FFF2-40B4-BE49-F238E27FC236}">
                <a16:creationId xmlns:a16="http://schemas.microsoft.com/office/drawing/2014/main" id="{AC5D61A6-7D30-5EEE-22D2-910A8445299E}"/>
              </a:ext>
            </a:extLst>
          </p:cNvPr>
          <p:cNvSpPr/>
          <p:nvPr/>
        </p:nvSpPr>
        <p:spPr>
          <a:xfrm>
            <a:off x="0" y="2667000"/>
            <a:ext cx="12192000" cy="1524000"/>
          </a:xfrm>
          <a:prstGeom prst="rect">
            <a:avLst/>
          </a:prstGeom>
          <a:solidFill>
            <a:srgbClr val="002231">
              <a:alpha val="65139"/>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DCCBC83C-8606-5B7D-F7DC-ECA3A48232EA}"/>
              </a:ext>
            </a:extLst>
          </p:cNvPr>
          <p:cNvSpPr txBox="1"/>
          <p:nvPr/>
        </p:nvSpPr>
        <p:spPr>
          <a:xfrm>
            <a:off x="1974273" y="2875002"/>
            <a:ext cx="8243455" cy="1107996"/>
          </a:xfrm>
          <a:prstGeom prst="rect">
            <a:avLst/>
          </a:prstGeom>
          <a:noFill/>
        </p:spPr>
        <p:txBody>
          <a:bodyPr wrap="square" rtlCol="0">
            <a:spAutoFit/>
          </a:bodyPr>
          <a:lstStyle/>
          <a:p>
            <a:pPr algn="ctr"/>
            <a:r>
              <a:rPr lang="en-US" sz="6600" b="1" dirty="0">
                <a:solidFill>
                  <a:schemeClr val="bg1"/>
                </a:solidFill>
                <a:effectLst>
                  <a:outerShdw blurRad="38100" dist="38100" dir="2700000" algn="tl">
                    <a:srgbClr val="000000">
                      <a:alpha val="43137"/>
                    </a:srgbClr>
                  </a:outerShdw>
                </a:effectLst>
                <a:latin typeface="Korolev Bold" panose="02000606000000020004" pitchFamily="2" charset="0"/>
              </a:rPr>
              <a:t>Leading By Example</a:t>
            </a:r>
          </a:p>
        </p:txBody>
      </p:sp>
      <p:sp>
        <p:nvSpPr>
          <p:cNvPr id="3" name="Rectangle 2">
            <a:extLst>
              <a:ext uri="{FF2B5EF4-FFF2-40B4-BE49-F238E27FC236}">
                <a16:creationId xmlns:a16="http://schemas.microsoft.com/office/drawing/2014/main" id="{1CEF15D7-F29E-2BEC-DFF2-8B10FFD94A99}"/>
              </a:ext>
            </a:extLst>
          </p:cNvPr>
          <p:cNvSpPr/>
          <p:nvPr/>
        </p:nvSpPr>
        <p:spPr>
          <a:xfrm>
            <a:off x="0" y="6400800"/>
            <a:ext cx="12192000"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Korolev Medium" panose="02000606000000020004" pitchFamily="2" charset="0"/>
            </a:endParaRPr>
          </a:p>
        </p:txBody>
      </p:sp>
      <p:pic>
        <p:nvPicPr>
          <p:cNvPr id="4" name="Picture 3" descr="A picture containing object, clock, meter&#10;&#10;Description automatically generated">
            <a:extLst>
              <a:ext uri="{FF2B5EF4-FFF2-40B4-BE49-F238E27FC236}">
                <a16:creationId xmlns:a16="http://schemas.microsoft.com/office/drawing/2014/main" id="{DCA2B190-B6A3-BBB4-463C-538D89C97433}"/>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855851" y="6471995"/>
            <a:ext cx="1506349" cy="277128"/>
          </a:xfrm>
          <a:prstGeom prst="rect">
            <a:avLst/>
          </a:prstGeom>
        </p:spPr>
      </p:pic>
      <p:cxnSp>
        <p:nvCxnSpPr>
          <p:cNvPr id="41" name="Straight Connector 40">
            <a:extLst>
              <a:ext uri="{FF2B5EF4-FFF2-40B4-BE49-F238E27FC236}">
                <a16:creationId xmlns:a16="http://schemas.microsoft.com/office/drawing/2014/main" id="{3533FDE7-5875-21DF-0603-7A88737A55CE}"/>
              </a:ext>
            </a:extLst>
          </p:cNvPr>
          <p:cNvCxnSpPr>
            <a:cxnSpLocks/>
          </p:cNvCxnSpPr>
          <p:nvPr/>
        </p:nvCxnSpPr>
        <p:spPr>
          <a:xfrm>
            <a:off x="0" y="2667000"/>
            <a:ext cx="12192000" cy="0"/>
          </a:xfrm>
          <a:prstGeom prst="line">
            <a:avLst/>
          </a:prstGeom>
          <a:ln w="25400">
            <a:solidFill>
              <a:srgbClr val="FFC101"/>
            </a:solidFill>
          </a:ln>
        </p:spPr>
        <p:style>
          <a:lnRef idx="2">
            <a:schemeClr val="accent1"/>
          </a:lnRef>
          <a:fillRef idx="0">
            <a:schemeClr val="accent1"/>
          </a:fillRef>
          <a:effectRef idx="1">
            <a:schemeClr val="accent1"/>
          </a:effectRef>
          <a:fontRef idx="minor">
            <a:schemeClr val="tx1"/>
          </a:fontRef>
        </p:style>
      </p:cxnSp>
    </p:spTree>
    <p:custDataLst>
      <p:tags r:id="rId1"/>
    </p:custDataLst>
    <p:extLst>
      <p:ext uri="{BB962C8B-B14F-4D97-AF65-F5344CB8AC3E}">
        <p14:creationId xmlns:p14="http://schemas.microsoft.com/office/powerpoint/2010/main" val="806361257"/>
      </p:ext>
    </p:extLst>
  </p:cSld>
  <p:clrMapOvr>
    <a:masterClrMapping/>
  </p:clrMapOvr>
  <p:transition spd="slow">
    <p:push dir="u"/>
  </p:transition>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4">
            <a:extLst>
              <a:ext uri="{BEBA8EAE-BF5A-486C-A8C5-ECC9F3942E4B}">
                <a14:imgProps xmlns:a14="http://schemas.microsoft.com/office/drawing/2010/main">
                  <a14:imgLayer r:embed="rId5">
                    <a14:imgEffect>
                      <a14:sharpenSoften amount="-50000"/>
                    </a14:imgEffect>
                    <a14:imgEffect>
                      <a14:saturation sat="0"/>
                    </a14:imgEffect>
                    <a14:imgEffect>
                      <a14:brightnessContrast contrast="-25000"/>
                    </a14:imgEffect>
                  </a14:imgLayer>
                </a14:imgProps>
              </a:ext>
            </a:extLst>
          </a:blip>
          <a:srcRect/>
          <a:stretch>
            <a:fillRect/>
          </a:stretch>
        </a:blipFill>
        <a:effectLst/>
      </p:bgPr>
    </p:bg>
    <p:spTree>
      <p:nvGrpSpPr>
        <p:cNvPr id="1" name="">
          <a:extLst>
            <a:ext uri="{FF2B5EF4-FFF2-40B4-BE49-F238E27FC236}">
              <a16:creationId xmlns:a16="http://schemas.microsoft.com/office/drawing/2014/main" id="{ABAD3B4E-F977-1D2A-361E-3C3A286CC3E7}"/>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E1084C3F-BD7D-534A-BC61-5776441ECBDA}"/>
              </a:ext>
            </a:extLst>
          </p:cNvPr>
          <p:cNvSpPr/>
          <p:nvPr/>
        </p:nvSpPr>
        <p:spPr>
          <a:xfrm>
            <a:off x="0" y="6400800"/>
            <a:ext cx="12192000"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Korolev Medium" panose="02000606000000020004" pitchFamily="2" charset="0"/>
            </a:endParaRPr>
          </a:p>
        </p:txBody>
      </p:sp>
      <p:pic>
        <p:nvPicPr>
          <p:cNvPr id="4" name="Picture 3" descr="A picture containing object, clock, meter&#10;&#10;Description automatically generated">
            <a:extLst>
              <a:ext uri="{FF2B5EF4-FFF2-40B4-BE49-F238E27FC236}">
                <a16:creationId xmlns:a16="http://schemas.microsoft.com/office/drawing/2014/main" id="{C13752A8-1EFD-0EB6-AEA5-B6BE9CF05A19}"/>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855851" y="6471995"/>
            <a:ext cx="1506349" cy="277128"/>
          </a:xfrm>
          <a:prstGeom prst="rect">
            <a:avLst/>
          </a:prstGeom>
        </p:spPr>
      </p:pic>
      <p:pic>
        <p:nvPicPr>
          <p:cNvPr id="16" name="Picture 15">
            <a:extLst>
              <a:ext uri="{FF2B5EF4-FFF2-40B4-BE49-F238E27FC236}">
                <a16:creationId xmlns:a16="http://schemas.microsoft.com/office/drawing/2014/main" id="{5672A138-FC64-6B9D-8F00-EEA9E38872C9}"/>
              </a:ext>
            </a:extLst>
          </p:cNvPr>
          <p:cNvPicPr>
            <a:picLocks noChangeAspect="1"/>
          </p:cNvPicPr>
          <p:nvPr/>
        </p:nvPicPr>
        <p:blipFill>
          <a:blip r:embed="rId7"/>
          <a:stretch>
            <a:fillRect/>
          </a:stretch>
        </p:blipFill>
        <p:spPr>
          <a:xfrm>
            <a:off x="0" y="1"/>
            <a:ext cx="12192000" cy="6857999"/>
          </a:xfrm>
          <a:prstGeom prst="rect">
            <a:avLst/>
          </a:prstGeom>
        </p:spPr>
      </p:pic>
      <p:sp useBgFill="1">
        <p:nvSpPr>
          <p:cNvPr id="12" name="Trapezoid 11">
            <a:extLst>
              <a:ext uri="{FF2B5EF4-FFF2-40B4-BE49-F238E27FC236}">
                <a16:creationId xmlns:a16="http://schemas.microsoft.com/office/drawing/2014/main" id="{5B01626C-C4E7-6601-9862-F321FB879C90}"/>
              </a:ext>
            </a:extLst>
          </p:cNvPr>
          <p:cNvSpPr/>
          <p:nvPr/>
        </p:nvSpPr>
        <p:spPr>
          <a:xfrm>
            <a:off x="3809999" y="-240236"/>
            <a:ext cx="10737273" cy="6641036"/>
          </a:xfrm>
          <a:prstGeom prst="trapezoid">
            <a:avLst/>
          </a:prstGeom>
          <a:ln>
            <a:noFill/>
          </a:ln>
          <a:effectLst>
            <a:innerShdw blurRad="286944" dist="50800" dir="10800000">
              <a:prstClr val="black">
                <a:alpha val="51032"/>
              </a:prstClr>
            </a:inn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8" name="Rectangle 7">
            <a:extLst>
              <a:ext uri="{FF2B5EF4-FFF2-40B4-BE49-F238E27FC236}">
                <a16:creationId xmlns:a16="http://schemas.microsoft.com/office/drawing/2014/main" id="{ADD01B28-279E-C550-734C-BE3E60F22955}"/>
              </a:ext>
            </a:extLst>
          </p:cNvPr>
          <p:cNvSpPr/>
          <p:nvPr/>
        </p:nvSpPr>
        <p:spPr>
          <a:xfrm>
            <a:off x="5306293" y="1146184"/>
            <a:ext cx="6844144" cy="119149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bg1"/>
                </a:solidFill>
                <a:effectLst>
                  <a:outerShdw blurRad="38100" dist="38100" dir="2700000" algn="tl">
                    <a:srgbClr val="000000">
                      <a:alpha val="43137"/>
                    </a:srgbClr>
                  </a:outerShdw>
                </a:effectLst>
                <a:latin typeface="Korolev Medium" panose="02000606000000020004" pitchFamily="2" charset="0"/>
              </a:rPr>
              <a:t>Explain the critical role of a Foreman in ensuring safety on the jobsite.</a:t>
            </a:r>
          </a:p>
        </p:txBody>
      </p:sp>
      <p:sp useBgFill="1">
        <p:nvSpPr>
          <p:cNvPr id="9" name="Rectangle 8">
            <a:extLst>
              <a:ext uri="{FF2B5EF4-FFF2-40B4-BE49-F238E27FC236}">
                <a16:creationId xmlns:a16="http://schemas.microsoft.com/office/drawing/2014/main" id="{E9BBC4F3-D63E-E61D-CF85-FD687F7765EA}"/>
              </a:ext>
            </a:extLst>
          </p:cNvPr>
          <p:cNvSpPr/>
          <p:nvPr/>
        </p:nvSpPr>
        <p:spPr>
          <a:xfrm>
            <a:off x="5306293" y="2471264"/>
            <a:ext cx="6844144" cy="119149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bg1"/>
                </a:solidFill>
                <a:effectLst>
                  <a:outerShdw blurRad="38100" dist="38100" dir="2700000" algn="tl">
                    <a:srgbClr val="000000">
                      <a:alpha val="43137"/>
                    </a:srgbClr>
                  </a:outerShdw>
                </a:effectLst>
                <a:latin typeface="Korolev Medium" panose="02000606000000020004" pitchFamily="2" charset="0"/>
              </a:rPr>
              <a:t>Emphasize the importance of preparation and proactive planning.</a:t>
            </a:r>
          </a:p>
        </p:txBody>
      </p:sp>
      <p:sp useBgFill="1">
        <p:nvSpPr>
          <p:cNvPr id="10" name="Rectangle 9">
            <a:extLst>
              <a:ext uri="{FF2B5EF4-FFF2-40B4-BE49-F238E27FC236}">
                <a16:creationId xmlns:a16="http://schemas.microsoft.com/office/drawing/2014/main" id="{556230DC-1457-6005-7B89-9266899C0603}"/>
              </a:ext>
            </a:extLst>
          </p:cNvPr>
          <p:cNvSpPr/>
          <p:nvPr/>
        </p:nvSpPr>
        <p:spPr>
          <a:xfrm>
            <a:off x="5306293" y="3750640"/>
            <a:ext cx="6844144" cy="119149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bg1"/>
                </a:solidFill>
                <a:effectLst>
                  <a:outerShdw blurRad="38100" dist="38100" dir="2700000" algn="tl">
                    <a:srgbClr val="000000">
                      <a:alpha val="43137"/>
                    </a:srgbClr>
                  </a:outerShdw>
                </a:effectLst>
                <a:latin typeface="Korolev Medium" panose="02000606000000020004" pitchFamily="2" charset="0"/>
              </a:rPr>
              <a:t>Reinforce the responsibility of a Foreman as a representative of the Brycon brand.</a:t>
            </a:r>
          </a:p>
        </p:txBody>
      </p:sp>
      <p:sp>
        <p:nvSpPr>
          <p:cNvPr id="2" name="TextBox 1">
            <a:extLst>
              <a:ext uri="{FF2B5EF4-FFF2-40B4-BE49-F238E27FC236}">
                <a16:creationId xmlns:a16="http://schemas.microsoft.com/office/drawing/2014/main" id="{8E080022-8631-610A-530D-AF493EEE2D25}"/>
              </a:ext>
            </a:extLst>
          </p:cNvPr>
          <p:cNvSpPr txBox="1"/>
          <p:nvPr/>
        </p:nvSpPr>
        <p:spPr>
          <a:xfrm>
            <a:off x="6558371" y="410672"/>
            <a:ext cx="4339988" cy="707886"/>
          </a:xfrm>
          <a:prstGeom prst="rect">
            <a:avLst/>
          </a:prstGeom>
          <a:noFill/>
        </p:spPr>
        <p:txBody>
          <a:bodyPr wrap="square" rtlCol="0">
            <a:spAutoFit/>
          </a:bodyPr>
          <a:lstStyle/>
          <a:p>
            <a:pPr algn="ctr"/>
            <a:r>
              <a:rPr lang="en-US" sz="4000" dirty="0">
                <a:solidFill>
                  <a:schemeClr val="bg1"/>
                </a:solidFill>
                <a:latin typeface="Korolev Medium" panose="02000606000000020004" pitchFamily="2" charset="0"/>
              </a:rPr>
              <a:t>OBJECTIVES</a:t>
            </a:r>
          </a:p>
        </p:txBody>
      </p:sp>
      <p:cxnSp>
        <p:nvCxnSpPr>
          <p:cNvPr id="15" name="Straight Connector 14">
            <a:extLst>
              <a:ext uri="{FF2B5EF4-FFF2-40B4-BE49-F238E27FC236}">
                <a16:creationId xmlns:a16="http://schemas.microsoft.com/office/drawing/2014/main" id="{26AAA6C7-2E59-D36B-4701-272F4F348D9F}"/>
              </a:ext>
            </a:extLst>
          </p:cNvPr>
          <p:cNvCxnSpPr>
            <a:cxnSpLocks/>
          </p:cNvCxnSpPr>
          <p:nvPr/>
        </p:nvCxnSpPr>
        <p:spPr>
          <a:xfrm>
            <a:off x="6573983" y="1052945"/>
            <a:ext cx="4308764" cy="0"/>
          </a:xfrm>
          <a:prstGeom prst="line">
            <a:avLst/>
          </a:prstGeom>
          <a:ln>
            <a:solidFill>
              <a:srgbClr val="FFC101"/>
            </a:solidFill>
          </a:ln>
        </p:spPr>
        <p:style>
          <a:lnRef idx="2">
            <a:schemeClr val="accent1"/>
          </a:lnRef>
          <a:fillRef idx="0">
            <a:schemeClr val="accent1"/>
          </a:fillRef>
          <a:effectRef idx="1">
            <a:schemeClr val="accent1"/>
          </a:effectRef>
          <a:fontRef idx="minor">
            <a:schemeClr val="tx1"/>
          </a:fontRef>
        </p:style>
      </p:cxnSp>
    </p:spTree>
    <p:custDataLst>
      <p:tags r:id="rId1"/>
    </p:custDataLst>
    <p:extLst>
      <p:ext uri="{BB962C8B-B14F-4D97-AF65-F5344CB8AC3E}">
        <p14:creationId xmlns:p14="http://schemas.microsoft.com/office/powerpoint/2010/main" val="263096443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002231"/>
        </a:solidFill>
        <a:effectLst/>
      </p:bgPr>
    </p:bg>
    <p:spTree>
      <p:nvGrpSpPr>
        <p:cNvPr id="1" name="">
          <a:extLst>
            <a:ext uri="{FF2B5EF4-FFF2-40B4-BE49-F238E27FC236}">
              <a16:creationId xmlns:a16="http://schemas.microsoft.com/office/drawing/2014/main" id="{682473A3-64A2-E2A4-5E7D-255A390DF06B}"/>
            </a:ext>
          </a:extLst>
        </p:cNvPr>
        <p:cNvGrpSpPr/>
        <p:nvPr/>
      </p:nvGrpSpPr>
      <p:grpSpPr>
        <a:xfrm>
          <a:off x="0" y="0"/>
          <a:ext cx="0" cy="0"/>
          <a:chOff x="0" y="0"/>
          <a:chExt cx="0" cy="0"/>
        </a:xfrm>
      </p:grpSpPr>
      <p:sp>
        <p:nvSpPr>
          <p:cNvPr id="32" name="Freeform 31">
            <a:extLst>
              <a:ext uri="{FF2B5EF4-FFF2-40B4-BE49-F238E27FC236}">
                <a16:creationId xmlns:a16="http://schemas.microsoft.com/office/drawing/2014/main" id="{F13D8D9F-373E-8F2F-1860-E206B2C3FABD}"/>
              </a:ext>
            </a:extLst>
          </p:cNvPr>
          <p:cNvSpPr/>
          <p:nvPr/>
        </p:nvSpPr>
        <p:spPr>
          <a:xfrm>
            <a:off x="0" y="1149719"/>
            <a:ext cx="12192001" cy="4584458"/>
          </a:xfrm>
          <a:custGeom>
            <a:avLst/>
            <a:gdLst>
              <a:gd name="connsiteX0" fmla="*/ 9442121 w 12192001"/>
              <a:gd name="connsiteY0" fmla="*/ 0 h 4584458"/>
              <a:gd name="connsiteX1" fmla="*/ 11211265 w 12192001"/>
              <a:gd name="connsiteY1" fmla="*/ 834159 h 4584458"/>
              <a:gd name="connsiteX2" fmla="*/ 11248523 w 12192001"/>
              <a:gd name="connsiteY2" fmla="*/ 883974 h 4584458"/>
              <a:gd name="connsiteX3" fmla="*/ 12192001 w 12192001"/>
              <a:gd name="connsiteY3" fmla="*/ 883974 h 4584458"/>
              <a:gd name="connsiteX4" fmla="*/ 12192001 w 12192001"/>
              <a:gd name="connsiteY4" fmla="*/ 3700483 h 4584458"/>
              <a:gd name="connsiteX5" fmla="*/ 11248523 w 12192001"/>
              <a:gd name="connsiteY5" fmla="*/ 3700483 h 4584458"/>
              <a:gd name="connsiteX6" fmla="*/ 11211265 w 12192001"/>
              <a:gd name="connsiteY6" fmla="*/ 3750300 h 4584458"/>
              <a:gd name="connsiteX7" fmla="*/ 9442121 w 12192001"/>
              <a:gd name="connsiteY7" fmla="*/ 4584458 h 4584458"/>
              <a:gd name="connsiteX8" fmla="*/ 7672981 w 12192001"/>
              <a:gd name="connsiteY8" fmla="*/ 3750300 h 4584458"/>
              <a:gd name="connsiteX9" fmla="*/ 7635721 w 12192001"/>
              <a:gd name="connsiteY9" fmla="*/ 3700483 h 4584458"/>
              <a:gd name="connsiteX10" fmla="*/ 0 w 12192001"/>
              <a:gd name="connsiteY10" fmla="*/ 3700483 h 4584458"/>
              <a:gd name="connsiteX11" fmla="*/ 0 w 12192001"/>
              <a:gd name="connsiteY11" fmla="*/ 883974 h 4584458"/>
              <a:gd name="connsiteX12" fmla="*/ 7635723 w 12192001"/>
              <a:gd name="connsiteY12" fmla="*/ 883974 h 4584458"/>
              <a:gd name="connsiteX13" fmla="*/ 7672981 w 12192001"/>
              <a:gd name="connsiteY13" fmla="*/ 834159 h 4584458"/>
              <a:gd name="connsiteX14" fmla="*/ 9442121 w 12192001"/>
              <a:gd name="connsiteY14" fmla="*/ 0 h 4584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192001" h="4584458">
                <a:moveTo>
                  <a:pt x="9442121" y="0"/>
                </a:moveTo>
                <a:cubicBezTo>
                  <a:pt x="10154365" y="0"/>
                  <a:pt x="10790753" y="324717"/>
                  <a:pt x="11211265" y="834159"/>
                </a:cubicBezTo>
                <a:lnTo>
                  <a:pt x="11248523" y="883974"/>
                </a:lnTo>
                <a:lnTo>
                  <a:pt x="12192001" y="883974"/>
                </a:lnTo>
                <a:lnTo>
                  <a:pt x="12192001" y="3700483"/>
                </a:lnTo>
                <a:lnTo>
                  <a:pt x="11248523" y="3700483"/>
                </a:lnTo>
                <a:lnTo>
                  <a:pt x="11211265" y="3750300"/>
                </a:lnTo>
                <a:cubicBezTo>
                  <a:pt x="10790753" y="4259741"/>
                  <a:pt x="10154365" y="4584458"/>
                  <a:pt x="9442121" y="4584458"/>
                </a:cubicBezTo>
                <a:cubicBezTo>
                  <a:pt x="8729877" y="4584458"/>
                  <a:pt x="8093491" y="4259741"/>
                  <a:pt x="7672981" y="3750300"/>
                </a:cubicBezTo>
                <a:lnTo>
                  <a:pt x="7635721" y="3700483"/>
                </a:lnTo>
                <a:lnTo>
                  <a:pt x="0" y="3700483"/>
                </a:lnTo>
                <a:lnTo>
                  <a:pt x="0" y="883974"/>
                </a:lnTo>
                <a:lnTo>
                  <a:pt x="7635723" y="883974"/>
                </a:lnTo>
                <a:lnTo>
                  <a:pt x="7672981" y="834159"/>
                </a:lnTo>
                <a:cubicBezTo>
                  <a:pt x="8093491" y="324717"/>
                  <a:pt x="8729877" y="0"/>
                  <a:pt x="9442121" y="0"/>
                </a:cubicBezTo>
                <a:close/>
              </a:path>
            </a:pathLst>
          </a:cu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Rectangle 2">
            <a:extLst>
              <a:ext uri="{FF2B5EF4-FFF2-40B4-BE49-F238E27FC236}">
                <a16:creationId xmlns:a16="http://schemas.microsoft.com/office/drawing/2014/main" id="{53A185D9-C7EF-A6B3-ECD2-6E0F9D5B5CE1}"/>
              </a:ext>
            </a:extLst>
          </p:cNvPr>
          <p:cNvSpPr/>
          <p:nvPr/>
        </p:nvSpPr>
        <p:spPr>
          <a:xfrm>
            <a:off x="0" y="6400800"/>
            <a:ext cx="12192000"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Korolev Medium" panose="02000606000000020004" pitchFamily="2" charset="0"/>
            </a:endParaRPr>
          </a:p>
        </p:txBody>
      </p:sp>
      <p:pic>
        <p:nvPicPr>
          <p:cNvPr id="4" name="Picture 3" descr="A picture containing object, clock, meter&#10;&#10;Description automatically generated">
            <a:extLst>
              <a:ext uri="{FF2B5EF4-FFF2-40B4-BE49-F238E27FC236}">
                <a16:creationId xmlns:a16="http://schemas.microsoft.com/office/drawing/2014/main" id="{8D18DCC7-3069-7462-7EB0-8AD114C0CA6A}"/>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855851" y="6471995"/>
            <a:ext cx="1506349" cy="277128"/>
          </a:xfrm>
          <a:prstGeom prst="rect">
            <a:avLst/>
          </a:prstGeom>
        </p:spPr>
      </p:pic>
      <p:sp>
        <p:nvSpPr>
          <p:cNvPr id="12" name="TextBox 11">
            <a:extLst>
              <a:ext uri="{FF2B5EF4-FFF2-40B4-BE49-F238E27FC236}">
                <a16:creationId xmlns:a16="http://schemas.microsoft.com/office/drawing/2014/main" id="{5275F312-07A4-EA5E-4D62-7753672AF4C1}"/>
              </a:ext>
            </a:extLst>
          </p:cNvPr>
          <p:cNvSpPr txBox="1"/>
          <p:nvPr/>
        </p:nvSpPr>
        <p:spPr>
          <a:xfrm>
            <a:off x="731520" y="457200"/>
            <a:ext cx="5149359" cy="1200329"/>
          </a:xfrm>
          <a:prstGeom prst="rect">
            <a:avLst/>
          </a:prstGeom>
          <a:noFill/>
        </p:spPr>
        <p:txBody>
          <a:bodyPr wrap="square" rtlCol="0">
            <a:spAutoFit/>
          </a:bodyPr>
          <a:lstStyle/>
          <a:p>
            <a:r>
              <a:rPr lang="en-US" sz="3600" b="1" dirty="0">
                <a:solidFill>
                  <a:schemeClr val="bg1"/>
                </a:solidFill>
                <a:effectLst>
                  <a:outerShdw blurRad="38100" dist="38100" dir="2700000" algn="tl">
                    <a:srgbClr val="000000">
                      <a:alpha val="43137"/>
                    </a:srgbClr>
                  </a:outerShdw>
                </a:effectLst>
                <a:latin typeface="Korolev Bold" panose="02000606000000020004" pitchFamily="2" charset="0"/>
              </a:rPr>
              <a:t>Add These 6 Behaviors To Your Professional Toolbox</a:t>
            </a:r>
          </a:p>
        </p:txBody>
      </p:sp>
      <p:sp>
        <p:nvSpPr>
          <p:cNvPr id="16" name="Rectangle 15">
            <a:extLst>
              <a:ext uri="{FF2B5EF4-FFF2-40B4-BE49-F238E27FC236}">
                <a16:creationId xmlns:a16="http://schemas.microsoft.com/office/drawing/2014/main" id="{9B891EA2-2145-396A-8705-D53CA5E796F7}"/>
              </a:ext>
            </a:extLst>
          </p:cNvPr>
          <p:cNvSpPr/>
          <p:nvPr/>
        </p:nvSpPr>
        <p:spPr>
          <a:xfrm>
            <a:off x="0" y="2020746"/>
            <a:ext cx="12192000" cy="2816509"/>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E15D05BD-AE15-C90A-B3AF-89B94E13ABB5}"/>
              </a:ext>
            </a:extLst>
          </p:cNvPr>
          <p:cNvSpPr txBox="1"/>
          <p:nvPr/>
        </p:nvSpPr>
        <p:spPr>
          <a:xfrm>
            <a:off x="731520" y="2103120"/>
            <a:ext cx="7095726" cy="2677656"/>
          </a:xfrm>
          <a:prstGeom prst="rect">
            <a:avLst/>
          </a:prstGeom>
          <a:noFill/>
        </p:spPr>
        <p:txBody>
          <a:bodyPr wrap="square" rtlCol="0">
            <a:spAutoFit/>
          </a:bodyPr>
          <a:lstStyle/>
          <a:p>
            <a:pPr marL="342900" indent="-342900">
              <a:buClr>
                <a:srgbClr val="FFC101"/>
              </a:buClr>
              <a:buAutoNum type="arabicPeriod"/>
            </a:pPr>
            <a:r>
              <a:rPr lang="en-US" sz="2800" dirty="0">
                <a:solidFill>
                  <a:srgbClr val="002231"/>
                </a:solidFill>
                <a:effectLst>
                  <a:outerShdw blurRad="38100" dist="38100" dir="2700000" algn="tl">
                    <a:srgbClr val="000000">
                      <a:alpha val="43137"/>
                    </a:srgbClr>
                  </a:outerShdw>
                </a:effectLst>
                <a:latin typeface="Korolev Medium" panose="02000606000000020004" pitchFamily="2" charset="0"/>
              </a:rPr>
              <a:t>Leading by example</a:t>
            </a:r>
          </a:p>
          <a:p>
            <a:pPr marL="342900" indent="-342900">
              <a:buClr>
                <a:srgbClr val="FFC101"/>
              </a:buClr>
              <a:buAutoNum type="arabicPeriod"/>
            </a:pPr>
            <a:r>
              <a:rPr lang="en-US" sz="2800" dirty="0">
                <a:solidFill>
                  <a:srgbClr val="002231"/>
                </a:solidFill>
                <a:effectLst>
                  <a:outerShdw blurRad="38100" dist="38100" dir="2700000" algn="tl">
                    <a:srgbClr val="000000">
                      <a:alpha val="43137"/>
                    </a:srgbClr>
                  </a:outerShdw>
                </a:effectLst>
                <a:latin typeface="Korolev Medium" panose="02000606000000020004" pitchFamily="2" charset="0"/>
              </a:rPr>
              <a:t>Thorough training </a:t>
            </a:r>
          </a:p>
          <a:p>
            <a:pPr marL="342900" indent="-342900">
              <a:buClr>
                <a:srgbClr val="FFC101"/>
              </a:buClr>
              <a:buAutoNum type="arabicPeriod"/>
            </a:pPr>
            <a:r>
              <a:rPr lang="en-US" sz="2800" dirty="0">
                <a:solidFill>
                  <a:srgbClr val="002231"/>
                </a:solidFill>
                <a:effectLst>
                  <a:outerShdw blurRad="38100" dist="38100" dir="2700000" algn="tl">
                    <a:srgbClr val="000000">
                      <a:alpha val="43137"/>
                    </a:srgbClr>
                  </a:outerShdw>
                </a:effectLst>
                <a:latin typeface="Korolev Medium" panose="02000606000000020004" pitchFamily="2" charset="0"/>
              </a:rPr>
              <a:t>Decision-making for safety</a:t>
            </a:r>
          </a:p>
          <a:p>
            <a:pPr marL="342900" indent="-342900">
              <a:buClr>
                <a:srgbClr val="FFC101"/>
              </a:buClr>
              <a:buAutoNum type="arabicPeriod"/>
            </a:pPr>
            <a:r>
              <a:rPr lang="en-US" sz="2800" dirty="0">
                <a:solidFill>
                  <a:srgbClr val="002231"/>
                </a:solidFill>
                <a:effectLst>
                  <a:outerShdw blurRad="38100" dist="38100" dir="2700000" algn="tl">
                    <a:srgbClr val="000000">
                      <a:alpha val="43137"/>
                    </a:srgbClr>
                  </a:outerShdw>
                </a:effectLst>
                <a:latin typeface="Korolev Medium" panose="02000606000000020004" pitchFamily="2" charset="0"/>
              </a:rPr>
              <a:t>Proactive hazard management</a:t>
            </a:r>
          </a:p>
          <a:p>
            <a:pPr marL="342900" indent="-342900">
              <a:buClr>
                <a:srgbClr val="FFC101"/>
              </a:buClr>
              <a:buAutoNum type="arabicPeriod"/>
            </a:pPr>
            <a:r>
              <a:rPr lang="en-US" sz="2800" dirty="0">
                <a:solidFill>
                  <a:srgbClr val="002231"/>
                </a:solidFill>
                <a:effectLst>
                  <a:outerShdw blurRad="38100" dist="38100" dir="2700000" algn="tl">
                    <a:srgbClr val="000000">
                      <a:alpha val="43137"/>
                    </a:srgbClr>
                  </a:outerShdw>
                </a:effectLst>
                <a:latin typeface="Korolev Medium" panose="02000606000000020004" pitchFamily="2" charset="0"/>
              </a:rPr>
              <a:t>Become accountable</a:t>
            </a:r>
          </a:p>
          <a:p>
            <a:pPr marL="342900" indent="-342900">
              <a:buClr>
                <a:srgbClr val="FFC101"/>
              </a:buClr>
              <a:buAutoNum type="arabicPeriod"/>
            </a:pPr>
            <a:r>
              <a:rPr lang="en-US" sz="2800" dirty="0">
                <a:solidFill>
                  <a:srgbClr val="002231"/>
                </a:solidFill>
                <a:effectLst>
                  <a:outerShdw blurRad="38100" dist="38100" dir="2700000" algn="tl">
                    <a:srgbClr val="000000">
                      <a:alpha val="43137"/>
                    </a:srgbClr>
                  </a:outerShdw>
                </a:effectLst>
                <a:latin typeface="Korolev Medium" panose="02000606000000020004" pitchFamily="2" charset="0"/>
              </a:rPr>
              <a:t>Representation of the company brand</a:t>
            </a:r>
          </a:p>
        </p:txBody>
      </p:sp>
      <p:pic>
        <p:nvPicPr>
          <p:cNvPr id="15" name="Picture 14" descr="A rusty metal toolbox on a wood surface&#10;&#10;AI-generated content may be incorrect.">
            <a:extLst>
              <a:ext uri="{FF2B5EF4-FFF2-40B4-BE49-F238E27FC236}">
                <a16:creationId xmlns:a16="http://schemas.microsoft.com/office/drawing/2014/main" id="{6C1B138D-F3C1-D333-B46C-0FB00D9FCDAA}"/>
              </a:ext>
            </a:extLst>
          </p:cNvPr>
          <p:cNvPicPr>
            <a:picLocks noChangeAspect="1"/>
          </p:cNvPicPr>
          <p:nvPr/>
        </p:nvPicPr>
        <p:blipFill rotWithShape="1">
          <a:blip r:embed="rId5">
            <a:extLst>
              <a:ext uri="{28A0092B-C50C-407E-A947-70E740481C1C}">
                <a14:useLocalDpi xmlns:a14="http://schemas.microsoft.com/office/drawing/2010/main"/>
              </a:ext>
              <a:ext uri="{837473B0-CC2E-450A-ABE3-18F120FF3D39}">
                <a1611:picAttrSrcUrl xmlns:a1611="http://schemas.microsoft.com/office/drawing/2016/11/main" r:id="rId6"/>
              </a:ext>
            </a:extLst>
          </a:blip>
          <a:srcRect/>
          <a:stretch/>
        </p:blipFill>
        <p:spPr>
          <a:xfrm>
            <a:off x="7149444" y="1136772"/>
            <a:ext cx="4585356" cy="4584457"/>
          </a:xfrm>
          <a:prstGeom prst="ellipse">
            <a:avLst/>
          </a:prstGeom>
          <a:ln w="82550">
            <a:solidFill>
              <a:schemeClr val="bg1"/>
            </a:solidFill>
          </a:ln>
        </p:spPr>
      </p:pic>
    </p:spTree>
    <p:custDataLst>
      <p:tags r:id="rId1"/>
    </p:custDataLst>
    <p:extLst>
      <p:ext uri="{BB962C8B-B14F-4D97-AF65-F5344CB8AC3E}">
        <p14:creationId xmlns:p14="http://schemas.microsoft.com/office/powerpoint/2010/main" val="20169253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fade">
                                      <p:cBhvr>
                                        <p:cTn id="7" dur="500"/>
                                        <p:tgtEl>
                                          <p:spTgt spid="1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
                                            <p:txEl>
                                              <p:pRg st="1" end="1"/>
                                            </p:txEl>
                                          </p:spTgt>
                                        </p:tgtEl>
                                        <p:attrNameLst>
                                          <p:attrName>style.visibility</p:attrName>
                                        </p:attrNameLst>
                                      </p:cBhvr>
                                      <p:to>
                                        <p:strVal val="visible"/>
                                      </p:to>
                                    </p:set>
                                    <p:animEffect transition="in" filter="fade">
                                      <p:cBhvr>
                                        <p:cTn id="12" dur="500"/>
                                        <p:tgtEl>
                                          <p:spTgt spid="1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3">
                                            <p:txEl>
                                              <p:pRg st="2" end="2"/>
                                            </p:txEl>
                                          </p:spTgt>
                                        </p:tgtEl>
                                        <p:attrNameLst>
                                          <p:attrName>style.visibility</p:attrName>
                                        </p:attrNameLst>
                                      </p:cBhvr>
                                      <p:to>
                                        <p:strVal val="visible"/>
                                      </p:to>
                                    </p:set>
                                    <p:animEffect transition="in" filter="fade">
                                      <p:cBhvr>
                                        <p:cTn id="17" dur="500"/>
                                        <p:tgtEl>
                                          <p:spTgt spid="1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3">
                                            <p:txEl>
                                              <p:pRg st="3" end="3"/>
                                            </p:txEl>
                                          </p:spTgt>
                                        </p:tgtEl>
                                        <p:attrNameLst>
                                          <p:attrName>style.visibility</p:attrName>
                                        </p:attrNameLst>
                                      </p:cBhvr>
                                      <p:to>
                                        <p:strVal val="visible"/>
                                      </p:to>
                                    </p:set>
                                    <p:animEffect transition="in" filter="fade">
                                      <p:cBhvr>
                                        <p:cTn id="22" dur="500"/>
                                        <p:tgtEl>
                                          <p:spTgt spid="1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3">
                                            <p:txEl>
                                              <p:pRg st="4" end="4"/>
                                            </p:txEl>
                                          </p:spTgt>
                                        </p:tgtEl>
                                        <p:attrNameLst>
                                          <p:attrName>style.visibility</p:attrName>
                                        </p:attrNameLst>
                                      </p:cBhvr>
                                      <p:to>
                                        <p:strVal val="visible"/>
                                      </p:to>
                                    </p:set>
                                    <p:animEffect transition="in" filter="fade">
                                      <p:cBhvr>
                                        <p:cTn id="27" dur="500"/>
                                        <p:tgtEl>
                                          <p:spTgt spid="1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3">
                                            <p:txEl>
                                              <p:pRg st="5" end="5"/>
                                            </p:txEl>
                                          </p:spTgt>
                                        </p:tgtEl>
                                        <p:attrNameLst>
                                          <p:attrName>style.visibility</p:attrName>
                                        </p:attrNameLst>
                                      </p:cBhvr>
                                      <p:to>
                                        <p:strVal val="visible"/>
                                      </p:to>
                                    </p:set>
                                    <p:animEffect transition="in" filter="fade">
                                      <p:cBhvr>
                                        <p:cTn id="32" dur="500"/>
                                        <p:tgtEl>
                                          <p:spTgt spid="1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B18F59-7AC2-A1BC-8AF9-36201C12DA4D}"/>
            </a:ext>
          </a:extLst>
        </p:cNvPr>
        <p:cNvGrpSpPr/>
        <p:nvPr/>
      </p:nvGrpSpPr>
      <p:grpSpPr>
        <a:xfrm>
          <a:off x="0" y="0"/>
          <a:ext cx="0" cy="0"/>
          <a:chOff x="0" y="0"/>
          <a:chExt cx="0" cy="0"/>
        </a:xfrm>
      </p:grpSpPr>
      <p:pic>
        <p:nvPicPr>
          <p:cNvPr id="10" name="Picture 9" descr="A person and person in safety vests and helmets pointing at a construction site&#10;&#10;AI-generated content may be incorrect.">
            <a:extLst>
              <a:ext uri="{FF2B5EF4-FFF2-40B4-BE49-F238E27FC236}">
                <a16:creationId xmlns:a16="http://schemas.microsoft.com/office/drawing/2014/main" id="{A14B12A6-9A3F-BE8C-6C2F-651437522023}"/>
              </a:ext>
            </a:extLst>
          </p:cNvPr>
          <p:cNvPicPr>
            <a:picLocks noChangeAspect="1"/>
          </p:cNvPicPr>
          <p:nvPr/>
        </p:nvPicPr>
        <p:blipFill>
          <a:blip r:embed="rId4">
            <a:alphaModFix amt="25000"/>
            <a:extLst>
              <a:ext uri="{28A0092B-C50C-407E-A947-70E740481C1C}">
                <a14:useLocalDpi xmlns:a14="http://schemas.microsoft.com/office/drawing/2010/main"/>
              </a:ext>
              <a:ext uri="{837473B0-CC2E-450A-ABE3-18F120FF3D39}">
                <a1611:picAttrSrcUrl xmlns:a1611="http://schemas.microsoft.com/office/drawing/2016/11/main" r:id="rId5"/>
              </a:ext>
            </a:extLst>
          </a:blip>
          <a:srcRect/>
          <a:stretch/>
        </p:blipFill>
        <p:spPr>
          <a:xfrm>
            <a:off x="0" y="0"/>
            <a:ext cx="12192000" cy="6265085"/>
          </a:xfrm>
          <a:prstGeom prst="rect">
            <a:avLst/>
          </a:prstGeom>
        </p:spPr>
      </p:pic>
      <p:sp>
        <p:nvSpPr>
          <p:cNvPr id="2" name="TextBox 1">
            <a:extLst>
              <a:ext uri="{FF2B5EF4-FFF2-40B4-BE49-F238E27FC236}">
                <a16:creationId xmlns:a16="http://schemas.microsoft.com/office/drawing/2014/main" id="{24A8044C-0BF1-6FD8-9726-E993A3940743}"/>
              </a:ext>
            </a:extLst>
          </p:cNvPr>
          <p:cNvSpPr txBox="1"/>
          <p:nvPr/>
        </p:nvSpPr>
        <p:spPr>
          <a:xfrm>
            <a:off x="2934775" y="737717"/>
            <a:ext cx="5911755" cy="1323439"/>
          </a:xfrm>
          <a:prstGeom prst="rect">
            <a:avLst/>
          </a:prstGeom>
          <a:noFill/>
        </p:spPr>
        <p:txBody>
          <a:bodyPr wrap="square" rtlCol="0">
            <a:spAutoFit/>
          </a:bodyPr>
          <a:lstStyle/>
          <a:p>
            <a:r>
              <a:rPr lang="en-US" sz="8000" b="1" dirty="0">
                <a:ln w="12700">
                  <a:solidFill>
                    <a:schemeClr val="tx1"/>
                  </a:solidFill>
                </a:ln>
                <a:solidFill>
                  <a:schemeClr val="bg1"/>
                </a:solidFill>
                <a:effectLst>
                  <a:innerShdw blurRad="63500" dist="50800" dir="18900000">
                    <a:prstClr val="black">
                      <a:alpha val="50000"/>
                    </a:prstClr>
                  </a:innerShdw>
                </a:effectLst>
                <a:latin typeface="Korolev Heavy" panose="02000606000000020004" pitchFamily="2" charset="0"/>
              </a:rPr>
              <a:t>leading by</a:t>
            </a:r>
          </a:p>
        </p:txBody>
      </p:sp>
      <p:sp>
        <p:nvSpPr>
          <p:cNvPr id="3" name="Rectangle 2">
            <a:extLst>
              <a:ext uri="{FF2B5EF4-FFF2-40B4-BE49-F238E27FC236}">
                <a16:creationId xmlns:a16="http://schemas.microsoft.com/office/drawing/2014/main" id="{2F75AC44-BCCE-4AD6-7E6E-1FB31DD70EB0}"/>
              </a:ext>
            </a:extLst>
          </p:cNvPr>
          <p:cNvSpPr/>
          <p:nvPr/>
        </p:nvSpPr>
        <p:spPr>
          <a:xfrm>
            <a:off x="0" y="6400800"/>
            <a:ext cx="12192000"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Korolev Medium" panose="02000606000000020004" pitchFamily="2" charset="0"/>
            </a:endParaRPr>
          </a:p>
        </p:txBody>
      </p:sp>
      <p:pic>
        <p:nvPicPr>
          <p:cNvPr id="4" name="Picture 3" descr="A picture containing object, clock, meter&#10;&#10;Description automatically generated">
            <a:extLst>
              <a:ext uri="{FF2B5EF4-FFF2-40B4-BE49-F238E27FC236}">
                <a16:creationId xmlns:a16="http://schemas.microsoft.com/office/drawing/2014/main" id="{493CECA2-89AC-D4CB-51F8-FCAB2928564C}"/>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855851" y="6471995"/>
            <a:ext cx="1506349" cy="277128"/>
          </a:xfrm>
          <a:prstGeom prst="rect">
            <a:avLst/>
          </a:prstGeom>
        </p:spPr>
      </p:pic>
      <p:grpSp>
        <p:nvGrpSpPr>
          <p:cNvPr id="23" name="Group 22">
            <a:extLst>
              <a:ext uri="{FF2B5EF4-FFF2-40B4-BE49-F238E27FC236}">
                <a16:creationId xmlns:a16="http://schemas.microsoft.com/office/drawing/2014/main" id="{8892CBCD-FB57-CBF0-2942-1771337B9105}"/>
              </a:ext>
            </a:extLst>
          </p:cNvPr>
          <p:cNvGrpSpPr/>
          <p:nvPr/>
        </p:nvGrpSpPr>
        <p:grpSpPr>
          <a:xfrm>
            <a:off x="731520" y="-341263"/>
            <a:ext cx="2081313" cy="3770263"/>
            <a:chOff x="855851" y="-512619"/>
            <a:chExt cx="2081313" cy="3770263"/>
          </a:xfrm>
        </p:grpSpPr>
        <p:sp>
          <p:nvSpPr>
            <p:cNvPr id="6" name="Rounded Rectangle 5">
              <a:extLst>
                <a:ext uri="{FF2B5EF4-FFF2-40B4-BE49-F238E27FC236}">
                  <a16:creationId xmlns:a16="http://schemas.microsoft.com/office/drawing/2014/main" id="{56D4E0DA-9567-17E2-EA12-A56A8B1608DF}"/>
                </a:ext>
              </a:extLst>
            </p:cNvPr>
            <p:cNvSpPr/>
            <p:nvPr/>
          </p:nvSpPr>
          <p:spPr>
            <a:xfrm>
              <a:off x="855851" y="858982"/>
              <a:ext cx="2081313" cy="2008909"/>
            </a:xfrm>
            <a:prstGeom prst="roundRect">
              <a:avLst/>
            </a:prstGeom>
            <a:solidFill>
              <a:srgbClr val="FFC101"/>
            </a:solidFill>
            <a:effectLst>
              <a:innerShdw blurRad="63500" dist="50800" dir="18900000">
                <a:prstClr val="black">
                  <a:alpha val="50000"/>
                </a:prstClr>
              </a:inn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C101"/>
                </a:solidFill>
              </a:endParaRPr>
            </a:p>
          </p:txBody>
        </p:sp>
        <p:sp>
          <p:nvSpPr>
            <p:cNvPr id="7" name="TextBox 6">
              <a:extLst>
                <a:ext uri="{FF2B5EF4-FFF2-40B4-BE49-F238E27FC236}">
                  <a16:creationId xmlns:a16="http://schemas.microsoft.com/office/drawing/2014/main" id="{7D1FB329-5918-3917-B1A2-D7D6B4B02CC2}"/>
                </a:ext>
              </a:extLst>
            </p:cNvPr>
            <p:cNvSpPr txBox="1"/>
            <p:nvPr/>
          </p:nvSpPr>
          <p:spPr>
            <a:xfrm>
              <a:off x="855851" y="-512619"/>
              <a:ext cx="1334020" cy="3770263"/>
            </a:xfrm>
            <a:prstGeom prst="rect">
              <a:avLst/>
            </a:prstGeom>
            <a:noFill/>
            <a:ln>
              <a:noFill/>
            </a:ln>
          </p:spPr>
          <p:txBody>
            <a:bodyPr wrap="none" rtlCol="0">
              <a:spAutoFit/>
            </a:bodyPr>
            <a:lstStyle/>
            <a:p>
              <a:r>
                <a:rPr lang="en-US" sz="23900" dirty="0">
                  <a:ln>
                    <a:solidFill>
                      <a:schemeClr val="tx1"/>
                    </a:solidFill>
                  </a:ln>
                  <a:solidFill>
                    <a:schemeClr val="bg1"/>
                  </a:solidFill>
                  <a:effectLst>
                    <a:innerShdw blurRad="63500" dist="50800" dir="18900000">
                      <a:prstClr val="black">
                        <a:alpha val="50000"/>
                      </a:prstClr>
                    </a:innerShdw>
                  </a:effectLst>
                  <a:latin typeface="Bernard MT Condensed" panose="02050806060905020404" pitchFamily="18" charset="77"/>
                </a:rPr>
                <a:t>1</a:t>
              </a:r>
            </a:p>
          </p:txBody>
        </p:sp>
      </p:grpSp>
      <p:sp>
        <p:nvSpPr>
          <p:cNvPr id="24" name="TextBox 23">
            <a:extLst>
              <a:ext uri="{FF2B5EF4-FFF2-40B4-BE49-F238E27FC236}">
                <a16:creationId xmlns:a16="http://schemas.microsoft.com/office/drawing/2014/main" id="{AC769BFF-CE0B-359C-0285-4DD442927BBF}"/>
              </a:ext>
            </a:extLst>
          </p:cNvPr>
          <p:cNvSpPr txBox="1"/>
          <p:nvPr/>
        </p:nvSpPr>
        <p:spPr>
          <a:xfrm>
            <a:off x="731520" y="3740219"/>
            <a:ext cx="10507980" cy="2349361"/>
          </a:xfrm>
          <a:prstGeom prst="rect">
            <a:avLst/>
          </a:prstGeom>
          <a:noFill/>
        </p:spPr>
        <p:txBody>
          <a:bodyPr wrap="square" rtlCol="0">
            <a:spAutoFit/>
          </a:bodyPr>
          <a:lstStyle/>
          <a:p>
            <a:pPr marL="285750" indent="-285750">
              <a:spcAft>
                <a:spcPts val="800"/>
              </a:spcAft>
              <a:buClr>
                <a:srgbClr val="FFC101"/>
              </a:buClr>
              <a:buSzPct val="100000"/>
              <a:buFont typeface="Arial" panose="020B0604020202020204" pitchFamily="34" charset="0"/>
              <a:buChar char="•"/>
              <a:tabLst>
                <a:tab pos="914400" algn="l"/>
              </a:tabLst>
            </a:pPr>
            <a:r>
              <a:rPr lang="en-US" sz="2400" b="1" kern="0" dirty="0">
                <a:solidFill>
                  <a:srgbClr val="002231"/>
                </a:solidFill>
                <a:effectLst/>
                <a:latin typeface="Korolev Bold" panose="02000606000000020004" pitchFamily="2" charset="0"/>
                <a:ea typeface="Times New Roman" panose="02020603050405020304" pitchFamily="18" charset="0"/>
                <a:cs typeface="Calibri" panose="020F0502020204030204" pitchFamily="34" charset="0"/>
              </a:rPr>
              <a:t>Consistently demonstrate safe practices.</a:t>
            </a:r>
            <a:endParaRPr lang="en-US" sz="2400" b="1" kern="100" dirty="0">
              <a:solidFill>
                <a:srgbClr val="002231"/>
              </a:solidFill>
              <a:effectLst/>
              <a:latin typeface="Korolev Bold" panose="02000606000000020004" pitchFamily="2" charset="0"/>
              <a:ea typeface="Aptos" panose="020B0004020202020204" pitchFamily="34" charset="0"/>
              <a:cs typeface="Calibri" panose="020F0502020204030204" pitchFamily="34" charset="0"/>
            </a:endParaRPr>
          </a:p>
          <a:p>
            <a:pPr marL="285750" indent="-285750">
              <a:spcAft>
                <a:spcPts val="800"/>
              </a:spcAft>
              <a:buClr>
                <a:srgbClr val="FFC101"/>
              </a:buClr>
              <a:buSzPct val="100000"/>
              <a:buFont typeface="Arial" panose="020B0604020202020204" pitchFamily="34" charset="0"/>
              <a:buChar char="•"/>
              <a:tabLst>
                <a:tab pos="914400" algn="l"/>
              </a:tabLst>
            </a:pPr>
            <a:r>
              <a:rPr lang="en-US" sz="2400" b="1" kern="0" dirty="0">
                <a:solidFill>
                  <a:srgbClr val="002231"/>
                </a:solidFill>
                <a:effectLst/>
                <a:latin typeface="Korolev Bold" panose="02000606000000020004" pitchFamily="2" charset="0"/>
                <a:ea typeface="Times New Roman" panose="02020603050405020304" pitchFamily="18" charset="0"/>
                <a:cs typeface="Calibri" panose="020F0502020204030204" pitchFamily="34" charset="0"/>
              </a:rPr>
              <a:t>Set a standard for the crew to follow; actions speak louder than words.</a:t>
            </a:r>
            <a:endParaRPr lang="en-US" sz="2400" b="1" kern="100" dirty="0">
              <a:solidFill>
                <a:srgbClr val="002231"/>
              </a:solidFill>
              <a:effectLst/>
              <a:latin typeface="Korolev Bold" panose="02000606000000020004" pitchFamily="2" charset="0"/>
              <a:ea typeface="Aptos" panose="020B0004020202020204" pitchFamily="34" charset="0"/>
              <a:cs typeface="Calibri" panose="020F0502020204030204" pitchFamily="34" charset="0"/>
            </a:endParaRPr>
          </a:p>
          <a:p>
            <a:pPr marL="285750" indent="-285750">
              <a:spcAft>
                <a:spcPts val="800"/>
              </a:spcAft>
              <a:buClr>
                <a:srgbClr val="FFC101"/>
              </a:buClr>
              <a:buSzPct val="100000"/>
              <a:buFont typeface="Arial" panose="020B0604020202020204" pitchFamily="34" charset="0"/>
              <a:buChar char="•"/>
              <a:tabLst>
                <a:tab pos="914400" algn="l"/>
              </a:tabLst>
            </a:pPr>
            <a:r>
              <a:rPr lang="en-US" sz="2400" b="1" kern="0" dirty="0">
                <a:solidFill>
                  <a:srgbClr val="002231"/>
                </a:solidFill>
                <a:effectLst/>
                <a:latin typeface="Korolev Bold" panose="02000606000000020004" pitchFamily="2" charset="0"/>
                <a:ea typeface="Times New Roman" panose="02020603050405020304" pitchFamily="18" charset="0"/>
                <a:cs typeface="Calibri" panose="020F0502020204030204" pitchFamily="34" charset="0"/>
              </a:rPr>
              <a:t>The words you use matter, too!</a:t>
            </a:r>
            <a:endParaRPr lang="en-US" sz="2400" b="1" kern="100" dirty="0">
              <a:solidFill>
                <a:srgbClr val="002231"/>
              </a:solidFill>
              <a:effectLst/>
              <a:latin typeface="Korolev Bold" panose="02000606000000020004" pitchFamily="2" charset="0"/>
              <a:ea typeface="Aptos" panose="020B0004020202020204" pitchFamily="34" charset="0"/>
              <a:cs typeface="Calibri" panose="020F0502020204030204" pitchFamily="34" charset="0"/>
            </a:endParaRPr>
          </a:p>
          <a:p>
            <a:pPr marL="285750" indent="-285750">
              <a:spcAft>
                <a:spcPts val="800"/>
              </a:spcAft>
              <a:buClr>
                <a:srgbClr val="FFC101"/>
              </a:buClr>
              <a:buSzPct val="100000"/>
              <a:buFont typeface="Arial" panose="020B0604020202020204" pitchFamily="34" charset="0"/>
              <a:buChar char="•"/>
              <a:tabLst>
                <a:tab pos="914400" algn="l"/>
              </a:tabLst>
            </a:pPr>
            <a:r>
              <a:rPr lang="en-US" sz="2400" b="1" kern="0" dirty="0">
                <a:solidFill>
                  <a:srgbClr val="002231"/>
                </a:solidFill>
                <a:effectLst/>
                <a:latin typeface="Korolev Bold" panose="02000606000000020004" pitchFamily="2" charset="0"/>
                <a:ea typeface="Times New Roman" panose="02020603050405020304" pitchFamily="18" charset="0"/>
                <a:cs typeface="Calibri" panose="020F0502020204030204" pitchFamily="34" charset="0"/>
              </a:rPr>
              <a:t>Foster a culture of safety through visible commitment.</a:t>
            </a:r>
            <a:endParaRPr lang="en-US" sz="2400" b="1" kern="100" dirty="0">
              <a:solidFill>
                <a:srgbClr val="002231"/>
              </a:solidFill>
              <a:effectLst/>
              <a:latin typeface="Korolev Bold" panose="02000606000000020004" pitchFamily="2" charset="0"/>
              <a:ea typeface="Aptos" panose="020B0004020202020204" pitchFamily="34" charset="0"/>
              <a:cs typeface="Calibri" panose="020F0502020204030204" pitchFamily="34" charset="0"/>
            </a:endParaRPr>
          </a:p>
          <a:p>
            <a:pPr marL="285750" indent="-285750">
              <a:spcAft>
                <a:spcPts val="800"/>
              </a:spcAft>
              <a:buClr>
                <a:srgbClr val="FFC101"/>
              </a:buClr>
              <a:buSzPct val="100000"/>
              <a:buFont typeface="Arial" panose="020B0604020202020204" pitchFamily="34" charset="0"/>
              <a:buChar char="•"/>
              <a:tabLst>
                <a:tab pos="914400" algn="l"/>
              </a:tabLst>
            </a:pPr>
            <a:r>
              <a:rPr lang="en-US" sz="2400" b="1" kern="0" dirty="0">
                <a:solidFill>
                  <a:srgbClr val="002231"/>
                </a:solidFill>
                <a:effectLst/>
                <a:latin typeface="Korolev Bold" panose="02000606000000020004" pitchFamily="2" charset="0"/>
                <a:ea typeface="Times New Roman" panose="02020603050405020304" pitchFamily="18" charset="0"/>
                <a:cs typeface="Calibri" panose="020F0502020204030204" pitchFamily="34" charset="0"/>
              </a:rPr>
              <a:t>Your attitude will become their attitude</a:t>
            </a:r>
            <a:endParaRPr lang="en-US" sz="2400" b="1" kern="100" dirty="0">
              <a:solidFill>
                <a:srgbClr val="002231"/>
              </a:solidFill>
              <a:effectLst/>
              <a:latin typeface="Korolev Bold" panose="02000606000000020004" pitchFamily="2" charset="0"/>
              <a:ea typeface="Aptos" panose="020B0004020202020204" pitchFamily="34" charset="0"/>
              <a:cs typeface="Calibri" panose="020F0502020204030204" pitchFamily="34" charset="0"/>
            </a:endParaRPr>
          </a:p>
        </p:txBody>
      </p:sp>
      <p:sp>
        <p:nvSpPr>
          <p:cNvPr id="25" name="TextBox 24">
            <a:extLst>
              <a:ext uri="{FF2B5EF4-FFF2-40B4-BE49-F238E27FC236}">
                <a16:creationId xmlns:a16="http://schemas.microsoft.com/office/drawing/2014/main" id="{C3F08387-9441-A5B8-38F1-A06C94B67379}"/>
              </a:ext>
            </a:extLst>
          </p:cNvPr>
          <p:cNvSpPr txBox="1"/>
          <p:nvPr/>
        </p:nvSpPr>
        <p:spPr>
          <a:xfrm>
            <a:off x="2901514" y="1566952"/>
            <a:ext cx="5911755" cy="1862048"/>
          </a:xfrm>
          <a:prstGeom prst="rect">
            <a:avLst/>
          </a:prstGeom>
          <a:noFill/>
        </p:spPr>
        <p:txBody>
          <a:bodyPr wrap="square" rtlCol="0">
            <a:spAutoFit/>
          </a:bodyPr>
          <a:lstStyle/>
          <a:p>
            <a:r>
              <a:rPr lang="en-US" sz="11500" b="1" dirty="0">
                <a:ln w="12700">
                  <a:solidFill>
                    <a:schemeClr val="tx1"/>
                  </a:solidFill>
                </a:ln>
                <a:solidFill>
                  <a:schemeClr val="bg1"/>
                </a:solidFill>
                <a:effectLst>
                  <a:innerShdw blurRad="63500" dist="50800" dir="18900000">
                    <a:prstClr val="black">
                      <a:alpha val="50000"/>
                    </a:prstClr>
                  </a:innerShdw>
                </a:effectLst>
                <a:latin typeface="Korolev Heavy" panose="02000606000000020004" pitchFamily="2" charset="0"/>
              </a:rPr>
              <a:t>EXAMPLE</a:t>
            </a:r>
          </a:p>
        </p:txBody>
      </p:sp>
      <p:cxnSp>
        <p:nvCxnSpPr>
          <p:cNvPr id="27" name="Straight Connector 26">
            <a:extLst>
              <a:ext uri="{FF2B5EF4-FFF2-40B4-BE49-F238E27FC236}">
                <a16:creationId xmlns:a16="http://schemas.microsoft.com/office/drawing/2014/main" id="{AB78D451-9C80-9956-6E2F-7DE229D046C5}"/>
              </a:ext>
            </a:extLst>
          </p:cNvPr>
          <p:cNvCxnSpPr>
            <a:cxnSpLocks/>
          </p:cNvCxnSpPr>
          <p:nvPr/>
        </p:nvCxnSpPr>
        <p:spPr>
          <a:xfrm>
            <a:off x="1127580" y="3429000"/>
            <a:ext cx="9936840" cy="0"/>
          </a:xfrm>
          <a:prstGeom prst="line">
            <a:avLst/>
          </a:prstGeom>
          <a:ln w="25400">
            <a:solidFill>
              <a:srgbClr val="FFC101"/>
            </a:solidFill>
          </a:ln>
        </p:spPr>
        <p:style>
          <a:lnRef idx="2">
            <a:schemeClr val="accent1"/>
          </a:lnRef>
          <a:fillRef idx="0">
            <a:schemeClr val="accent1"/>
          </a:fillRef>
          <a:effectRef idx="1">
            <a:schemeClr val="accent1"/>
          </a:effectRef>
          <a:fontRef idx="minor">
            <a:schemeClr val="tx1"/>
          </a:fontRef>
        </p:style>
      </p:cxnSp>
    </p:spTree>
    <p:custDataLst>
      <p:tags r:id="rId1"/>
    </p:custDataLst>
    <p:extLst>
      <p:ext uri="{BB962C8B-B14F-4D97-AF65-F5344CB8AC3E}">
        <p14:creationId xmlns:p14="http://schemas.microsoft.com/office/powerpoint/2010/main" val="3441879348"/>
      </p:ext>
    </p:extLst>
  </p:cSld>
  <p:clrMapOvr>
    <a:masterClrMapping/>
  </p:clrMapOvr>
  <p:transition spd="slow">
    <p:push dir="u"/>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FBAD2C-EF82-3F88-E744-91B0A95E27F4}"/>
            </a:ext>
          </a:extLst>
        </p:cNvPr>
        <p:cNvGrpSpPr/>
        <p:nvPr/>
      </p:nvGrpSpPr>
      <p:grpSpPr>
        <a:xfrm>
          <a:off x="0" y="0"/>
          <a:ext cx="0" cy="0"/>
          <a:chOff x="0" y="0"/>
          <a:chExt cx="0" cy="0"/>
        </a:xfrm>
      </p:grpSpPr>
      <p:pic>
        <p:nvPicPr>
          <p:cNvPr id="15" name="Picture 14" descr="A person wearing a safety vest and a hard hat&#10;&#10;AI-generated content may be incorrect.">
            <a:extLst>
              <a:ext uri="{FF2B5EF4-FFF2-40B4-BE49-F238E27FC236}">
                <a16:creationId xmlns:a16="http://schemas.microsoft.com/office/drawing/2014/main" id="{B14A7018-A41B-85E2-7F78-6EFD37FAA53D}"/>
              </a:ext>
            </a:extLst>
          </p:cNvPr>
          <p:cNvPicPr>
            <a:picLocks noChangeAspect="1"/>
          </p:cNvPicPr>
          <p:nvPr/>
        </p:nvPicPr>
        <p:blipFill>
          <a:blip r:embed="rId4">
            <a:alphaModFix amt="25000"/>
            <a:extLst>
              <a:ext uri="{28A0092B-C50C-407E-A947-70E740481C1C}">
                <a14:useLocalDpi xmlns:a14="http://schemas.microsoft.com/office/drawing/2010/main"/>
              </a:ext>
              <a:ext uri="{837473B0-CC2E-450A-ABE3-18F120FF3D39}">
                <a1611:picAttrSrcUrl xmlns:a1611="http://schemas.microsoft.com/office/drawing/2016/11/main" r:id="rId5"/>
              </a:ext>
            </a:extLst>
          </a:blip>
          <a:srcRect/>
          <a:stretch/>
        </p:blipFill>
        <p:spPr>
          <a:xfrm>
            <a:off x="0" y="0"/>
            <a:ext cx="12192000" cy="6291923"/>
          </a:xfrm>
          <a:prstGeom prst="rect">
            <a:avLst/>
          </a:prstGeom>
        </p:spPr>
      </p:pic>
      <p:sp>
        <p:nvSpPr>
          <p:cNvPr id="2" name="TextBox 1">
            <a:extLst>
              <a:ext uri="{FF2B5EF4-FFF2-40B4-BE49-F238E27FC236}">
                <a16:creationId xmlns:a16="http://schemas.microsoft.com/office/drawing/2014/main" id="{135C83B1-FA09-4225-418D-0F58CB477360}"/>
              </a:ext>
            </a:extLst>
          </p:cNvPr>
          <p:cNvSpPr txBox="1"/>
          <p:nvPr/>
        </p:nvSpPr>
        <p:spPr>
          <a:xfrm>
            <a:off x="2935224" y="740664"/>
            <a:ext cx="4821022" cy="1323439"/>
          </a:xfrm>
          <a:prstGeom prst="rect">
            <a:avLst/>
          </a:prstGeom>
          <a:noFill/>
        </p:spPr>
        <p:txBody>
          <a:bodyPr wrap="square" rtlCol="0">
            <a:spAutoFit/>
          </a:bodyPr>
          <a:lstStyle/>
          <a:p>
            <a:r>
              <a:rPr lang="en-US" sz="8000" b="1" dirty="0">
                <a:ln w="12700">
                  <a:solidFill>
                    <a:schemeClr val="tx1"/>
                  </a:solidFill>
                </a:ln>
                <a:solidFill>
                  <a:schemeClr val="bg1"/>
                </a:solidFill>
                <a:effectLst>
                  <a:innerShdw blurRad="63500" dist="50800" dir="18900000">
                    <a:prstClr val="black">
                      <a:alpha val="50000"/>
                    </a:prstClr>
                  </a:innerShdw>
                </a:effectLst>
                <a:latin typeface="Korolev Heavy" panose="02000606000000020004" pitchFamily="2" charset="0"/>
              </a:rPr>
              <a:t>thorough</a:t>
            </a:r>
          </a:p>
        </p:txBody>
      </p:sp>
      <p:sp>
        <p:nvSpPr>
          <p:cNvPr id="3" name="Rectangle 2">
            <a:extLst>
              <a:ext uri="{FF2B5EF4-FFF2-40B4-BE49-F238E27FC236}">
                <a16:creationId xmlns:a16="http://schemas.microsoft.com/office/drawing/2014/main" id="{A25A332E-FACC-A02D-8BD7-56871CF73D49}"/>
              </a:ext>
            </a:extLst>
          </p:cNvPr>
          <p:cNvSpPr/>
          <p:nvPr/>
        </p:nvSpPr>
        <p:spPr>
          <a:xfrm>
            <a:off x="0" y="6400800"/>
            <a:ext cx="12192000"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Korolev Medium" panose="02000606000000020004" pitchFamily="2" charset="0"/>
            </a:endParaRPr>
          </a:p>
        </p:txBody>
      </p:sp>
      <p:pic>
        <p:nvPicPr>
          <p:cNvPr id="4" name="Picture 3" descr="A picture containing object, clock, meter&#10;&#10;Description automatically generated">
            <a:extLst>
              <a:ext uri="{FF2B5EF4-FFF2-40B4-BE49-F238E27FC236}">
                <a16:creationId xmlns:a16="http://schemas.microsoft.com/office/drawing/2014/main" id="{A13AAD34-BFF9-8006-2AD3-4F4BE2C347A2}"/>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855851" y="6471995"/>
            <a:ext cx="1506349" cy="277128"/>
          </a:xfrm>
          <a:prstGeom prst="rect">
            <a:avLst/>
          </a:prstGeom>
        </p:spPr>
      </p:pic>
      <p:grpSp>
        <p:nvGrpSpPr>
          <p:cNvPr id="6" name="Group 5">
            <a:extLst>
              <a:ext uri="{FF2B5EF4-FFF2-40B4-BE49-F238E27FC236}">
                <a16:creationId xmlns:a16="http://schemas.microsoft.com/office/drawing/2014/main" id="{40E19B0C-3A58-444D-6175-6612A896C0B7}"/>
              </a:ext>
            </a:extLst>
          </p:cNvPr>
          <p:cNvGrpSpPr/>
          <p:nvPr/>
        </p:nvGrpSpPr>
        <p:grpSpPr>
          <a:xfrm>
            <a:off x="731520" y="-338328"/>
            <a:ext cx="2081313" cy="3770263"/>
            <a:chOff x="4014687" y="-512619"/>
            <a:chExt cx="2081313" cy="3770263"/>
          </a:xfrm>
        </p:grpSpPr>
        <p:sp>
          <p:nvSpPr>
            <p:cNvPr id="7" name="Rounded Rectangle 6">
              <a:extLst>
                <a:ext uri="{FF2B5EF4-FFF2-40B4-BE49-F238E27FC236}">
                  <a16:creationId xmlns:a16="http://schemas.microsoft.com/office/drawing/2014/main" id="{AF68F952-AEC0-BBAD-878B-BD2B02640686}"/>
                </a:ext>
              </a:extLst>
            </p:cNvPr>
            <p:cNvSpPr/>
            <p:nvPr/>
          </p:nvSpPr>
          <p:spPr>
            <a:xfrm>
              <a:off x="4014687" y="858982"/>
              <a:ext cx="2081313" cy="2008909"/>
            </a:xfrm>
            <a:prstGeom prst="roundRect">
              <a:avLst/>
            </a:prstGeom>
            <a:solidFill>
              <a:srgbClr val="FFC101"/>
            </a:solidFill>
            <a:effectLst>
              <a:innerShdw blurRad="63500" dist="50800" dir="18900000">
                <a:prstClr val="black">
                  <a:alpha val="50000"/>
                </a:prstClr>
              </a:inn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FFC101"/>
                </a:solidFill>
              </a:endParaRPr>
            </a:p>
          </p:txBody>
        </p:sp>
        <p:sp>
          <p:nvSpPr>
            <p:cNvPr id="8" name="TextBox 7">
              <a:extLst>
                <a:ext uri="{FF2B5EF4-FFF2-40B4-BE49-F238E27FC236}">
                  <a16:creationId xmlns:a16="http://schemas.microsoft.com/office/drawing/2014/main" id="{6E447CA7-CFC1-E65F-6BD3-5659DF978A5F}"/>
                </a:ext>
              </a:extLst>
            </p:cNvPr>
            <p:cNvSpPr txBox="1"/>
            <p:nvPr/>
          </p:nvSpPr>
          <p:spPr>
            <a:xfrm>
              <a:off x="4014687" y="-512619"/>
              <a:ext cx="1685077" cy="3770263"/>
            </a:xfrm>
            <a:prstGeom prst="rect">
              <a:avLst/>
            </a:prstGeom>
            <a:noFill/>
          </p:spPr>
          <p:txBody>
            <a:bodyPr wrap="none" rtlCol="0">
              <a:spAutoFit/>
            </a:bodyPr>
            <a:lstStyle/>
            <a:p>
              <a:r>
                <a:rPr lang="en-US" sz="23900" dirty="0">
                  <a:ln>
                    <a:solidFill>
                      <a:schemeClr val="tx1"/>
                    </a:solidFill>
                  </a:ln>
                  <a:solidFill>
                    <a:schemeClr val="bg1"/>
                  </a:solidFill>
                  <a:effectLst>
                    <a:innerShdw blurRad="63500" dist="50800" dir="18900000">
                      <a:prstClr val="black">
                        <a:alpha val="50000"/>
                      </a:prstClr>
                    </a:innerShdw>
                  </a:effectLst>
                  <a:latin typeface="Bernard MT Condensed" panose="02050806060905020404" pitchFamily="18" charset="77"/>
                </a:rPr>
                <a:t>2</a:t>
              </a:r>
            </a:p>
          </p:txBody>
        </p:sp>
      </p:grpSp>
      <p:sp>
        <p:nvSpPr>
          <p:cNvPr id="9" name="TextBox 8">
            <a:extLst>
              <a:ext uri="{FF2B5EF4-FFF2-40B4-BE49-F238E27FC236}">
                <a16:creationId xmlns:a16="http://schemas.microsoft.com/office/drawing/2014/main" id="{11428689-412C-4328-13A6-1A5FE94B1A53}"/>
              </a:ext>
            </a:extLst>
          </p:cNvPr>
          <p:cNvSpPr txBox="1"/>
          <p:nvPr/>
        </p:nvSpPr>
        <p:spPr>
          <a:xfrm>
            <a:off x="2898648" y="1563624"/>
            <a:ext cx="5910721" cy="1862048"/>
          </a:xfrm>
          <a:prstGeom prst="rect">
            <a:avLst/>
          </a:prstGeom>
          <a:noFill/>
        </p:spPr>
        <p:txBody>
          <a:bodyPr wrap="square" rtlCol="0">
            <a:spAutoFit/>
          </a:bodyPr>
          <a:lstStyle/>
          <a:p>
            <a:r>
              <a:rPr lang="en-US" sz="11500" b="1" dirty="0">
                <a:ln w="12700">
                  <a:solidFill>
                    <a:schemeClr val="tx1"/>
                  </a:solidFill>
                </a:ln>
                <a:solidFill>
                  <a:schemeClr val="bg1"/>
                </a:solidFill>
                <a:effectLst>
                  <a:innerShdw blurRad="63500" dist="50800" dir="18900000">
                    <a:prstClr val="black">
                      <a:alpha val="50000"/>
                    </a:prstClr>
                  </a:innerShdw>
                </a:effectLst>
                <a:latin typeface="Korolev Heavy" panose="02000606000000020004" pitchFamily="2" charset="0"/>
              </a:rPr>
              <a:t>TRAINING</a:t>
            </a:r>
          </a:p>
        </p:txBody>
      </p:sp>
      <p:sp>
        <p:nvSpPr>
          <p:cNvPr id="10" name="TextBox 9">
            <a:extLst>
              <a:ext uri="{FF2B5EF4-FFF2-40B4-BE49-F238E27FC236}">
                <a16:creationId xmlns:a16="http://schemas.microsoft.com/office/drawing/2014/main" id="{CB4E7E6F-AA88-16AC-6FCA-5943C714C4E4}"/>
              </a:ext>
            </a:extLst>
          </p:cNvPr>
          <p:cNvSpPr txBox="1"/>
          <p:nvPr/>
        </p:nvSpPr>
        <p:spPr>
          <a:xfrm>
            <a:off x="731520" y="3740219"/>
            <a:ext cx="10507980" cy="1877437"/>
          </a:xfrm>
          <a:prstGeom prst="rect">
            <a:avLst/>
          </a:prstGeom>
          <a:noFill/>
        </p:spPr>
        <p:txBody>
          <a:bodyPr wrap="square" rtlCol="0">
            <a:spAutoFit/>
          </a:bodyPr>
          <a:lstStyle/>
          <a:p>
            <a:pPr marL="285750" indent="-285750">
              <a:spcAft>
                <a:spcPts val="800"/>
              </a:spcAft>
              <a:buClr>
                <a:srgbClr val="FFC101"/>
              </a:buClr>
              <a:buSzPct val="100000"/>
              <a:buFont typeface="Arial" panose="020B0604020202020204" pitchFamily="34" charset="0"/>
              <a:buChar char="•"/>
              <a:tabLst>
                <a:tab pos="914400" algn="l"/>
              </a:tabLst>
            </a:pPr>
            <a:r>
              <a:rPr lang="en-US" sz="2400" b="1" kern="0" dirty="0">
                <a:solidFill>
                  <a:srgbClr val="002231"/>
                </a:solidFill>
                <a:effectLst/>
                <a:latin typeface="Korolev Bold" panose="02000606000000020004" pitchFamily="2" charset="0"/>
                <a:ea typeface="Times New Roman" panose="02020603050405020304" pitchFamily="18" charset="0"/>
                <a:cs typeface="Calibri" panose="020F0502020204030204" pitchFamily="34" charset="0"/>
              </a:rPr>
              <a:t>Ensure foreman are well-trained in tasks assigned to their team.</a:t>
            </a:r>
          </a:p>
          <a:p>
            <a:pPr marL="285750" indent="-285750">
              <a:spcAft>
                <a:spcPts val="800"/>
              </a:spcAft>
              <a:buClr>
                <a:srgbClr val="FFC101"/>
              </a:buClr>
              <a:buSzPct val="100000"/>
              <a:buFont typeface="Arial" panose="020B0604020202020204" pitchFamily="34" charset="0"/>
              <a:buChar char="•"/>
              <a:tabLst>
                <a:tab pos="914400" algn="l"/>
              </a:tabLst>
            </a:pPr>
            <a:r>
              <a:rPr lang="en-US" sz="2400" b="1" kern="0" dirty="0">
                <a:solidFill>
                  <a:srgbClr val="002231"/>
                </a:solidFill>
                <a:latin typeface="Korolev Bold" panose="02000606000000020004" pitchFamily="2" charset="0"/>
                <a:ea typeface="Aptos" panose="020B0004020202020204" pitchFamily="34" charset="0"/>
                <a:cs typeface="Calibri" panose="020F0502020204030204" pitchFamily="34" charset="0"/>
              </a:rPr>
              <a:t>Promote ongoing education to stay updated on best practices.</a:t>
            </a:r>
          </a:p>
          <a:p>
            <a:pPr marL="285750" indent="-285750">
              <a:spcAft>
                <a:spcPts val="800"/>
              </a:spcAft>
              <a:buClr>
                <a:srgbClr val="FFC101"/>
              </a:buClr>
              <a:buSzPct val="100000"/>
              <a:buFont typeface="Arial" panose="020B0604020202020204" pitchFamily="34" charset="0"/>
              <a:buChar char="•"/>
              <a:tabLst>
                <a:tab pos="914400" algn="l"/>
              </a:tabLst>
            </a:pPr>
            <a:r>
              <a:rPr lang="en-US" sz="2400" b="1" kern="0" dirty="0">
                <a:solidFill>
                  <a:srgbClr val="002231"/>
                </a:solidFill>
                <a:effectLst/>
                <a:latin typeface="Korolev Bold" panose="02000606000000020004" pitchFamily="2" charset="0"/>
                <a:ea typeface="Aptos" panose="020B0004020202020204" pitchFamily="34" charset="0"/>
                <a:cs typeface="Calibri" panose="020F0502020204030204" pitchFamily="34" charset="0"/>
              </a:rPr>
              <a:t>Encourage seeking knowledge of new te</a:t>
            </a:r>
            <a:r>
              <a:rPr lang="en-US" sz="2400" b="1" kern="0" dirty="0">
                <a:solidFill>
                  <a:srgbClr val="002231"/>
                </a:solidFill>
                <a:latin typeface="Korolev Bold" panose="02000606000000020004" pitchFamily="2" charset="0"/>
                <a:ea typeface="Aptos" panose="020B0004020202020204" pitchFamily="34" charset="0"/>
                <a:cs typeface="Calibri" panose="020F0502020204030204" pitchFamily="34" charset="0"/>
              </a:rPr>
              <a:t>chniques and equipment.</a:t>
            </a:r>
          </a:p>
          <a:p>
            <a:pPr marL="285750" indent="-285750">
              <a:spcAft>
                <a:spcPts val="800"/>
              </a:spcAft>
              <a:buClr>
                <a:srgbClr val="FFC101"/>
              </a:buClr>
              <a:buSzPct val="100000"/>
              <a:buFont typeface="Arial" panose="020B0604020202020204" pitchFamily="34" charset="0"/>
              <a:buChar char="•"/>
              <a:tabLst>
                <a:tab pos="914400" algn="l"/>
              </a:tabLst>
            </a:pPr>
            <a:endParaRPr lang="en-US" sz="2400" b="1" kern="100" dirty="0">
              <a:solidFill>
                <a:srgbClr val="002231"/>
              </a:solidFill>
              <a:effectLst/>
              <a:latin typeface="Korolev Bold" panose="02000606000000020004" pitchFamily="2" charset="0"/>
              <a:ea typeface="Aptos" panose="020B0004020202020204" pitchFamily="34" charset="0"/>
              <a:cs typeface="Calibri" panose="020F0502020204030204" pitchFamily="34" charset="0"/>
            </a:endParaRPr>
          </a:p>
        </p:txBody>
      </p:sp>
      <p:cxnSp>
        <p:nvCxnSpPr>
          <p:cNvPr id="11" name="Straight Connector 10">
            <a:extLst>
              <a:ext uri="{FF2B5EF4-FFF2-40B4-BE49-F238E27FC236}">
                <a16:creationId xmlns:a16="http://schemas.microsoft.com/office/drawing/2014/main" id="{EE4B8BEA-3905-B29E-CFFE-6DDCC5EAFA7B}"/>
              </a:ext>
            </a:extLst>
          </p:cNvPr>
          <p:cNvCxnSpPr>
            <a:cxnSpLocks/>
          </p:cNvCxnSpPr>
          <p:nvPr/>
        </p:nvCxnSpPr>
        <p:spPr>
          <a:xfrm>
            <a:off x="1127580" y="3429000"/>
            <a:ext cx="9936840" cy="0"/>
          </a:xfrm>
          <a:prstGeom prst="line">
            <a:avLst/>
          </a:prstGeom>
          <a:ln w="25400">
            <a:solidFill>
              <a:srgbClr val="FFC101"/>
            </a:solidFill>
          </a:ln>
        </p:spPr>
        <p:style>
          <a:lnRef idx="2">
            <a:schemeClr val="accent1"/>
          </a:lnRef>
          <a:fillRef idx="0">
            <a:schemeClr val="accent1"/>
          </a:fillRef>
          <a:effectRef idx="1">
            <a:schemeClr val="accent1"/>
          </a:effectRef>
          <a:fontRef idx="minor">
            <a:schemeClr val="tx1"/>
          </a:fontRef>
        </p:style>
      </p:cxnSp>
    </p:spTree>
    <p:custDataLst>
      <p:tags r:id="rId1"/>
    </p:custDataLst>
    <p:extLst>
      <p:ext uri="{BB962C8B-B14F-4D97-AF65-F5344CB8AC3E}">
        <p14:creationId xmlns:p14="http://schemas.microsoft.com/office/powerpoint/2010/main" val="773493400"/>
      </p:ext>
    </p:extLst>
  </p:cSld>
  <p:clrMapOvr>
    <a:masterClrMapping/>
  </p:clrMapOvr>
  <p:transition spd="slow">
    <p:push/>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CF8339-4EB5-B0EF-7E94-CD87BC9B2DFD}"/>
            </a:ext>
          </a:extLst>
        </p:cNvPr>
        <p:cNvGrpSpPr/>
        <p:nvPr/>
      </p:nvGrpSpPr>
      <p:grpSpPr>
        <a:xfrm>
          <a:off x="0" y="0"/>
          <a:ext cx="0" cy="0"/>
          <a:chOff x="0" y="0"/>
          <a:chExt cx="0" cy="0"/>
        </a:xfrm>
      </p:grpSpPr>
      <p:pic>
        <p:nvPicPr>
          <p:cNvPr id="15" name="Picture 14" descr="A group of men wearing safety vests and helmets looking at a crane&#10;&#10;AI-generated content may be incorrect.">
            <a:extLst>
              <a:ext uri="{FF2B5EF4-FFF2-40B4-BE49-F238E27FC236}">
                <a16:creationId xmlns:a16="http://schemas.microsoft.com/office/drawing/2014/main" id="{CE24BFF5-0C46-C727-7D3E-58649FE9381A}"/>
              </a:ext>
            </a:extLst>
          </p:cNvPr>
          <p:cNvPicPr>
            <a:picLocks noChangeAspect="1"/>
          </p:cNvPicPr>
          <p:nvPr/>
        </p:nvPicPr>
        <p:blipFill>
          <a:blip r:embed="rId4">
            <a:alphaModFix amt="25000"/>
            <a:extLst>
              <a:ext uri="{28A0092B-C50C-407E-A947-70E740481C1C}">
                <a14:useLocalDpi xmlns:a14="http://schemas.microsoft.com/office/drawing/2010/main"/>
              </a:ext>
              <a:ext uri="{837473B0-CC2E-450A-ABE3-18F120FF3D39}">
                <a1611:picAttrSrcUrl xmlns:a1611="http://schemas.microsoft.com/office/drawing/2016/11/main" r:id="rId5"/>
              </a:ext>
            </a:extLst>
          </a:blip>
          <a:srcRect/>
          <a:stretch/>
        </p:blipFill>
        <p:spPr>
          <a:xfrm>
            <a:off x="-2" y="-1"/>
            <a:ext cx="12192001" cy="6397511"/>
          </a:xfrm>
          <a:prstGeom prst="rect">
            <a:avLst/>
          </a:prstGeom>
        </p:spPr>
      </p:pic>
      <p:sp>
        <p:nvSpPr>
          <p:cNvPr id="3" name="Rectangle 2">
            <a:extLst>
              <a:ext uri="{FF2B5EF4-FFF2-40B4-BE49-F238E27FC236}">
                <a16:creationId xmlns:a16="http://schemas.microsoft.com/office/drawing/2014/main" id="{FE972676-0FE7-9800-9FCA-030B4033C859}"/>
              </a:ext>
            </a:extLst>
          </p:cNvPr>
          <p:cNvSpPr/>
          <p:nvPr/>
        </p:nvSpPr>
        <p:spPr>
          <a:xfrm>
            <a:off x="0" y="6400800"/>
            <a:ext cx="12192000"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Korolev Medium" panose="02000606000000020004" pitchFamily="2" charset="0"/>
            </a:endParaRPr>
          </a:p>
        </p:txBody>
      </p:sp>
      <p:pic>
        <p:nvPicPr>
          <p:cNvPr id="4" name="Picture 3" descr="A picture containing object, clock, meter&#10;&#10;Description automatically generated">
            <a:extLst>
              <a:ext uri="{FF2B5EF4-FFF2-40B4-BE49-F238E27FC236}">
                <a16:creationId xmlns:a16="http://schemas.microsoft.com/office/drawing/2014/main" id="{47B4DF85-F876-DA7C-160A-20C28A8628B3}"/>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855851" y="6471995"/>
            <a:ext cx="1506349" cy="277128"/>
          </a:xfrm>
          <a:prstGeom prst="rect">
            <a:avLst/>
          </a:prstGeom>
        </p:spPr>
      </p:pic>
      <p:grpSp>
        <p:nvGrpSpPr>
          <p:cNvPr id="6" name="Group 5">
            <a:extLst>
              <a:ext uri="{FF2B5EF4-FFF2-40B4-BE49-F238E27FC236}">
                <a16:creationId xmlns:a16="http://schemas.microsoft.com/office/drawing/2014/main" id="{B1C7C1B6-608D-7E6A-7F27-024B6A6585F6}"/>
              </a:ext>
            </a:extLst>
          </p:cNvPr>
          <p:cNvGrpSpPr/>
          <p:nvPr/>
        </p:nvGrpSpPr>
        <p:grpSpPr>
          <a:xfrm>
            <a:off x="731520" y="-338328"/>
            <a:ext cx="2081313" cy="3770263"/>
            <a:chOff x="7173523" y="-512619"/>
            <a:chExt cx="2081313" cy="3770263"/>
          </a:xfrm>
        </p:grpSpPr>
        <p:sp>
          <p:nvSpPr>
            <p:cNvPr id="7" name="Rounded Rectangle 6">
              <a:extLst>
                <a:ext uri="{FF2B5EF4-FFF2-40B4-BE49-F238E27FC236}">
                  <a16:creationId xmlns:a16="http://schemas.microsoft.com/office/drawing/2014/main" id="{EFCA6019-0627-382D-80C6-3E43ECFD5F0A}"/>
                </a:ext>
              </a:extLst>
            </p:cNvPr>
            <p:cNvSpPr/>
            <p:nvPr/>
          </p:nvSpPr>
          <p:spPr>
            <a:xfrm>
              <a:off x="7173523" y="858982"/>
              <a:ext cx="2081313" cy="2008909"/>
            </a:xfrm>
            <a:prstGeom prst="roundRect">
              <a:avLst/>
            </a:prstGeom>
            <a:solidFill>
              <a:srgbClr val="FFC101"/>
            </a:solidFill>
            <a:effectLst>
              <a:innerShdw blurRad="63500" dist="50800" dir="18900000">
                <a:prstClr val="black">
                  <a:alpha val="50000"/>
                </a:prstClr>
              </a:inn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C101"/>
                </a:solidFill>
              </a:endParaRPr>
            </a:p>
          </p:txBody>
        </p:sp>
        <p:sp>
          <p:nvSpPr>
            <p:cNvPr id="8" name="TextBox 7">
              <a:extLst>
                <a:ext uri="{FF2B5EF4-FFF2-40B4-BE49-F238E27FC236}">
                  <a16:creationId xmlns:a16="http://schemas.microsoft.com/office/drawing/2014/main" id="{E87B4CC4-F527-3A93-82F5-5837142315B9}"/>
                </a:ext>
              </a:extLst>
            </p:cNvPr>
            <p:cNvSpPr txBox="1"/>
            <p:nvPr/>
          </p:nvSpPr>
          <p:spPr>
            <a:xfrm>
              <a:off x="7173523" y="-512619"/>
              <a:ext cx="1685077" cy="3770263"/>
            </a:xfrm>
            <a:prstGeom prst="rect">
              <a:avLst/>
            </a:prstGeom>
            <a:noFill/>
          </p:spPr>
          <p:txBody>
            <a:bodyPr wrap="none" rtlCol="0">
              <a:spAutoFit/>
            </a:bodyPr>
            <a:lstStyle/>
            <a:p>
              <a:r>
                <a:rPr lang="en-US" sz="23900" dirty="0">
                  <a:ln>
                    <a:solidFill>
                      <a:schemeClr val="tx1"/>
                    </a:solidFill>
                  </a:ln>
                  <a:solidFill>
                    <a:schemeClr val="bg1"/>
                  </a:solidFill>
                  <a:effectLst>
                    <a:innerShdw blurRad="63500" dist="50800" dir="18900000">
                      <a:prstClr val="black">
                        <a:alpha val="50000"/>
                      </a:prstClr>
                    </a:innerShdw>
                  </a:effectLst>
                  <a:latin typeface="Bernard MT Condensed" panose="02050806060905020404" pitchFamily="18" charset="77"/>
                </a:rPr>
                <a:t>3</a:t>
              </a:r>
            </a:p>
          </p:txBody>
        </p:sp>
      </p:grpSp>
      <p:sp>
        <p:nvSpPr>
          <p:cNvPr id="9" name="TextBox 8">
            <a:extLst>
              <a:ext uri="{FF2B5EF4-FFF2-40B4-BE49-F238E27FC236}">
                <a16:creationId xmlns:a16="http://schemas.microsoft.com/office/drawing/2014/main" id="{92C8D17F-F83F-2ADB-D2B6-099FE2128EE4}"/>
              </a:ext>
            </a:extLst>
          </p:cNvPr>
          <p:cNvSpPr txBox="1"/>
          <p:nvPr/>
        </p:nvSpPr>
        <p:spPr>
          <a:xfrm>
            <a:off x="731520" y="3740219"/>
            <a:ext cx="10507980" cy="1405513"/>
          </a:xfrm>
          <a:prstGeom prst="rect">
            <a:avLst/>
          </a:prstGeom>
          <a:noFill/>
        </p:spPr>
        <p:txBody>
          <a:bodyPr wrap="square" rtlCol="0">
            <a:spAutoFit/>
          </a:bodyPr>
          <a:lstStyle/>
          <a:p>
            <a:pPr marL="285750" indent="-285750">
              <a:spcAft>
                <a:spcPts val="800"/>
              </a:spcAft>
              <a:buClr>
                <a:srgbClr val="FFC101"/>
              </a:buClr>
              <a:buSzPct val="100000"/>
              <a:buFont typeface="Arial" panose="020B0604020202020204" pitchFamily="34" charset="0"/>
              <a:buChar char="•"/>
              <a:tabLst>
                <a:tab pos="914400" algn="l"/>
              </a:tabLst>
            </a:pPr>
            <a:r>
              <a:rPr lang="en-US" sz="2400" b="1" kern="0" dirty="0">
                <a:solidFill>
                  <a:srgbClr val="002231"/>
                </a:solidFill>
                <a:effectLst/>
                <a:latin typeface="Korolev Bold" panose="02000606000000020004" pitchFamily="2" charset="0"/>
                <a:ea typeface="Times New Roman" panose="02020603050405020304" pitchFamily="18" charset="0"/>
                <a:cs typeface="Calibri" panose="020F0502020204030204" pitchFamily="34" charset="0"/>
              </a:rPr>
              <a:t>Make informed decisions that prioritize safety.</a:t>
            </a:r>
          </a:p>
          <a:p>
            <a:pPr marL="285750" indent="-285750">
              <a:spcAft>
                <a:spcPts val="800"/>
              </a:spcAft>
              <a:buClr>
                <a:srgbClr val="FFC101"/>
              </a:buClr>
              <a:buSzPct val="100000"/>
              <a:buFont typeface="Arial" panose="020B0604020202020204" pitchFamily="34" charset="0"/>
              <a:buChar char="•"/>
              <a:tabLst>
                <a:tab pos="914400" algn="l"/>
              </a:tabLst>
            </a:pPr>
            <a:r>
              <a:rPr lang="en-US" sz="2400" b="1" kern="0" dirty="0">
                <a:solidFill>
                  <a:srgbClr val="002231"/>
                </a:solidFill>
                <a:latin typeface="Korolev Bold" panose="02000606000000020004" pitchFamily="2" charset="0"/>
                <a:ea typeface="Aptos" panose="020B0004020202020204" pitchFamily="34" charset="0"/>
                <a:cs typeface="Calibri" panose="020F0502020204030204" pitchFamily="34" charset="0"/>
              </a:rPr>
              <a:t>Evaluate potential risks and implement measures to mitigate them.</a:t>
            </a:r>
          </a:p>
          <a:p>
            <a:pPr marL="285750" indent="-285750">
              <a:spcAft>
                <a:spcPts val="800"/>
              </a:spcAft>
              <a:buClr>
                <a:srgbClr val="FFC101"/>
              </a:buClr>
              <a:buSzPct val="100000"/>
              <a:buFont typeface="Arial" panose="020B0604020202020204" pitchFamily="34" charset="0"/>
              <a:buChar char="•"/>
              <a:tabLst>
                <a:tab pos="914400" algn="l"/>
              </a:tabLst>
            </a:pPr>
            <a:r>
              <a:rPr lang="en-US" sz="2400" b="1" kern="0" dirty="0">
                <a:solidFill>
                  <a:srgbClr val="002231"/>
                </a:solidFill>
                <a:effectLst/>
                <a:latin typeface="Korolev Bold" panose="02000606000000020004" pitchFamily="2" charset="0"/>
                <a:ea typeface="Aptos" panose="020B0004020202020204" pitchFamily="34" charset="0"/>
                <a:cs typeface="Calibri" panose="020F0502020204030204" pitchFamily="34" charset="0"/>
              </a:rPr>
              <a:t>Encourage open communication about safety concerns among crew members.</a:t>
            </a:r>
            <a:endParaRPr lang="en-US" sz="2400" b="1" kern="100" dirty="0">
              <a:solidFill>
                <a:srgbClr val="002231"/>
              </a:solidFill>
              <a:effectLst/>
              <a:latin typeface="Korolev Bold" panose="02000606000000020004" pitchFamily="2" charset="0"/>
              <a:ea typeface="Aptos" panose="020B0004020202020204" pitchFamily="34" charset="0"/>
              <a:cs typeface="Calibri" panose="020F0502020204030204" pitchFamily="34" charset="0"/>
            </a:endParaRPr>
          </a:p>
        </p:txBody>
      </p:sp>
      <p:cxnSp>
        <p:nvCxnSpPr>
          <p:cNvPr id="10" name="Straight Connector 9">
            <a:extLst>
              <a:ext uri="{FF2B5EF4-FFF2-40B4-BE49-F238E27FC236}">
                <a16:creationId xmlns:a16="http://schemas.microsoft.com/office/drawing/2014/main" id="{BCD7F3C6-8240-1278-CCA4-E4861408FC0C}"/>
              </a:ext>
            </a:extLst>
          </p:cNvPr>
          <p:cNvCxnSpPr>
            <a:cxnSpLocks/>
          </p:cNvCxnSpPr>
          <p:nvPr/>
        </p:nvCxnSpPr>
        <p:spPr>
          <a:xfrm>
            <a:off x="1127580" y="3429000"/>
            <a:ext cx="9936840" cy="0"/>
          </a:xfrm>
          <a:prstGeom prst="line">
            <a:avLst/>
          </a:prstGeom>
          <a:ln w="25400">
            <a:solidFill>
              <a:srgbClr val="FFC101"/>
            </a:solidFill>
          </a:ln>
        </p:spPr>
        <p:style>
          <a:lnRef idx="2">
            <a:schemeClr val="accent1"/>
          </a:lnRef>
          <a:fillRef idx="0">
            <a:schemeClr val="accent1"/>
          </a:fillRef>
          <a:effectRef idx="1">
            <a:schemeClr val="accent1"/>
          </a:effectRef>
          <a:fontRef idx="minor">
            <a:schemeClr val="tx1"/>
          </a:fontRef>
        </p:style>
      </p:cxnSp>
      <p:sp>
        <p:nvSpPr>
          <p:cNvPr id="11" name="TextBox 10">
            <a:extLst>
              <a:ext uri="{FF2B5EF4-FFF2-40B4-BE49-F238E27FC236}">
                <a16:creationId xmlns:a16="http://schemas.microsoft.com/office/drawing/2014/main" id="{A9BF1083-23D7-AFB0-4219-3C3883FE02ED}"/>
              </a:ext>
            </a:extLst>
          </p:cNvPr>
          <p:cNvSpPr txBox="1"/>
          <p:nvPr/>
        </p:nvSpPr>
        <p:spPr>
          <a:xfrm>
            <a:off x="2935223" y="740664"/>
            <a:ext cx="7566521" cy="1323439"/>
          </a:xfrm>
          <a:prstGeom prst="rect">
            <a:avLst/>
          </a:prstGeom>
          <a:noFill/>
        </p:spPr>
        <p:txBody>
          <a:bodyPr wrap="square" rtlCol="0">
            <a:spAutoFit/>
          </a:bodyPr>
          <a:lstStyle/>
          <a:p>
            <a:r>
              <a:rPr lang="en-US" sz="8000" b="1" dirty="0">
                <a:ln w="12700">
                  <a:solidFill>
                    <a:schemeClr val="tx1"/>
                  </a:solidFill>
                </a:ln>
                <a:solidFill>
                  <a:schemeClr val="bg1"/>
                </a:solidFill>
                <a:effectLst>
                  <a:innerShdw blurRad="63500" dist="50800" dir="18900000">
                    <a:prstClr val="black">
                      <a:alpha val="50000"/>
                    </a:prstClr>
                  </a:innerShdw>
                </a:effectLst>
                <a:latin typeface="Korolev Heavy" panose="02000606000000020004" pitchFamily="2" charset="0"/>
              </a:rPr>
              <a:t>decision-making</a:t>
            </a:r>
          </a:p>
        </p:txBody>
      </p:sp>
      <p:sp>
        <p:nvSpPr>
          <p:cNvPr id="12" name="TextBox 11">
            <a:extLst>
              <a:ext uri="{FF2B5EF4-FFF2-40B4-BE49-F238E27FC236}">
                <a16:creationId xmlns:a16="http://schemas.microsoft.com/office/drawing/2014/main" id="{F072C82E-883D-6CBD-E25F-1B72EBAF5E4D}"/>
              </a:ext>
            </a:extLst>
          </p:cNvPr>
          <p:cNvSpPr txBox="1"/>
          <p:nvPr/>
        </p:nvSpPr>
        <p:spPr>
          <a:xfrm>
            <a:off x="2898648" y="1563624"/>
            <a:ext cx="8340852" cy="1862048"/>
          </a:xfrm>
          <a:prstGeom prst="rect">
            <a:avLst/>
          </a:prstGeom>
          <a:noFill/>
        </p:spPr>
        <p:txBody>
          <a:bodyPr wrap="square" rtlCol="0">
            <a:spAutoFit/>
          </a:bodyPr>
          <a:lstStyle/>
          <a:p>
            <a:r>
              <a:rPr lang="en-US" sz="11500" b="1" dirty="0">
                <a:ln w="12700">
                  <a:solidFill>
                    <a:schemeClr val="tx1"/>
                  </a:solidFill>
                </a:ln>
                <a:solidFill>
                  <a:schemeClr val="bg1"/>
                </a:solidFill>
                <a:effectLst>
                  <a:innerShdw blurRad="63500" dist="50800" dir="18900000">
                    <a:prstClr val="black">
                      <a:alpha val="50000"/>
                    </a:prstClr>
                  </a:innerShdw>
                </a:effectLst>
                <a:latin typeface="Korolev Heavy" panose="02000606000000020004" pitchFamily="2" charset="0"/>
              </a:rPr>
              <a:t>FOR SAFETY</a:t>
            </a:r>
          </a:p>
        </p:txBody>
      </p:sp>
    </p:spTree>
    <p:custDataLst>
      <p:tags r:id="rId1"/>
    </p:custDataLst>
    <p:extLst>
      <p:ext uri="{BB962C8B-B14F-4D97-AF65-F5344CB8AC3E}">
        <p14:creationId xmlns:p14="http://schemas.microsoft.com/office/powerpoint/2010/main" val="2302395742"/>
      </p:ext>
    </p:extLst>
  </p:cSld>
  <p:clrMapOvr>
    <a:masterClrMapping/>
  </p:clrMapOvr>
  <p:transition spd="slow">
    <p:push/>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45E396-35D3-DBB4-75B7-BC950C8B42CB}"/>
            </a:ext>
          </a:extLst>
        </p:cNvPr>
        <p:cNvGrpSpPr/>
        <p:nvPr/>
      </p:nvGrpSpPr>
      <p:grpSpPr>
        <a:xfrm>
          <a:off x="0" y="0"/>
          <a:ext cx="0" cy="0"/>
          <a:chOff x="0" y="0"/>
          <a:chExt cx="0" cy="0"/>
        </a:xfrm>
      </p:grpSpPr>
      <p:pic>
        <p:nvPicPr>
          <p:cNvPr id="11" name="Picture 10" descr="A group of men wearing safety vests and helmets&#10;&#10;AI-generated content may be incorrect.">
            <a:extLst>
              <a:ext uri="{FF2B5EF4-FFF2-40B4-BE49-F238E27FC236}">
                <a16:creationId xmlns:a16="http://schemas.microsoft.com/office/drawing/2014/main" id="{D24A1FB9-11E3-C1D1-6830-BC2E40E637BB}"/>
              </a:ext>
            </a:extLst>
          </p:cNvPr>
          <p:cNvPicPr>
            <a:picLocks noChangeAspect="1"/>
          </p:cNvPicPr>
          <p:nvPr/>
        </p:nvPicPr>
        <p:blipFill>
          <a:blip r:embed="rId4">
            <a:alphaModFix amt="25000"/>
            <a:extLst>
              <a:ext uri="{28A0092B-C50C-407E-A947-70E740481C1C}">
                <a14:useLocalDpi xmlns:a14="http://schemas.microsoft.com/office/drawing/2010/main"/>
              </a:ext>
              <a:ext uri="{837473B0-CC2E-450A-ABE3-18F120FF3D39}">
                <a1611:picAttrSrcUrl xmlns:a1611="http://schemas.microsoft.com/office/drawing/2016/11/main" r:id="rId5"/>
              </a:ext>
            </a:extLst>
          </a:blip>
          <a:srcRect/>
          <a:stretch/>
        </p:blipFill>
        <p:spPr>
          <a:xfrm>
            <a:off x="0" y="0"/>
            <a:ext cx="12192000" cy="6400800"/>
          </a:xfrm>
          <a:prstGeom prst="rect">
            <a:avLst/>
          </a:prstGeom>
        </p:spPr>
      </p:pic>
      <p:sp>
        <p:nvSpPr>
          <p:cNvPr id="3" name="Rectangle 2">
            <a:extLst>
              <a:ext uri="{FF2B5EF4-FFF2-40B4-BE49-F238E27FC236}">
                <a16:creationId xmlns:a16="http://schemas.microsoft.com/office/drawing/2014/main" id="{D251164D-F4AF-F7D8-BF47-3B0095F523EE}"/>
              </a:ext>
            </a:extLst>
          </p:cNvPr>
          <p:cNvSpPr/>
          <p:nvPr/>
        </p:nvSpPr>
        <p:spPr>
          <a:xfrm>
            <a:off x="0" y="6400800"/>
            <a:ext cx="12192000"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Korolev Medium" panose="02000606000000020004" pitchFamily="2" charset="0"/>
            </a:endParaRPr>
          </a:p>
        </p:txBody>
      </p:sp>
      <p:pic>
        <p:nvPicPr>
          <p:cNvPr id="4" name="Picture 3" descr="A picture containing object, clock, meter&#10;&#10;Description automatically generated">
            <a:extLst>
              <a:ext uri="{FF2B5EF4-FFF2-40B4-BE49-F238E27FC236}">
                <a16:creationId xmlns:a16="http://schemas.microsoft.com/office/drawing/2014/main" id="{8947BDB9-0C6D-8B4F-984D-D890800D126A}"/>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855851" y="6471995"/>
            <a:ext cx="1506349" cy="277128"/>
          </a:xfrm>
          <a:prstGeom prst="rect">
            <a:avLst/>
          </a:prstGeom>
        </p:spPr>
      </p:pic>
      <p:grpSp>
        <p:nvGrpSpPr>
          <p:cNvPr id="6" name="Group 5">
            <a:extLst>
              <a:ext uri="{FF2B5EF4-FFF2-40B4-BE49-F238E27FC236}">
                <a16:creationId xmlns:a16="http://schemas.microsoft.com/office/drawing/2014/main" id="{341FB559-832C-0EE7-8564-1418FEA2AF93}"/>
              </a:ext>
            </a:extLst>
          </p:cNvPr>
          <p:cNvGrpSpPr/>
          <p:nvPr/>
        </p:nvGrpSpPr>
        <p:grpSpPr>
          <a:xfrm>
            <a:off x="731520" y="-338328"/>
            <a:ext cx="2081313" cy="3770263"/>
            <a:chOff x="2974030" y="2334038"/>
            <a:chExt cx="2081313" cy="3770263"/>
          </a:xfrm>
        </p:grpSpPr>
        <p:sp>
          <p:nvSpPr>
            <p:cNvPr id="7" name="Rounded Rectangle 6">
              <a:extLst>
                <a:ext uri="{FF2B5EF4-FFF2-40B4-BE49-F238E27FC236}">
                  <a16:creationId xmlns:a16="http://schemas.microsoft.com/office/drawing/2014/main" id="{A7EC1150-467F-A904-E13B-D4CEA665D58B}"/>
                </a:ext>
              </a:extLst>
            </p:cNvPr>
            <p:cNvSpPr>
              <a:spLocks/>
            </p:cNvSpPr>
            <p:nvPr/>
          </p:nvSpPr>
          <p:spPr>
            <a:xfrm>
              <a:off x="2974030" y="3705639"/>
              <a:ext cx="2081313" cy="2008909"/>
            </a:xfrm>
            <a:prstGeom prst="roundRect">
              <a:avLst/>
            </a:prstGeom>
            <a:solidFill>
              <a:srgbClr val="FFC101"/>
            </a:solidFill>
            <a:effectLst>
              <a:innerShdw blurRad="63500" dist="50800" dir="18900000">
                <a:prstClr val="black">
                  <a:alpha val="50000"/>
                </a:prstClr>
              </a:inn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C101"/>
                </a:solidFill>
              </a:endParaRPr>
            </a:p>
          </p:txBody>
        </p:sp>
        <p:sp>
          <p:nvSpPr>
            <p:cNvPr id="8" name="TextBox 7">
              <a:extLst>
                <a:ext uri="{FF2B5EF4-FFF2-40B4-BE49-F238E27FC236}">
                  <a16:creationId xmlns:a16="http://schemas.microsoft.com/office/drawing/2014/main" id="{E6881285-5C63-5928-5E16-0890799D1E84}"/>
                </a:ext>
              </a:extLst>
            </p:cNvPr>
            <p:cNvSpPr txBox="1">
              <a:spLocks/>
            </p:cNvSpPr>
            <p:nvPr/>
          </p:nvSpPr>
          <p:spPr>
            <a:xfrm>
              <a:off x="2974030" y="2334038"/>
              <a:ext cx="1685077" cy="3770263"/>
            </a:xfrm>
            <a:prstGeom prst="rect">
              <a:avLst/>
            </a:prstGeom>
            <a:noFill/>
            <a:ln>
              <a:noFill/>
            </a:ln>
            <a:effectLst>
              <a:innerShdw blurRad="63500" dist="50800" dir="18900000">
                <a:prstClr val="black">
                  <a:alpha val="50000"/>
                </a:prstClr>
              </a:inn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algn="ctr">
                <a:defRPr>
                  <a:solidFill>
                    <a:srgbClr val="FFC10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sz="23900" dirty="0">
                  <a:ln>
                    <a:solidFill>
                      <a:schemeClr val="tx1"/>
                    </a:solidFill>
                  </a:ln>
                  <a:solidFill>
                    <a:schemeClr val="bg1"/>
                  </a:solidFill>
                  <a:effectLst>
                    <a:innerShdw blurRad="63500" dist="50800" dir="18900000">
                      <a:prstClr val="black">
                        <a:alpha val="50000"/>
                      </a:prstClr>
                    </a:innerShdw>
                  </a:effectLst>
                  <a:latin typeface="Bernard MT Condensed" panose="02050806060905020404" pitchFamily="18" charset="77"/>
                </a:rPr>
                <a:t>4</a:t>
              </a:r>
            </a:p>
          </p:txBody>
        </p:sp>
      </p:grpSp>
      <p:sp>
        <p:nvSpPr>
          <p:cNvPr id="9" name="TextBox 8">
            <a:extLst>
              <a:ext uri="{FF2B5EF4-FFF2-40B4-BE49-F238E27FC236}">
                <a16:creationId xmlns:a16="http://schemas.microsoft.com/office/drawing/2014/main" id="{948161AE-C603-A758-6DE3-82462C133CF1}"/>
              </a:ext>
            </a:extLst>
          </p:cNvPr>
          <p:cNvSpPr txBox="1"/>
          <p:nvPr/>
        </p:nvSpPr>
        <p:spPr>
          <a:xfrm>
            <a:off x="731520" y="3740219"/>
            <a:ext cx="10507980" cy="1405513"/>
          </a:xfrm>
          <a:prstGeom prst="rect">
            <a:avLst/>
          </a:prstGeom>
          <a:noFill/>
        </p:spPr>
        <p:txBody>
          <a:bodyPr wrap="square" rtlCol="0">
            <a:spAutoFit/>
          </a:bodyPr>
          <a:lstStyle/>
          <a:p>
            <a:pPr marL="285750" indent="-285750">
              <a:spcAft>
                <a:spcPts val="800"/>
              </a:spcAft>
              <a:buClr>
                <a:srgbClr val="FFC101"/>
              </a:buClr>
              <a:buSzPct val="100000"/>
              <a:buFont typeface="Arial" panose="020B0604020202020204" pitchFamily="34" charset="0"/>
              <a:buChar char="•"/>
              <a:tabLst>
                <a:tab pos="914400" algn="l"/>
              </a:tabLst>
            </a:pPr>
            <a:r>
              <a:rPr lang="en-US" sz="2400" b="1" kern="0" dirty="0">
                <a:solidFill>
                  <a:srgbClr val="002231"/>
                </a:solidFill>
                <a:effectLst/>
                <a:latin typeface="Korolev Bold" panose="02000606000000020004" pitchFamily="2" charset="0"/>
                <a:ea typeface="Times New Roman" panose="02020603050405020304" pitchFamily="18" charset="0"/>
                <a:cs typeface="Calibri" panose="020F0502020204030204" pitchFamily="34" charset="0"/>
              </a:rPr>
              <a:t>Engage in detailed planning to identify and eliminate safety hazards.</a:t>
            </a:r>
          </a:p>
          <a:p>
            <a:pPr marL="285750" indent="-285750">
              <a:spcAft>
                <a:spcPts val="800"/>
              </a:spcAft>
              <a:buClr>
                <a:srgbClr val="FFC101"/>
              </a:buClr>
              <a:buSzPct val="100000"/>
              <a:buFont typeface="Arial" panose="020B0604020202020204" pitchFamily="34" charset="0"/>
              <a:buChar char="•"/>
              <a:tabLst>
                <a:tab pos="914400" algn="l"/>
              </a:tabLst>
            </a:pPr>
            <a:r>
              <a:rPr lang="en-US" sz="2400" b="1" kern="0" dirty="0">
                <a:solidFill>
                  <a:srgbClr val="002231"/>
                </a:solidFill>
                <a:latin typeface="Korolev Bold" panose="02000606000000020004" pitchFamily="2" charset="0"/>
                <a:ea typeface="Aptos" panose="020B0004020202020204" pitchFamily="34" charset="0"/>
                <a:cs typeface="Calibri" panose="020F0502020204030204" pitchFamily="34" charset="0"/>
              </a:rPr>
              <a:t>Conduct regular safety audits and inspections.</a:t>
            </a:r>
          </a:p>
          <a:p>
            <a:pPr marL="285750" indent="-285750">
              <a:spcAft>
                <a:spcPts val="800"/>
              </a:spcAft>
              <a:buClr>
                <a:srgbClr val="FFC101"/>
              </a:buClr>
              <a:buSzPct val="100000"/>
              <a:buFont typeface="Arial" panose="020B0604020202020204" pitchFamily="34" charset="0"/>
              <a:buChar char="•"/>
              <a:tabLst>
                <a:tab pos="914400" algn="l"/>
              </a:tabLst>
            </a:pPr>
            <a:r>
              <a:rPr lang="en-US" sz="2400" b="1" kern="0" dirty="0">
                <a:solidFill>
                  <a:srgbClr val="002231"/>
                </a:solidFill>
                <a:effectLst/>
                <a:latin typeface="Korolev Bold" panose="02000606000000020004" pitchFamily="2" charset="0"/>
                <a:ea typeface="Aptos" panose="020B0004020202020204" pitchFamily="34" charset="0"/>
                <a:cs typeface="Calibri" panose="020F0502020204030204" pitchFamily="34" charset="0"/>
              </a:rPr>
              <a:t>Implement corrective actions promptly.</a:t>
            </a:r>
          </a:p>
        </p:txBody>
      </p:sp>
      <p:cxnSp>
        <p:nvCxnSpPr>
          <p:cNvPr id="10" name="Straight Connector 9">
            <a:extLst>
              <a:ext uri="{FF2B5EF4-FFF2-40B4-BE49-F238E27FC236}">
                <a16:creationId xmlns:a16="http://schemas.microsoft.com/office/drawing/2014/main" id="{ACFADC15-C326-B85D-D97B-F4F1A5AA299F}"/>
              </a:ext>
            </a:extLst>
          </p:cNvPr>
          <p:cNvCxnSpPr>
            <a:cxnSpLocks/>
          </p:cNvCxnSpPr>
          <p:nvPr/>
        </p:nvCxnSpPr>
        <p:spPr>
          <a:xfrm>
            <a:off x="1127580" y="3429000"/>
            <a:ext cx="9936840" cy="0"/>
          </a:xfrm>
          <a:prstGeom prst="line">
            <a:avLst/>
          </a:prstGeom>
          <a:ln w="25400">
            <a:solidFill>
              <a:srgbClr val="FFC101"/>
            </a:solidFill>
          </a:ln>
        </p:spPr>
        <p:style>
          <a:lnRef idx="2">
            <a:schemeClr val="accent1"/>
          </a:lnRef>
          <a:fillRef idx="0">
            <a:schemeClr val="accent1"/>
          </a:fillRef>
          <a:effectRef idx="1">
            <a:schemeClr val="accent1"/>
          </a:effectRef>
          <a:fontRef idx="minor">
            <a:schemeClr val="tx1"/>
          </a:fontRef>
        </p:style>
      </p:cxnSp>
      <p:sp>
        <p:nvSpPr>
          <p:cNvPr id="13" name="TextBox 12">
            <a:extLst>
              <a:ext uri="{FF2B5EF4-FFF2-40B4-BE49-F238E27FC236}">
                <a16:creationId xmlns:a16="http://schemas.microsoft.com/office/drawing/2014/main" id="{D840E28A-0A5B-204B-D020-8379AC3C78FA}"/>
              </a:ext>
            </a:extLst>
          </p:cNvPr>
          <p:cNvSpPr txBox="1"/>
          <p:nvPr/>
        </p:nvSpPr>
        <p:spPr>
          <a:xfrm>
            <a:off x="2935223" y="740664"/>
            <a:ext cx="8813431" cy="1323439"/>
          </a:xfrm>
          <a:prstGeom prst="rect">
            <a:avLst/>
          </a:prstGeom>
          <a:noFill/>
        </p:spPr>
        <p:txBody>
          <a:bodyPr wrap="square" rtlCol="0">
            <a:spAutoFit/>
          </a:bodyPr>
          <a:lstStyle/>
          <a:p>
            <a:r>
              <a:rPr lang="en-US" sz="8000" b="1" dirty="0">
                <a:ln w="12700">
                  <a:solidFill>
                    <a:schemeClr val="tx1"/>
                  </a:solidFill>
                </a:ln>
                <a:solidFill>
                  <a:schemeClr val="bg1"/>
                </a:solidFill>
                <a:effectLst>
                  <a:innerShdw blurRad="63500" dist="50800" dir="18900000">
                    <a:prstClr val="black">
                      <a:alpha val="50000"/>
                    </a:prstClr>
                  </a:innerShdw>
                </a:effectLst>
                <a:latin typeface="Korolev Heavy" panose="02000606000000020004" pitchFamily="2" charset="0"/>
              </a:rPr>
              <a:t>proactive hazard</a:t>
            </a:r>
          </a:p>
        </p:txBody>
      </p:sp>
      <p:sp>
        <p:nvSpPr>
          <p:cNvPr id="14" name="TextBox 13">
            <a:extLst>
              <a:ext uri="{FF2B5EF4-FFF2-40B4-BE49-F238E27FC236}">
                <a16:creationId xmlns:a16="http://schemas.microsoft.com/office/drawing/2014/main" id="{E662B692-4E3C-8CE1-316D-76466EBFC999}"/>
              </a:ext>
            </a:extLst>
          </p:cNvPr>
          <p:cNvSpPr txBox="1"/>
          <p:nvPr/>
        </p:nvSpPr>
        <p:spPr>
          <a:xfrm>
            <a:off x="2898648" y="1563624"/>
            <a:ext cx="9196703" cy="1862048"/>
          </a:xfrm>
          <a:prstGeom prst="rect">
            <a:avLst/>
          </a:prstGeom>
          <a:noFill/>
        </p:spPr>
        <p:txBody>
          <a:bodyPr wrap="square" rtlCol="0">
            <a:spAutoFit/>
          </a:bodyPr>
          <a:lstStyle/>
          <a:p>
            <a:r>
              <a:rPr lang="en-US" sz="11500" b="1" dirty="0">
                <a:ln w="12700">
                  <a:solidFill>
                    <a:schemeClr val="tx1"/>
                  </a:solidFill>
                </a:ln>
                <a:solidFill>
                  <a:schemeClr val="bg1"/>
                </a:solidFill>
                <a:effectLst>
                  <a:innerShdw blurRad="63500" dist="50800" dir="18900000">
                    <a:prstClr val="black">
                      <a:alpha val="50000"/>
                    </a:prstClr>
                  </a:innerShdw>
                </a:effectLst>
                <a:latin typeface="Korolev Heavy" panose="02000606000000020004" pitchFamily="2" charset="0"/>
              </a:rPr>
              <a:t>MANGEMENT</a:t>
            </a:r>
          </a:p>
        </p:txBody>
      </p:sp>
    </p:spTree>
    <p:custDataLst>
      <p:tags r:id="rId1"/>
    </p:custDataLst>
    <p:extLst>
      <p:ext uri="{BB962C8B-B14F-4D97-AF65-F5344CB8AC3E}">
        <p14:creationId xmlns:p14="http://schemas.microsoft.com/office/powerpoint/2010/main" val="444558883"/>
      </p:ext>
    </p:extLst>
  </p:cSld>
  <p:clrMapOvr>
    <a:masterClrMapping/>
  </p:clrMapOvr>
  <p:transition spd="slow">
    <p:push/>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E6D838-830A-2F89-412C-F60C72371CC8}"/>
            </a:ext>
          </a:extLst>
        </p:cNvPr>
        <p:cNvGrpSpPr/>
        <p:nvPr/>
      </p:nvGrpSpPr>
      <p:grpSpPr>
        <a:xfrm>
          <a:off x="0" y="0"/>
          <a:ext cx="0" cy="0"/>
          <a:chOff x="0" y="0"/>
          <a:chExt cx="0" cy="0"/>
        </a:xfrm>
      </p:grpSpPr>
      <p:pic>
        <p:nvPicPr>
          <p:cNvPr id="9" name="Picture 8" descr="A person and person in safety vests shaking hands&#10;&#10;AI-generated content may be incorrect.">
            <a:extLst>
              <a:ext uri="{FF2B5EF4-FFF2-40B4-BE49-F238E27FC236}">
                <a16:creationId xmlns:a16="http://schemas.microsoft.com/office/drawing/2014/main" id="{ABCAF96D-2100-C90E-84DD-A55F54D564EE}"/>
              </a:ext>
            </a:extLst>
          </p:cNvPr>
          <p:cNvPicPr>
            <a:picLocks noChangeAspect="1"/>
          </p:cNvPicPr>
          <p:nvPr/>
        </p:nvPicPr>
        <p:blipFill>
          <a:blip r:embed="rId4">
            <a:alphaModFix amt="25000"/>
            <a:extLst>
              <a:ext uri="{837473B0-CC2E-450A-ABE3-18F120FF3D39}">
                <a1611:picAttrSrcUrl xmlns:a1611="http://schemas.microsoft.com/office/drawing/2016/11/main" r:id="rId5"/>
              </a:ext>
            </a:extLst>
          </a:blip>
          <a:stretch>
            <a:fillRect/>
          </a:stretch>
        </p:blipFill>
        <p:spPr>
          <a:xfrm>
            <a:off x="0" y="0"/>
            <a:ext cx="12192000" cy="6858000"/>
          </a:xfrm>
          <a:prstGeom prst="rect">
            <a:avLst/>
          </a:prstGeom>
        </p:spPr>
      </p:pic>
      <p:sp>
        <p:nvSpPr>
          <p:cNvPr id="3" name="Rectangle 2">
            <a:extLst>
              <a:ext uri="{FF2B5EF4-FFF2-40B4-BE49-F238E27FC236}">
                <a16:creationId xmlns:a16="http://schemas.microsoft.com/office/drawing/2014/main" id="{C7D77EE2-2B77-718B-09FC-6982EADF3869}"/>
              </a:ext>
            </a:extLst>
          </p:cNvPr>
          <p:cNvSpPr/>
          <p:nvPr/>
        </p:nvSpPr>
        <p:spPr>
          <a:xfrm>
            <a:off x="0" y="6400800"/>
            <a:ext cx="12192000"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Korolev Medium" panose="02000606000000020004" pitchFamily="2" charset="0"/>
            </a:endParaRPr>
          </a:p>
        </p:txBody>
      </p:sp>
      <p:pic>
        <p:nvPicPr>
          <p:cNvPr id="4" name="Picture 3" descr="A picture containing object, clock, meter&#10;&#10;Description automatically generated">
            <a:extLst>
              <a:ext uri="{FF2B5EF4-FFF2-40B4-BE49-F238E27FC236}">
                <a16:creationId xmlns:a16="http://schemas.microsoft.com/office/drawing/2014/main" id="{EF855449-A1D7-3839-6BA1-DD7AC0BA384B}"/>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855851" y="6471995"/>
            <a:ext cx="1506349" cy="277128"/>
          </a:xfrm>
          <a:prstGeom prst="rect">
            <a:avLst/>
          </a:prstGeom>
        </p:spPr>
      </p:pic>
      <p:grpSp>
        <p:nvGrpSpPr>
          <p:cNvPr id="6" name="Group 5">
            <a:extLst>
              <a:ext uri="{FF2B5EF4-FFF2-40B4-BE49-F238E27FC236}">
                <a16:creationId xmlns:a16="http://schemas.microsoft.com/office/drawing/2014/main" id="{2C3F92DE-908B-56B6-435E-75E69951C117}"/>
              </a:ext>
            </a:extLst>
          </p:cNvPr>
          <p:cNvGrpSpPr/>
          <p:nvPr/>
        </p:nvGrpSpPr>
        <p:grpSpPr>
          <a:xfrm>
            <a:off x="731520" y="-338328"/>
            <a:ext cx="2081313" cy="3770263"/>
            <a:chOff x="5692461" y="2334038"/>
            <a:chExt cx="2081313" cy="3770263"/>
          </a:xfrm>
        </p:grpSpPr>
        <p:sp>
          <p:nvSpPr>
            <p:cNvPr id="7" name="Rounded Rectangle 6">
              <a:extLst>
                <a:ext uri="{FF2B5EF4-FFF2-40B4-BE49-F238E27FC236}">
                  <a16:creationId xmlns:a16="http://schemas.microsoft.com/office/drawing/2014/main" id="{6472408C-62FC-F06B-56A1-88D9AB1A081F}"/>
                </a:ext>
              </a:extLst>
            </p:cNvPr>
            <p:cNvSpPr>
              <a:spLocks/>
            </p:cNvSpPr>
            <p:nvPr/>
          </p:nvSpPr>
          <p:spPr>
            <a:xfrm>
              <a:off x="5692461" y="3705639"/>
              <a:ext cx="2081313" cy="2008909"/>
            </a:xfrm>
            <a:prstGeom prst="roundRect">
              <a:avLst/>
            </a:prstGeom>
            <a:solidFill>
              <a:srgbClr val="FFC101"/>
            </a:solidFill>
            <a:effectLst>
              <a:innerShdw blurRad="63500" dist="50800" dir="18900000">
                <a:prstClr val="black">
                  <a:alpha val="50000"/>
                </a:prstClr>
              </a:inn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FFC101"/>
                </a:solidFill>
              </a:endParaRPr>
            </a:p>
          </p:txBody>
        </p:sp>
        <p:sp>
          <p:nvSpPr>
            <p:cNvPr id="8" name="TextBox 7">
              <a:extLst>
                <a:ext uri="{FF2B5EF4-FFF2-40B4-BE49-F238E27FC236}">
                  <a16:creationId xmlns:a16="http://schemas.microsoft.com/office/drawing/2014/main" id="{39D29AA7-53CB-7AD4-1AD0-0F660D23602F}"/>
                </a:ext>
              </a:extLst>
            </p:cNvPr>
            <p:cNvSpPr txBox="1"/>
            <p:nvPr/>
          </p:nvSpPr>
          <p:spPr>
            <a:xfrm>
              <a:off x="5692461" y="2334038"/>
              <a:ext cx="1685077" cy="3770263"/>
            </a:xfrm>
            <a:prstGeom prst="rect">
              <a:avLst/>
            </a:prstGeom>
            <a:noFill/>
            <a:ln>
              <a:noFill/>
            </a:ln>
            <a:effectLst>
              <a:innerShdw blurRad="63500" dist="50800" dir="18900000">
                <a:prstClr val="black">
                  <a:alpha val="50000"/>
                </a:prstClr>
              </a:inn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algn="ctr">
                <a:defRPr>
                  <a:solidFill>
                    <a:srgbClr val="FFC10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sz="23900" dirty="0">
                  <a:ln>
                    <a:solidFill>
                      <a:schemeClr val="tx1"/>
                    </a:solidFill>
                  </a:ln>
                  <a:solidFill>
                    <a:schemeClr val="bg1"/>
                  </a:solidFill>
                  <a:effectLst>
                    <a:innerShdw blurRad="63500" dist="50800" dir="18900000">
                      <a:prstClr val="black">
                        <a:alpha val="50000"/>
                      </a:prstClr>
                    </a:innerShdw>
                  </a:effectLst>
                  <a:latin typeface="Bernard MT Condensed" panose="02050806060905020404" pitchFamily="18" charset="77"/>
                </a:rPr>
                <a:t>5</a:t>
              </a:r>
            </a:p>
          </p:txBody>
        </p:sp>
      </p:grpSp>
      <p:cxnSp>
        <p:nvCxnSpPr>
          <p:cNvPr id="10" name="Straight Connector 9">
            <a:extLst>
              <a:ext uri="{FF2B5EF4-FFF2-40B4-BE49-F238E27FC236}">
                <a16:creationId xmlns:a16="http://schemas.microsoft.com/office/drawing/2014/main" id="{1BAC82F7-CB06-F582-8702-338AFAD0DDAE}"/>
              </a:ext>
            </a:extLst>
          </p:cNvPr>
          <p:cNvCxnSpPr>
            <a:cxnSpLocks/>
          </p:cNvCxnSpPr>
          <p:nvPr/>
        </p:nvCxnSpPr>
        <p:spPr>
          <a:xfrm>
            <a:off x="1127580" y="3429000"/>
            <a:ext cx="9936840" cy="0"/>
          </a:xfrm>
          <a:prstGeom prst="line">
            <a:avLst/>
          </a:prstGeom>
          <a:ln w="25400">
            <a:solidFill>
              <a:srgbClr val="FFC101"/>
            </a:solidFill>
          </a:ln>
        </p:spPr>
        <p:style>
          <a:lnRef idx="2">
            <a:schemeClr val="accent1"/>
          </a:lnRef>
          <a:fillRef idx="0">
            <a:schemeClr val="accent1"/>
          </a:fillRef>
          <a:effectRef idx="1">
            <a:schemeClr val="accent1"/>
          </a:effectRef>
          <a:fontRef idx="minor">
            <a:schemeClr val="tx1"/>
          </a:fontRef>
        </p:style>
      </p:cxnSp>
      <p:sp>
        <p:nvSpPr>
          <p:cNvPr id="11" name="TextBox 10">
            <a:extLst>
              <a:ext uri="{FF2B5EF4-FFF2-40B4-BE49-F238E27FC236}">
                <a16:creationId xmlns:a16="http://schemas.microsoft.com/office/drawing/2014/main" id="{CF8EAA9B-CFC6-6741-FD75-F611868B33B1}"/>
              </a:ext>
            </a:extLst>
          </p:cNvPr>
          <p:cNvSpPr txBox="1"/>
          <p:nvPr/>
        </p:nvSpPr>
        <p:spPr>
          <a:xfrm>
            <a:off x="2935224" y="740664"/>
            <a:ext cx="4821022" cy="1323439"/>
          </a:xfrm>
          <a:prstGeom prst="rect">
            <a:avLst/>
          </a:prstGeom>
          <a:noFill/>
        </p:spPr>
        <p:txBody>
          <a:bodyPr wrap="square" rtlCol="0">
            <a:spAutoFit/>
          </a:bodyPr>
          <a:lstStyle/>
          <a:p>
            <a:r>
              <a:rPr lang="en-US" sz="8000" b="1" dirty="0">
                <a:ln w="12700">
                  <a:solidFill>
                    <a:schemeClr val="tx1"/>
                  </a:solidFill>
                </a:ln>
                <a:solidFill>
                  <a:schemeClr val="bg1"/>
                </a:solidFill>
                <a:effectLst>
                  <a:innerShdw blurRad="63500" dist="50800" dir="18900000">
                    <a:prstClr val="black">
                      <a:alpha val="50000"/>
                    </a:prstClr>
                  </a:innerShdw>
                </a:effectLst>
                <a:latin typeface="Korolev Heavy" panose="02000606000000020004" pitchFamily="2" charset="0"/>
              </a:rPr>
              <a:t>become</a:t>
            </a:r>
          </a:p>
        </p:txBody>
      </p:sp>
      <p:sp>
        <p:nvSpPr>
          <p:cNvPr id="12" name="TextBox 11">
            <a:extLst>
              <a:ext uri="{FF2B5EF4-FFF2-40B4-BE49-F238E27FC236}">
                <a16:creationId xmlns:a16="http://schemas.microsoft.com/office/drawing/2014/main" id="{C7DF4651-C353-11FA-DD5C-BA8DA44E52A8}"/>
              </a:ext>
            </a:extLst>
          </p:cNvPr>
          <p:cNvSpPr txBox="1"/>
          <p:nvPr/>
        </p:nvSpPr>
        <p:spPr>
          <a:xfrm>
            <a:off x="2898648" y="1563624"/>
            <a:ext cx="10360152" cy="1862048"/>
          </a:xfrm>
          <a:prstGeom prst="rect">
            <a:avLst/>
          </a:prstGeom>
          <a:noFill/>
        </p:spPr>
        <p:txBody>
          <a:bodyPr wrap="square" rtlCol="0">
            <a:spAutoFit/>
          </a:bodyPr>
          <a:lstStyle/>
          <a:p>
            <a:r>
              <a:rPr lang="en-US" sz="11500" b="1" dirty="0">
                <a:ln w="12700">
                  <a:solidFill>
                    <a:schemeClr val="tx1"/>
                  </a:solidFill>
                </a:ln>
                <a:solidFill>
                  <a:schemeClr val="bg1"/>
                </a:solidFill>
                <a:effectLst>
                  <a:innerShdw blurRad="63500" dist="50800" dir="18900000">
                    <a:prstClr val="black">
                      <a:alpha val="50000"/>
                    </a:prstClr>
                  </a:innerShdw>
                </a:effectLst>
                <a:latin typeface="Korolev Heavy" panose="02000606000000020004" pitchFamily="2" charset="0"/>
              </a:rPr>
              <a:t>ACCOUNTABLE</a:t>
            </a:r>
          </a:p>
        </p:txBody>
      </p:sp>
      <p:sp>
        <p:nvSpPr>
          <p:cNvPr id="13" name="TextBox 12">
            <a:extLst>
              <a:ext uri="{FF2B5EF4-FFF2-40B4-BE49-F238E27FC236}">
                <a16:creationId xmlns:a16="http://schemas.microsoft.com/office/drawing/2014/main" id="{46D2E6FD-279E-ABB5-E283-C331C13FFDF9}"/>
              </a:ext>
            </a:extLst>
          </p:cNvPr>
          <p:cNvSpPr txBox="1"/>
          <p:nvPr/>
        </p:nvSpPr>
        <p:spPr>
          <a:xfrm>
            <a:off x="731520" y="3740219"/>
            <a:ext cx="10507980" cy="1877437"/>
          </a:xfrm>
          <a:prstGeom prst="rect">
            <a:avLst/>
          </a:prstGeom>
          <a:noFill/>
        </p:spPr>
        <p:txBody>
          <a:bodyPr wrap="square" rtlCol="0">
            <a:spAutoFit/>
          </a:bodyPr>
          <a:lstStyle/>
          <a:p>
            <a:pPr marL="285750" indent="-285750">
              <a:spcAft>
                <a:spcPts val="800"/>
              </a:spcAft>
              <a:buClr>
                <a:srgbClr val="FFC101"/>
              </a:buClr>
              <a:buSzPct val="100000"/>
              <a:buFont typeface="Arial" panose="020B0604020202020204" pitchFamily="34" charset="0"/>
              <a:buChar char="•"/>
              <a:tabLst>
                <a:tab pos="914400" algn="l"/>
              </a:tabLst>
            </a:pPr>
            <a:r>
              <a:rPr lang="en-US" sz="2400" b="1" kern="0" dirty="0">
                <a:solidFill>
                  <a:srgbClr val="002231"/>
                </a:solidFill>
                <a:effectLst/>
                <a:latin typeface="Korolev Bold" panose="02000606000000020004" pitchFamily="2" charset="0"/>
                <a:ea typeface="Times New Roman" panose="02020603050405020304" pitchFamily="18" charset="0"/>
                <a:cs typeface="Calibri" panose="020F0502020204030204" pitchFamily="34" charset="0"/>
              </a:rPr>
              <a:t>Be present.</a:t>
            </a:r>
          </a:p>
          <a:p>
            <a:pPr marL="285750" indent="-285750">
              <a:spcAft>
                <a:spcPts val="800"/>
              </a:spcAft>
              <a:buClr>
                <a:srgbClr val="FFC101"/>
              </a:buClr>
              <a:buSzPct val="100000"/>
              <a:buFont typeface="Arial" panose="020B0604020202020204" pitchFamily="34" charset="0"/>
              <a:buChar char="•"/>
              <a:tabLst>
                <a:tab pos="914400" algn="l"/>
              </a:tabLst>
            </a:pPr>
            <a:r>
              <a:rPr lang="en-US" sz="2400" b="1" kern="0" dirty="0">
                <a:solidFill>
                  <a:srgbClr val="002231"/>
                </a:solidFill>
                <a:latin typeface="Korolev Bold" panose="02000606000000020004" pitchFamily="2" charset="0"/>
                <a:ea typeface="Aptos" panose="020B0004020202020204" pitchFamily="34" charset="0"/>
                <a:cs typeface="Calibri" panose="020F0502020204030204" pitchFamily="34" charset="0"/>
              </a:rPr>
              <a:t>Be active and engaged in the team’s activities.</a:t>
            </a:r>
          </a:p>
          <a:p>
            <a:pPr marL="285750" indent="-285750">
              <a:spcAft>
                <a:spcPts val="800"/>
              </a:spcAft>
              <a:buClr>
                <a:srgbClr val="FFC101"/>
              </a:buClr>
              <a:buSzPct val="100000"/>
              <a:buFont typeface="Arial" panose="020B0604020202020204" pitchFamily="34" charset="0"/>
              <a:buChar char="•"/>
              <a:tabLst>
                <a:tab pos="914400" algn="l"/>
              </a:tabLst>
            </a:pPr>
            <a:r>
              <a:rPr lang="en-US" sz="2400" b="1" kern="0" dirty="0">
                <a:solidFill>
                  <a:srgbClr val="002231"/>
                </a:solidFill>
                <a:effectLst/>
                <a:latin typeface="Korolev Bold" panose="02000606000000020004" pitchFamily="2" charset="0"/>
                <a:ea typeface="Aptos" panose="020B0004020202020204" pitchFamily="34" charset="0"/>
                <a:cs typeface="Calibri" panose="020F0502020204030204" pitchFamily="34" charset="0"/>
              </a:rPr>
              <a:t>Take responsibility for the safety of the team.</a:t>
            </a:r>
          </a:p>
          <a:p>
            <a:pPr marL="285750" indent="-285750">
              <a:spcAft>
                <a:spcPts val="800"/>
              </a:spcAft>
              <a:buClr>
                <a:srgbClr val="FFC101"/>
              </a:buClr>
              <a:buSzPct val="100000"/>
              <a:buFont typeface="Arial" panose="020B0604020202020204" pitchFamily="34" charset="0"/>
              <a:buChar char="•"/>
              <a:tabLst>
                <a:tab pos="914400" algn="l"/>
              </a:tabLst>
            </a:pPr>
            <a:r>
              <a:rPr lang="en-US" sz="2400" b="1" kern="0" dirty="0">
                <a:solidFill>
                  <a:srgbClr val="002231"/>
                </a:solidFill>
                <a:latin typeface="Korolev Bold" panose="02000606000000020004" pitchFamily="2" charset="0"/>
                <a:ea typeface="Aptos" panose="020B0004020202020204" pitchFamily="34" charset="0"/>
                <a:cs typeface="Calibri" panose="020F0502020204030204" pitchFamily="34" charset="0"/>
              </a:rPr>
              <a:t>Accept ownership of actions and outcomes – failures and successes.</a:t>
            </a:r>
            <a:endParaRPr lang="en-US" sz="2400" b="1" kern="0" dirty="0">
              <a:solidFill>
                <a:srgbClr val="002231"/>
              </a:solidFill>
              <a:effectLst/>
              <a:latin typeface="Korolev Bold" panose="02000606000000020004" pitchFamily="2" charset="0"/>
              <a:ea typeface="Aptos" panose="020B0004020202020204" pitchFamily="34" charset="0"/>
              <a:cs typeface="Calibri" panose="020F0502020204030204" pitchFamily="34" charset="0"/>
            </a:endParaRPr>
          </a:p>
        </p:txBody>
      </p:sp>
    </p:spTree>
    <p:custDataLst>
      <p:tags r:id="rId1"/>
    </p:custDataLst>
    <p:extLst>
      <p:ext uri="{BB962C8B-B14F-4D97-AF65-F5344CB8AC3E}">
        <p14:creationId xmlns:p14="http://schemas.microsoft.com/office/powerpoint/2010/main" val="1663064076"/>
      </p:ext>
    </p:extLst>
  </p:cSld>
  <p:clrMapOvr>
    <a:masterClrMapping/>
  </p:clrMapOvr>
  <p:transition spd="slow">
    <p:push/>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5E4DCC-4508-DEE2-B015-BC8A292DA3B2}"/>
            </a:ext>
          </a:extLst>
        </p:cNvPr>
        <p:cNvGrpSpPr/>
        <p:nvPr/>
      </p:nvGrpSpPr>
      <p:grpSpPr>
        <a:xfrm>
          <a:off x="0" y="0"/>
          <a:ext cx="0" cy="0"/>
          <a:chOff x="0" y="0"/>
          <a:chExt cx="0" cy="0"/>
        </a:xfrm>
      </p:grpSpPr>
      <p:pic>
        <p:nvPicPr>
          <p:cNvPr id="13" name="Picture 12" descr="Men wearing safety vests and hard hats&#10;&#10;AI-generated content may be incorrect.">
            <a:extLst>
              <a:ext uri="{FF2B5EF4-FFF2-40B4-BE49-F238E27FC236}">
                <a16:creationId xmlns:a16="http://schemas.microsoft.com/office/drawing/2014/main" id="{416F32FC-228F-BE4A-E9B3-998671091C17}"/>
              </a:ext>
            </a:extLst>
          </p:cNvPr>
          <p:cNvPicPr>
            <a:picLocks noChangeAspect="1"/>
          </p:cNvPicPr>
          <p:nvPr/>
        </p:nvPicPr>
        <p:blipFill>
          <a:blip r:embed="rId4">
            <a:alphaModFix amt="25000"/>
            <a:extLst>
              <a:ext uri="{28A0092B-C50C-407E-A947-70E740481C1C}">
                <a14:useLocalDpi xmlns:a14="http://schemas.microsoft.com/office/drawing/2010/main"/>
              </a:ext>
            </a:extLst>
          </a:blip>
          <a:srcRect/>
          <a:stretch/>
        </p:blipFill>
        <p:spPr>
          <a:xfrm>
            <a:off x="0" y="0"/>
            <a:ext cx="12192000" cy="6400800"/>
          </a:xfrm>
          <a:prstGeom prst="rect">
            <a:avLst/>
          </a:prstGeom>
        </p:spPr>
      </p:pic>
      <p:sp>
        <p:nvSpPr>
          <p:cNvPr id="3" name="Rectangle 2">
            <a:extLst>
              <a:ext uri="{FF2B5EF4-FFF2-40B4-BE49-F238E27FC236}">
                <a16:creationId xmlns:a16="http://schemas.microsoft.com/office/drawing/2014/main" id="{509BB2CB-49CC-543A-7C00-C196915B80CE}"/>
              </a:ext>
            </a:extLst>
          </p:cNvPr>
          <p:cNvSpPr/>
          <p:nvPr/>
        </p:nvSpPr>
        <p:spPr>
          <a:xfrm>
            <a:off x="0" y="6400800"/>
            <a:ext cx="12192000"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Korolev Medium" panose="02000606000000020004" pitchFamily="2" charset="0"/>
            </a:endParaRPr>
          </a:p>
        </p:txBody>
      </p:sp>
      <p:pic>
        <p:nvPicPr>
          <p:cNvPr id="4" name="Picture 3" descr="A picture containing object, clock, meter&#10;&#10;Description automatically generated">
            <a:extLst>
              <a:ext uri="{FF2B5EF4-FFF2-40B4-BE49-F238E27FC236}">
                <a16:creationId xmlns:a16="http://schemas.microsoft.com/office/drawing/2014/main" id="{2FD5D977-26F0-2AE9-BF70-A698C93A5707}"/>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855851" y="6471995"/>
            <a:ext cx="1506349" cy="277128"/>
          </a:xfrm>
          <a:prstGeom prst="rect">
            <a:avLst/>
          </a:prstGeom>
        </p:spPr>
      </p:pic>
      <p:grpSp>
        <p:nvGrpSpPr>
          <p:cNvPr id="6" name="Group 5">
            <a:extLst>
              <a:ext uri="{FF2B5EF4-FFF2-40B4-BE49-F238E27FC236}">
                <a16:creationId xmlns:a16="http://schemas.microsoft.com/office/drawing/2014/main" id="{9358D253-52F2-8072-72CC-EFEF321B6A4C}"/>
              </a:ext>
            </a:extLst>
          </p:cNvPr>
          <p:cNvGrpSpPr/>
          <p:nvPr/>
        </p:nvGrpSpPr>
        <p:grpSpPr>
          <a:xfrm>
            <a:off x="731520" y="-338328"/>
            <a:ext cx="2081313" cy="3770263"/>
            <a:chOff x="8410892" y="2334038"/>
            <a:chExt cx="2081313" cy="3770263"/>
          </a:xfrm>
        </p:grpSpPr>
        <p:sp>
          <p:nvSpPr>
            <p:cNvPr id="7" name="Rounded Rectangle 6">
              <a:extLst>
                <a:ext uri="{FF2B5EF4-FFF2-40B4-BE49-F238E27FC236}">
                  <a16:creationId xmlns:a16="http://schemas.microsoft.com/office/drawing/2014/main" id="{7225B913-7722-4DF8-1FB3-CC61DD75EE75}"/>
                </a:ext>
              </a:extLst>
            </p:cNvPr>
            <p:cNvSpPr/>
            <p:nvPr/>
          </p:nvSpPr>
          <p:spPr>
            <a:xfrm>
              <a:off x="8410892" y="3705639"/>
              <a:ext cx="2081313" cy="2008909"/>
            </a:xfrm>
            <a:prstGeom prst="roundRect">
              <a:avLst/>
            </a:prstGeom>
            <a:solidFill>
              <a:srgbClr val="FFC101"/>
            </a:solidFill>
            <a:effectLst>
              <a:innerShdw blurRad="63500" dist="50800" dir="18900000">
                <a:prstClr val="black">
                  <a:alpha val="50000"/>
                </a:prstClr>
              </a:inn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FFC101"/>
                </a:solidFill>
              </a:endParaRPr>
            </a:p>
          </p:txBody>
        </p:sp>
        <p:sp>
          <p:nvSpPr>
            <p:cNvPr id="8" name="TextBox 7">
              <a:extLst>
                <a:ext uri="{FF2B5EF4-FFF2-40B4-BE49-F238E27FC236}">
                  <a16:creationId xmlns:a16="http://schemas.microsoft.com/office/drawing/2014/main" id="{57AC52DD-EAE7-09D7-60C6-67DE2901C156}"/>
                </a:ext>
              </a:extLst>
            </p:cNvPr>
            <p:cNvSpPr txBox="1"/>
            <p:nvPr/>
          </p:nvSpPr>
          <p:spPr>
            <a:xfrm>
              <a:off x="8410892" y="2334038"/>
              <a:ext cx="1685077" cy="3770263"/>
            </a:xfrm>
            <a:prstGeom prst="rect">
              <a:avLst/>
            </a:prstGeom>
            <a:noFill/>
            <a:ln>
              <a:noFill/>
            </a:ln>
            <a:effectLst>
              <a:innerShdw blurRad="63500" dist="50800" dir="18900000">
                <a:prstClr val="black">
                  <a:alpha val="50000"/>
                </a:prstClr>
              </a:inn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algn="ctr">
                <a:defRPr>
                  <a:solidFill>
                    <a:srgbClr val="FFC10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sz="23900" dirty="0">
                  <a:ln>
                    <a:solidFill>
                      <a:schemeClr val="tx1"/>
                    </a:solidFill>
                  </a:ln>
                  <a:solidFill>
                    <a:schemeClr val="bg1"/>
                  </a:solidFill>
                  <a:effectLst>
                    <a:innerShdw blurRad="63500" dist="50800" dir="18900000">
                      <a:prstClr val="black">
                        <a:alpha val="50000"/>
                      </a:prstClr>
                    </a:innerShdw>
                  </a:effectLst>
                  <a:latin typeface="Bernard MT Condensed" panose="02050806060905020404" pitchFamily="18" charset="77"/>
                </a:rPr>
                <a:t>6</a:t>
              </a:r>
            </a:p>
          </p:txBody>
        </p:sp>
      </p:grpSp>
      <p:sp>
        <p:nvSpPr>
          <p:cNvPr id="9" name="TextBox 8">
            <a:extLst>
              <a:ext uri="{FF2B5EF4-FFF2-40B4-BE49-F238E27FC236}">
                <a16:creationId xmlns:a16="http://schemas.microsoft.com/office/drawing/2014/main" id="{9DEAB228-C839-7617-B691-8AC424969B2B}"/>
              </a:ext>
            </a:extLst>
          </p:cNvPr>
          <p:cNvSpPr txBox="1"/>
          <p:nvPr/>
        </p:nvSpPr>
        <p:spPr>
          <a:xfrm>
            <a:off x="731520" y="3740219"/>
            <a:ext cx="10830216" cy="2461828"/>
          </a:xfrm>
          <a:prstGeom prst="rect">
            <a:avLst/>
          </a:prstGeom>
          <a:noFill/>
        </p:spPr>
        <p:txBody>
          <a:bodyPr wrap="square" rtlCol="0">
            <a:spAutoFit/>
          </a:bodyPr>
          <a:lstStyle/>
          <a:p>
            <a:pPr marL="285750" indent="-285750">
              <a:lnSpc>
                <a:spcPct val="107000"/>
              </a:lnSpc>
              <a:spcAft>
                <a:spcPts val="800"/>
              </a:spcAft>
              <a:buClr>
                <a:srgbClr val="FFC101"/>
              </a:buClr>
              <a:buSzPct val="100000"/>
              <a:buFont typeface="Arial" panose="020B0604020202020204" pitchFamily="34" charset="0"/>
              <a:buChar char="•"/>
              <a:tabLst>
                <a:tab pos="914400" algn="l"/>
              </a:tabLst>
            </a:pPr>
            <a:r>
              <a:rPr lang="en-US" sz="2400" b="1" kern="0" dirty="0">
                <a:solidFill>
                  <a:srgbClr val="002231"/>
                </a:solidFill>
                <a:latin typeface="Korolev Bold" panose="02000606000000020004" pitchFamily="2" charset="0"/>
                <a:cs typeface="Calibri" panose="020F0502020204030204" pitchFamily="34" charset="0"/>
              </a:rPr>
              <a:t>Understand the impact of actions on the company's reputation.</a:t>
            </a:r>
          </a:p>
          <a:p>
            <a:pPr marL="285750" indent="-285750">
              <a:lnSpc>
                <a:spcPct val="107000"/>
              </a:lnSpc>
              <a:spcAft>
                <a:spcPts val="800"/>
              </a:spcAft>
              <a:buClr>
                <a:srgbClr val="FFC101"/>
              </a:buClr>
              <a:buSzPct val="100000"/>
              <a:buFont typeface="Arial" panose="020B0604020202020204" pitchFamily="34" charset="0"/>
              <a:buChar char="•"/>
              <a:tabLst>
                <a:tab pos="914400" algn="l"/>
              </a:tabLst>
            </a:pPr>
            <a:r>
              <a:rPr lang="en-US" sz="2400" b="1" kern="0" dirty="0">
                <a:solidFill>
                  <a:srgbClr val="002231"/>
                </a:solidFill>
                <a:latin typeface="Korolev Bold" panose="02000606000000020004" pitchFamily="2" charset="0"/>
                <a:cs typeface="Calibri" panose="020F0502020204030204" pitchFamily="34" charset="0"/>
              </a:rPr>
              <a:t>Uphold the highest ethical standards in all interactions.</a:t>
            </a:r>
          </a:p>
          <a:p>
            <a:pPr marL="285750" indent="-285750">
              <a:lnSpc>
                <a:spcPct val="107000"/>
              </a:lnSpc>
              <a:spcAft>
                <a:spcPts val="800"/>
              </a:spcAft>
              <a:buClr>
                <a:srgbClr val="FFC101"/>
              </a:buClr>
              <a:buSzPct val="100000"/>
              <a:buFont typeface="Arial" panose="020B0604020202020204" pitchFamily="34" charset="0"/>
              <a:buChar char="•"/>
              <a:tabLst>
                <a:tab pos="914400" algn="l"/>
              </a:tabLst>
            </a:pPr>
            <a:r>
              <a:rPr lang="en-US" sz="2400" b="1" kern="0" dirty="0">
                <a:solidFill>
                  <a:srgbClr val="002231"/>
                </a:solidFill>
                <a:latin typeface="Korolev Bold" panose="02000606000000020004" pitchFamily="2" charset="0"/>
                <a:cs typeface="Calibri" panose="020F0502020204030204" pitchFamily="34" charset="0"/>
              </a:rPr>
              <a:t>Act as a role model, fostering teamwork and respect among crew members.</a:t>
            </a:r>
          </a:p>
          <a:p>
            <a:pPr marL="285750" indent="-285750">
              <a:lnSpc>
                <a:spcPct val="107000"/>
              </a:lnSpc>
              <a:spcAft>
                <a:spcPts val="800"/>
              </a:spcAft>
              <a:buClr>
                <a:srgbClr val="FFC101"/>
              </a:buClr>
              <a:buSzPct val="100000"/>
              <a:buFont typeface="Arial" panose="020B0604020202020204" pitchFamily="34" charset="0"/>
              <a:buChar char="•"/>
              <a:tabLst>
                <a:tab pos="914400" algn="l"/>
              </a:tabLst>
            </a:pPr>
            <a:r>
              <a:rPr lang="en-US" sz="2400" b="1" kern="0" dirty="0">
                <a:solidFill>
                  <a:srgbClr val="002231"/>
                </a:solidFill>
                <a:latin typeface="Korolev Bold" panose="02000606000000020004" pitchFamily="2" charset="0"/>
                <a:cs typeface="Calibri" panose="020F0502020204030204" pitchFamily="34" charset="0"/>
              </a:rPr>
              <a:t>Beings safe at work builds our reputation and yours</a:t>
            </a:r>
          </a:p>
          <a:p>
            <a:pPr marL="285750" indent="-285750">
              <a:lnSpc>
                <a:spcPct val="107000"/>
              </a:lnSpc>
              <a:spcAft>
                <a:spcPts val="800"/>
              </a:spcAft>
              <a:buClr>
                <a:srgbClr val="FFC101"/>
              </a:buClr>
              <a:buSzPct val="100000"/>
              <a:buFont typeface="Arial" panose="020B0604020202020204" pitchFamily="34" charset="0"/>
              <a:buChar char="•"/>
              <a:tabLst>
                <a:tab pos="914400" algn="l"/>
              </a:tabLst>
            </a:pPr>
            <a:r>
              <a:rPr lang="en-US" sz="2400" b="1" kern="0" dirty="0">
                <a:solidFill>
                  <a:srgbClr val="002231"/>
                </a:solidFill>
                <a:latin typeface="Korolev Bold" panose="02000606000000020004" pitchFamily="2" charset="0"/>
                <a:cs typeface="Calibri" panose="020F0502020204030204" pitchFamily="34" charset="0"/>
              </a:rPr>
              <a:t>Live company’s Core Values</a:t>
            </a:r>
          </a:p>
        </p:txBody>
      </p:sp>
      <p:cxnSp>
        <p:nvCxnSpPr>
          <p:cNvPr id="10" name="Straight Connector 9">
            <a:extLst>
              <a:ext uri="{FF2B5EF4-FFF2-40B4-BE49-F238E27FC236}">
                <a16:creationId xmlns:a16="http://schemas.microsoft.com/office/drawing/2014/main" id="{7C3035B3-3F97-B4B5-E79F-E6EFD139786C}"/>
              </a:ext>
            </a:extLst>
          </p:cNvPr>
          <p:cNvCxnSpPr>
            <a:cxnSpLocks/>
          </p:cNvCxnSpPr>
          <p:nvPr/>
        </p:nvCxnSpPr>
        <p:spPr>
          <a:xfrm>
            <a:off x="1127580" y="3429000"/>
            <a:ext cx="9936840" cy="0"/>
          </a:xfrm>
          <a:prstGeom prst="line">
            <a:avLst/>
          </a:prstGeom>
          <a:ln w="25400">
            <a:solidFill>
              <a:srgbClr val="FFC101"/>
            </a:solidFill>
          </a:ln>
        </p:spPr>
        <p:style>
          <a:lnRef idx="2">
            <a:schemeClr val="accent1"/>
          </a:lnRef>
          <a:fillRef idx="0">
            <a:schemeClr val="accent1"/>
          </a:fillRef>
          <a:effectRef idx="1">
            <a:schemeClr val="accent1"/>
          </a:effectRef>
          <a:fontRef idx="minor">
            <a:schemeClr val="tx1"/>
          </a:fontRef>
        </p:style>
      </p:cxnSp>
      <p:sp>
        <p:nvSpPr>
          <p:cNvPr id="11" name="TextBox 10">
            <a:extLst>
              <a:ext uri="{FF2B5EF4-FFF2-40B4-BE49-F238E27FC236}">
                <a16:creationId xmlns:a16="http://schemas.microsoft.com/office/drawing/2014/main" id="{CB337899-5980-9219-7AFE-0728195CCD06}"/>
              </a:ext>
            </a:extLst>
          </p:cNvPr>
          <p:cNvSpPr txBox="1"/>
          <p:nvPr/>
        </p:nvSpPr>
        <p:spPr>
          <a:xfrm>
            <a:off x="2935224" y="740664"/>
            <a:ext cx="10365140" cy="1323439"/>
          </a:xfrm>
          <a:prstGeom prst="rect">
            <a:avLst/>
          </a:prstGeom>
          <a:noFill/>
        </p:spPr>
        <p:txBody>
          <a:bodyPr wrap="square" rtlCol="0">
            <a:spAutoFit/>
          </a:bodyPr>
          <a:lstStyle/>
          <a:p>
            <a:r>
              <a:rPr lang="en-US" sz="8000" b="1" dirty="0">
                <a:ln w="12700">
                  <a:solidFill>
                    <a:schemeClr val="tx1"/>
                  </a:solidFill>
                </a:ln>
                <a:solidFill>
                  <a:schemeClr val="bg1"/>
                </a:solidFill>
                <a:effectLst>
                  <a:innerShdw blurRad="63500" dist="50800" dir="18900000">
                    <a:prstClr val="black">
                      <a:alpha val="50000"/>
                    </a:prstClr>
                  </a:innerShdw>
                </a:effectLst>
                <a:latin typeface="Korolev Heavy" panose="02000606000000020004" pitchFamily="2" charset="0"/>
              </a:rPr>
              <a:t>representation of</a:t>
            </a:r>
          </a:p>
        </p:txBody>
      </p:sp>
      <p:sp>
        <p:nvSpPr>
          <p:cNvPr id="12" name="TextBox 11">
            <a:extLst>
              <a:ext uri="{FF2B5EF4-FFF2-40B4-BE49-F238E27FC236}">
                <a16:creationId xmlns:a16="http://schemas.microsoft.com/office/drawing/2014/main" id="{2839EA2D-FE5D-BEF5-5FDC-173D58BD7B43}"/>
              </a:ext>
            </a:extLst>
          </p:cNvPr>
          <p:cNvSpPr txBox="1"/>
          <p:nvPr/>
        </p:nvSpPr>
        <p:spPr>
          <a:xfrm>
            <a:off x="2898647" y="1563624"/>
            <a:ext cx="11108298" cy="1862048"/>
          </a:xfrm>
          <a:prstGeom prst="rect">
            <a:avLst/>
          </a:prstGeom>
          <a:noFill/>
        </p:spPr>
        <p:txBody>
          <a:bodyPr wrap="square" rtlCol="0">
            <a:spAutoFit/>
          </a:bodyPr>
          <a:lstStyle/>
          <a:p>
            <a:r>
              <a:rPr lang="en-US" sz="11500" b="1" dirty="0">
                <a:ln w="12700">
                  <a:solidFill>
                    <a:schemeClr val="tx1"/>
                  </a:solidFill>
                </a:ln>
                <a:solidFill>
                  <a:schemeClr val="bg1"/>
                </a:solidFill>
                <a:effectLst>
                  <a:innerShdw blurRad="63500" dist="50800" dir="18900000">
                    <a:prstClr val="black">
                      <a:alpha val="50000"/>
                    </a:prstClr>
                  </a:innerShdw>
                </a:effectLst>
                <a:latin typeface="Korolev Heavy" panose="02000606000000020004" pitchFamily="2" charset="0"/>
              </a:rPr>
              <a:t>THE BRAND</a:t>
            </a:r>
          </a:p>
        </p:txBody>
      </p:sp>
    </p:spTree>
    <p:custDataLst>
      <p:tags r:id="rId1"/>
    </p:custDataLst>
    <p:extLst>
      <p:ext uri="{BB962C8B-B14F-4D97-AF65-F5344CB8AC3E}">
        <p14:creationId xmlns:p14="http://schemas.microsoft.com/office/powerpoint/2010/main" val="3112841019"/>
      </p:ext>
    </p:extLst>
  </p:cSld>
  <p:clrMapOvr>
    <a:masterClrMapping/>
  </p:clrMapOvr>
  <p:transition spd="slow">
    <p:push/>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339230-5CEF-76AD-B064-43FD7928FBDF}"/>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716E9B37-42CE-6232-0B27-7543A97B3EDB}"/>
              </a:ext>
            </a:extLst>
          </p:cNvPr>
          <p:cNvSpPr/>
          <p:nvPr/>
        </p:nvSpPr>
        <p:spPr>
          <a:xfrm>
            <a:off x="0" y="6400800"/>
            <a:ext cx="12192000"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Korolev Medium" panose="02000606000000020004" pitchFamily="2" charset="0"/>
            </a:endParaRPr>
          </a:p>
        </p:txBody>
      </p:sp>
      <p:pic>
        <p:nvPicPr>
          <p:cNvPr id="4" name="Picture 3" descr="A picture containing object, clock, meter&#10;&#10;Description automatically generated">
            <a:extLst>
              <a:ext uri="{FF2B5EF4-FFF2-40B4-BE49-F238E27FC236}">
                <a16:creationId xmlns:a16="http://schemas.microsoft.com/office/drawing/2014/main" id="{F75EF0A9-AC59-538C-487D-B56D6712317A}"/>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855851" y="6471995"/>
            <a:ext cx="1506349" cy="277128"/>
          </a:xfrm>
          <a:prstGeom prst="rect">
            <a:avLst/>
          </a:prstGeom>
        </p:spPr>
      </p:pic>
      <p:sp>
        <p:nvSpPr>
          <p:cNvPr id="12" name="TextBox 11">
            <a:extLst>
              <a:ext uri="{FF2B5EF4-FFF2-40B4-BE49-F238E27FC236}">
                <a16:creationId xmlns:a16="http://schemas.microsoft.com/office/drawing/2014/main" id="{64BBA98E-C807-1F56-A983-421A5FC25460}"/>
              </a:ext>
            </a:extLst>
          </p:cNvPr>
          <p:cNvSpPr txBox="1"/>
          <p:nvPr/>
        </p:nvSpPr>
        <p:spPr>
          <a:xfrm>
            <a:off x="6420772" y="457200"/>
            <a:ext cx="5149359" cy="1200329"/>
          </a:xfrm>
          <a:prstGeom prst="rect">
            <a:avLst/>
          </a:prstGeom>
          <a:noFill/>
        </p:spPr>
        <p:txBody>
          <a:bodyPr wrap="square" rtlCol="0">
            <a:spAutoFit/>
          </a:bodyPr>
          <a:lstStyle/>
          <a:p>
            <a:pPr algn="r"/>
            <a:r>
              <a:rPr lang="en-US" sz="3600" b="1" dirty="0">
                <a:solidFill>
                  <a:srgbClr val="002231"/>
                </a:solidFill>
                <a:effectLst>
                  <a:outerShdw blurRad="38100" dist="38100" dir="2700000" algn="tl">
                    <a:srgbClr val="000000">
                      <a:alpha val="43137"/>
                    </a:srgbClr>
                  </a:outerShdw>
                </a:effectLst>
                <a:latin typeface="Korolev Bold" panose="02000606000000020004" pitchFamily="2" charset="0"/>
              </a:rPr>
              <a:t>Add These 6 Behaviors To Your Professional Toolbox</a:t>
            </a:r>
          </a:p>
        </p:txBody>
      </p:sp>
      <p:sp>
        <p:nvSpPr>
          <p:cNvPr id="16" name="Rectangle 15">
            <a:extLst>
              <a:ext uri="{FF2B5EF4-FFF2-40B4-BE49-F238E27FC236}">
                <a16:creationId xmlns:a16="http://schemas.microsoft.com/office/drawing/2014/main" id="{4754F5C5-477E-878F-6032-AF7A51DC378A}"/>
              </a:ext>
            </a:extLst>
          </p:cNvPr>
          <p:cNvSpPr/>
          <p:nvPr/>
        </p:nvSpPr>
        <p:spPr>
          <a:xfrm>
            <a:off x="0" y="2020746"/>
            <a:ext cx="12192000" cy="2816509"/>
          </a:xfrm>
          <a:prstGeom prst="rect">
            <a:avLst/>
          </a:prstGeom>
          <a:solidFill>
            <a:srgbClr val="00223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106A3700-8959-12E1-7B8C-8B2B11F972FA}"/>
              </a:ext>
            </a:extLst>
          </p:cNvPr>
          <p:cNvSpPr txBox="1"/>
          <p:nvPr/>
        </p:nvSpPr>
        <p:spPr>
          <a:xfrm>
            <a:off x="6096000" y="2103120"/>
            <a:ext cx="6096000" cy="2677656"/>
          </a:xfrm>
          <a:prstGeom prst="rect">
            <a:avLst/>
          </a:prstGeom>
          <a:noFill/>
        </p:spPr>
        <p:txBody>
          <a:bodyPr wrap="square" rtlCol="0">
            <a:spAutoFit/>
          </a:bodyPr>
          <a:lstStyle/>
          <a:p>
            <a:pPr marL="342900" indent="-342900">
              <a:buClr>
                <a:srgbClr val="FFC101"/>
              </a:buClr>
              <a:buAutoNum type="arabicPeriod"/>
            </a:pPr>
            <a:r>
              <a:rPr lang="en-US" sz="2800" dirty="0">
                <a:solidFill>
                  <a:schemeClr val="bg1"/>
                </a:solidFill>
                <a:effectLst>
                  <a:outerShdw blurRad="38100" dist="38100" dir="2700000" algn="tl">
                    <a:srgbClr val="000000">
                      <a:alpha val="43137"/>
                    </a:srgbClr>
                  </a:outerShdw>
                </a:effectLst>
                <a:latin typeface="Korolev Medium" panose="02000606000000020004" pitchFamily="2" charset="0"/>
              </a:rPr>
              <a:t>Leading by example</a:t>
            </a:r>
          </a:p>
          <a:p>
            <a:pPr marL="342900" indent="-342900">
              <a:buClr>
                <a:srgbClr val="FFC101"/>
              </a:buClr>
              <a:buAutoNum type="arabicPeriod"/>
            </a:pPr>
            <a:r>
              <a:rPr lang="en-US" sz="2800" dirty="0">
                <a:solidFill>
                  <a:schemeClr val="bg1"/>
                </a:solidFill>
                <a:effectLst>
                  <a:outerShdw blurRad="38100" dist="38100" dir="2700000" algn="tl">
                    <a:srgbClr val="000000">
                      <a:alpha val="43137"/>
                    </a:srgbClr>
                  </a:outerShdw>
                </a:effectLst>
                <a:latin typeface="Korolev Medium" panose="02000606000000020004" pitchFamily="2" charset="0"/>
              </a:rPr>
              <a:t>Thorough training </a:t>
            </a:r>
          </a:p>
          <a:p>
            <a:pPr marL="342900" indent="-342900">
              <a:buClr>
                <a:srgbClr val="FFC101"/>
              </a:buClr>
              <a:buAutoNum type="arabicPeriod"/>
            </a:pPr>
            <a:r>
              <a:rPr lang="en-US" sz="2800" dirty="0">
                <a:solidFill>
                  <a:schemeClr val="bg1"/>
                </a:solidFill>
                <a:effectLst>
                  <a:outerShdw blurRad="38100" dist="38100" dir="2700000" algn="tl">
                    <a:srgbClr val="000000">
                      <a:alpha val="43137"/>
                    </a:srgbClr>
                  </a:outerShdw>
                </a:effectLst>
                <a:latin typeface="Korolev Medium" panose="02000606000000020004" pitchFamily="2" charset="0"/>
              </a:rPr>
              <a:t>Decision-making for safety</a:t>
            </a:r>
          </a:p>
          <a:p>
            <a:pPr marL="342900" indent="-342900">
              <a:buClr>
                <a:srgbClr val="FFC101"/>
              </a:buClr>
              <a:buAutoNum type="arabicPeriod"/>
            </a:pPr>
            <a:r>
              <a:rPr lang="en-US" sz="2800" dirty="0">
                <a:solidFill>
                  <a:schemeClr val="bg1"/>
                </a:solidFill>
                <a:effectLst>
                  <a:outerShdw blurRad="38100" dist="38100" dir="2700000" algn="tl">
                    <a:srgbClr val="000000">
                      <a:alpha val="43137"/>
                    </a:srgbClr>
                  </a:outerShdw>
                </a:effectLst>
                <a:latin typeface="Korolev Medium" panose="02000606000000020004" pitchFamily="2" charset="0"/>
              </a:rPr>
              <a:t>Proactive hazard management</a:t>
            </a:r>
          </a:p>
          <a:p>
            <a:pPr marL="342900" indent="-342900">
              <a:buClr>
                <a:srgbClr val="FFC101"/>
              </a:buClr>
              <a:buAutoNum type="arabicPeriod"/>
            </a:pPr>
            <a:r>
              <a:rPr lang="en-US" sz="2800" dirty="0">
                <a:solidFill>
                  <a:schemeClr val="bg1"/>
                </a:solidFill>
                <a:effectLst>
                  <a:outerShdw blurRad="38100" dist="38100" dir="2700000" algn="tl">
                    <a:srgbClr val="000000">
                      <a:alpha val="43137"/>
                    </a:srgbClr>
                  </a:outerShdw>
                </a:effectLst>
                <a:latin typeface="Korolev Medium" panose="02000606000000020004" pitchFamily="2" charset="0"/>
              </a:rPr>
              <a:t>Become accountable</a:t>
            </a:r>
          </a:p>
          <a:p>
            <a:pPr marL="342900" indent="-342900">
              <a:buClr>
                <a:srgbClr val="FFC101"/>
              </a:buClr>
              <a:buAutoNum type="arabicPeriod"/>
            </a:pPr>
            <a:r>
              <a:rPr lang="en-US" sz="2800" dirty="0">
                <a:solidFill>
                  <a:schemeClr val="bg1"/>
                </a:solidFill>
                <a:effectLst>
                  <a:outerShdw blurRad="38100" dist="38100" dir="2700000" algn="tl">
                    <a:srgbClr val="000000">
                      <a:alpha val="43137"/>
                    </a:srgbClr>
                  </a:outerShdw>
                </a:effectLst>
                <a:latin typeface="Korolev Medium" panose="02000606000000020004" pitchFamily="2" charset="0"/>
              </a:rPr>
              <a:t>Representation of the brand</a:t>
            </a:r>
          </a:p>
        </p:txBody>
      </p:sp>
      <p:pic>
        <p:nvPicPr>
          <p:cNvPr id="15" name="Picture 14" descr="A rusty metal toolbox on a wood surface&#10;&#10;AI-generated content may be incorrect.">
            <a:extLst>
              <a:ext uri="{FF2B5EF4-FFF2-40B4-BE49-F238E27FC236}">
                <a16:creationId xmlns:a16="http://schemas.microsoft.com/office/drawing/2014/main" id="{62C56E29-D303-12AA-37E2-6C30220E6A16}"/>
              </a:ext>
            </a:extLst>
          </p:cNvPr>
          <p:cNvPicPr>
            <a:picLocks noChangeAspect="1"/>
          </p:cNvPicPr>
          <p:nvPr/>
        </p:nvPicPr>
        <p:blipFill rotWithShape="1">
          <a:blip r:embed="rId5">
            <a:extLst>
              <a:ext uri="{28A0092B-C50C-407E-A947-70E740481C1C}">
                <a14:useLocalDpi xmlns:a14="http://schemas.microsoft.com/office/drawing/2010/main"/>
              </a:ext>
              <a:ext uri="{837473B0-CC2E-450A-ABE3-18F120FF3D39}">
                <a1611:picAttrSrcUrl xmlns:a1611="http://schemas.microsoft.com/office/drawing/2016/11/main" r:id="rId6"/>
              </a:ext>
            </a:extLst>
          </a:blip>
          <a:srcRect/>
          <a:stretch/>
        </p:blipFill>
        <p:spPr>
          <a:xfrm>
            <a:off x="510917" y="1136772"/>
            <a:ext cx="4585356" cy="4584457"/>
          </a:xfrm>
          <a:prstGeom prst="ellipse">
            <a:avLst/>
          </a:prstGeom>
          <a:ln w="82550">
            <a:solidFill>
              <a:schemeClr val="bg1"/>
            </a:solidFill>
          </a:ln>
        </p:spPr>
      </p:pic>
      <p:cxnSp>
        <p:nvCxnSpPr>
          <p:cNvPr id="6" name="Straight Connector 5">
            <a:extLst>
              <a:ext uri="{FF2B5EF4-FFF2-40B4-BE49-F238E27FC236}">
                <a16:creationId xmlns:a16="http://schemas.microsoft.com/office/drawing/2014/main" id="{30AC9B14-C306-B32D-B334-B7E92A3C4387}"/>
              </a:ext>
            </a:extLst>
          </p:cNvPr>
          <p:cNvCxnSpPr>
            <a:cxnSpLocks/>
          </p:cNvCxnSpPr>
          <p:nvPr/>
        </p:nvCxnSpPr>
        <p:spPr>
          <a:xfrm>
            <a:off x="11544488" y="457200"/>
            <a:ext cx="0" cy="1179094"/>
          </a:xfrm>
          <a:prstGeom prst="line">
            <a:avLst/>
          </a:prstGeom>
          <a:ln>
            <a:solidFill>
              <a:srgbClr val="FFC101"/>
            </a:solidFill>
          </a:ln>
        </p:spPr>
        <p:style>
          <a:lnRef idx="2">
            <a:schemeClr val="accent1"/>
          </a:lnRef>
          <a:fillRef idx="0">
            <a:schemeClr val="accent1"/>
          </a:fillRef>
          <a:effectRef idx="1">
            <a:schemeClr val="accent1"/>
          </a:effectRef>
          <a:fontRef idx="minor">
            <a:schemeClr val="tx1"/>
          </a:fontRef>
        </p:style>
      </p:cxnSp>
    </p:spTree>
    <p:custDataLst>
      <p:tags r:id="rId1"/>
    </p:custDataLst>
    <p:extLst>
      <p:ext uri="{BB962C8B-B14F-4D97-AF65-F5344CB8AC3E}">
        <p14:creationId xmlns:p14="http://schemas.microsoft.com/office/powerpoint/2010/main" val="6780748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fade">
                                      <p:cBhvr>
                                        <p:cTn id="7" dur="500"/>
                                        <p:tgtEl>
                                          <p:spTgt spid="1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
                                            <p:txEl>
                                              <p:pRg st="1" end="1"/>
                                            </p:txEl>
                                          </p:spTgt>
                                        </p:tgtEl>
                                        <p:attrNameLst>
                                          <p:attrName>style.visibility</p:attrName>
                                        </p:attrNameLst>
                                      </p:cBhvr>
                                      <p:to>
                                        <p:strVal val="visible"/>
                                      </p:to>
                                    </p:set>
                                    <p:animEffect transition="in" filter="fade">
                                      <p:cBhvr>
                                        <p:cTn id="12" dur="500"/>
                                        <p:tgtEl>
                                          <p:spTgt spid="1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3">
                                            <p:txEl>
                                              <p:pRg st="2" end="2"/>
                                            </p:txEl>
                                          </p:spTgt>
                                        </p:tgtEl>
                                        <p:attrNameLst>
                                          <p:attrName>style.visibility</p:attrName>
                                        </p:attrNameLst>
                                      </p:cBhvr>
                                      <p:to>
                                        <p:strVal val="visible"/>
                                      </p:to>
                                    </p:set>
                                    <p:animEffect transition="in" filter="fade">
                                      <p:cBhvr>
                                        <p:cTn id="17" dur="500"/>
                                        <p:tgtEl>
                                          <p:spTgt spid="1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3">
                                            <p:txEl>
                                              <p:pRg st="3" end="3"/>
                                            </p:txEl>
                                          </p:spTgt>
                                        </p:tgtEl>
                                        <p:attrNameLst>
                                          <p:attrName>style.visibility</p:attrName>
                                        </p:attrNameLst>
                                      </p:cBhvr>
                                      <p:to>
                                        <p:strVal val="visible"/>
                                      </p:to>
                                    </p:set>
                                    <p:animEffect transition="in" filter="fade">
                                      <p:cBhvr>
                                        <p:cTn id="22" dur="500"/>
                                        <p:tgtEl>
                                          <p:spTgt spid="1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3">
                                            <p:txEl>
                                              <p:pRg st="4" end="4"/>
                                            </p:txEl>
                                          </p:spTgt>
                                        </p:tgtEl>
                                        <p:attrNameLst>
                                          <p:attrName>style.visibility</p:attrName>
                                        </p:attrNameLst>
                                      </p:cBhvr>
                                      <p:to>
                                        <p:strVal val="visible"/>
                                      </p:to>
                                    </p:set>
                                    <p:animEffect transition="in" filter="fade">
                                      <p:cBhvr>
                                        <p:cTn id="27" dur="500"/>
                                        <p:tgtEl>
                                          <p:spTgt spid="1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3">
                                            <p:txEl>
                                              <p:pRg st="5" end="5"/>
                                            </p:txEl>
                                          </p:spTgt>
                                        </p:tgtEl>
                                        <p:attrNameLst>
                                          <p:attrName>style.visibility</p:attrName>
                                        </p:attrNameLst>
                                      </p:cBhvr>
                                      <p:to>
                                        <p:strVal val="visible"/>
                                      </p:to>
                                    </p:set>
                                    <p:animEffect transition="in" filter="fade">
                                      <p:cBhvr>
                                        <p:cTn id="32" dur="500"/>
                                        <p:tgtEl>
                                          <p:spTgt spid="1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E35459-6141-B036-12B4-1EDF0F7E4A3A}"/>
            </a:ext>
          </a:extLst>
        </p:cNvPr>
        <p:cNvGrpSpPr/>
        <p:nvPr/>
      </p:nvGrpSpPr>
      <p:grpSpPr>
        <a:xfrm>
          <a:off x="0" y="0"/>
          <a:ext cx="0" cy="0"/>
          <a:chOff x="0" y="0"/>
          <a:chExt cx="0" cy="0"/>
        </a:xfrm>
      </p:grpSpPr>
      <p:pic>
        <p:nvPicPr>
          <p:cNvPr id="7" name="Picture 6" descr="A person carrying a yellow container&#10;&#10;AI-generated content may be incorrect.">
            <a:extLst>
              <a:ext uri="{FF2B5EF4-FFF2-40B4-BE49-F238E27FC236}">
                <a16:creationId xmlns:a16="http://schemas.microsoft.com/office/drawing/2014/main" id="{02569F0E-CB43-73D8-75C0-02B34D65F9FA}"/>
              </a:ext>
            </a:extLst>
          </p:cNvPr>
          <p:cNvPicPr>
            <a:picLocks noChangeAspect="1"/>
          </p:cNvPicPr>
          <p:nvPr/>
        </p:nvPicPr>
        <p:blipFill>
          <a:blip r:embed="rId4" cstate="hqprint">
            <a:extLst>
              <a:ext uri="{28A0092B-C50C-407E-A947-70E740481C1C}">
                <a14:useLocalDpi xmlns:a14="http://schemas.microsoft.com/office/drawing/2010/main"/>
              </a:ext>
              <a:ext uri="{837473B0-CC2E-450A-ABE3-18F120FF3D39}">
                <a1611:picAttrSrcUrl xmlns:a1611="http://schemas.microsoft.com/office/drawing/2016/11/main" r:id="rId5"/>
              </a:ext>
            </a:extLst>
          </a:blip>
          <a:srcRect/>
          <a:stretch/>
        </p:blipFill>
        <p:spPr>
          <a:xfrm>
            <a:off x="0" y="-1"/>
            <a:ext cx="12191999" cy="6858001"/>
          </a:xfrm>
          <a:prstGeom prst="rect">
            <a:avLst/>
          </a:prstGeom>
        </p:spPr>
      </p:pic>
      <p:sp>
        <p:nvSpPr>
          <p:cNvPr id="8" name="Rectangle 7">
            <a:extLst>
              <a:ext uri="{FF2B5EF4-FFF2-40B4-BE49-F238E27FC236}">
                <a16:creationId xmlns:a16="http://schemas.microsoft.com/office/drawing/2014/main" id="{02969087-F50B-0752-C784-59C283F841EC}"/>
              </a:ext>
            </a:extLst>
          </p:cNvPr>
          <p:cNvSpPr/>
          <p:nvPr/>
        </p:nvSpPr>
        <p:spPr>
          <a:xfrm>
            <a:off x="-1" y="2286000"/>
            <a:ext cx="12191999" cy="2286000"/>
          </a:xfrm>
          <a:prstGeom prst="rect">
            <a:avLst/>
          </a:prstGeom>
          <a:solidFill>
            <a:srgbClr val="002231">
              <a:alpha val="7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A38E9923-0E02-6980-2699-21986829C09D}"/>
              </a:ext>
            </a:extLst>
          </p:cNvPr>
          <p:cNvSpPr txBox="1"/>
          <p:nvPr/>
        </p:nvSpPr>
        <p:spPr>
          <a:xfrm>
            <a:off x="1440872" y="2397949"/>
            <a:ext cx="9324109" cy="2062103"/>
          </a:xfrm>
          <a:prstGeom prst="rect">
            <a:avLst/>
          </a:prstGeom>
          <a:noFill/>
        </p:spPr>
        <p:txBody>
          <a:bodyPr wrap="square" rtlCol="0">
            <a:spAutoFit/>
          </a:bodyPr>
          <a:lstStyle/>
          <a:p>
            <a:pPr algn="ctr"/>
            <a:r>
              <a:rPr lang="en-US" sz="3200" dirty="0">
                <a:solidFill>
                  <a:schemeClr val="bg1"/>
                </a:solidFill>
                <a:effectLst>
                  <a:outerShdw blurRad="38100" dist="38100" dir="2700000" algn="tl">
                    <a:srgbClr val="000000">
                      <a:alpha val="43137"/>
                    </a:srgbClr>
                  </a:outerShdw>
                </a:effectLst>
                <a:latin typeface="Korolev Medium" panose="02000606000000020004" pitchFamily="2" charset="0"/>
              </a:rPr>
              <a:t>Foremen play a pivotal role in maintaining safety and productivity on the job site. Only through leading by example and managing safety, can Foremen create a safe and efficient work environment. </a:t>
            </a:r>
          </a:p>
        </p:txBody>
      </p:sp>
      <p:sp>
        <p:nvSpPr>
          <p:cNvPr id="3" name="Rectangle 2">
            <a:extLst>
              <a:ext uri="{FF2B5EF4-FFF2-40B4-BE49-F238E27FC236}">
                <a16:creationId xmlns:a16="http://schemas.microsoft.com/office/drawing/2014/main" id="{91D19070-AA4F-8D1B-F003-D1DDA6B4E407}"/>
              </a:ext>
            </a:extLst>
          </p:cNvPr>
          <p:cNvSpPr/>
          <p:nvPr/>
        </p:nvSpPr>
        <p:spPr>
          <a:xfrm>
            <a:off x="0" y="6400800"/>
            <a:ext cx="12192000"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Korolev Medium" panose="02000606000000020004" pitchFamily="2" charset="0"/>
            </a:endParaRPr>
          </a:p>
        </p:txBody>
      </p:sp>
      <p:pic>
        <p:nvPicPr>
          <p:cNvPr id="4" name="Picture 3" descr="A picture containing object, clock, meter&#10;&#10;Description automatically generated">
            <a:extLst>
              <a:ext uri="{FF2B5EF4-FFF2-40B4-BE49-F238E27FC236}">
                <a16:creationId xmlns:a16="http://schemas.microsoft.com/office/drawing/2014/main" id="{AB899864-DFAB-9AD1-E4E4-E11BA9589C79}"/>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855851" y="6471995"/>
            <a:ext cx="1506349" cy="277128"/>
          </a:xfrm>
          <a:prstGeom prst="rect">
            <a:avLst/>
          </a:prstGeom>
        </p:spPr>
      </p:pic>
      <p:cxnSp>
        <p:nvCxnSpPr>
          <p:cNvPr id="9" name="Straight Connector 8">
            <a:extLst>
              <a:ext uri="{FF2B5EF4-FFF2-40B4-BE49-F238E27FC236}">
                <a16:creationId xmlns:a16="http://schemas.microsoft.com/office/drawing/2014/main" id="{4BB7F192-F7CE-62CB-EAFF-10A310D7DCEC}"/>
              </a:ext>
            </a:extLst>
          </p:cNvPr>
          <p:cNvCxnSpPr>
            <a:cxnSpLocks/>
          </p:cNvCxnSpPr>
          <p:nvPr/>
        </p:nvCxnSpPr>
        <p:spPr>
          <a:xfrm>
            <a:off x="0" y="2286000"/>
            <a:ext cx="12192000" cy="0"/>
          </a:xfrm>
          <a:prstGeom prst="line">
            <a:avLst/>
          </a:prstGeom>
          <a:ln w="25400">
            <a:solidFill>
              <a:srgbClr val="FFC101"/>
            </a:solidFill>
          </a:ln>
        </p:spPr>
        <p:style>
          <a:lnRef idx="2">
            <a:schemeClr val="accent1"/>
          </a:lnRef>
          <a:fillRef idx="0">
            <a:schemeClr val="accent1"/>
          </a:fillRef>
          <a:effectRef idx="1">
            <a:schemeClr val="accent1"/>
          </a:effectRef>
          <a:fontRef idx="minor">
            <a:schemeClr val="tx1"/>
          </a:fontRef>
        </p:style>
      </p:cxnSp>
    </p:spTree>
    <p:custDataLst>
      <p:tags r:id="rId1"/>
    </p:custDataLst>
    <p:extLst>
      <p:ext uri="{BB962C8B-B14F-4D97-AF65-F5344CB8AC3E}">
        <p14:creationId xmlns:p14="http://schemas.microsoft.com/office/powerpoint/2010/main" val="3400455266"/>
      </p:ext>
    </p:extLst>
  </p:cSld>
  <p:clrMapOvr>
    <a:masterClrMapping/>
  </p:clrMapOvr>
  <p:transition spd="slow">
    <p:push dir="u"/>
  </p:transition>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74</TotalTime>
  <Words>4575</Words>
  <Application>Microsoft Office PowerPoint</Application>
  <PresentationFormat>Widescreen</PresentationFormat>
  <Paragraphs>535</Paragraphs>
  <Slides>37</Slides>
  <Notes>36</Notes>
  <HiddenSlides>0</HiddenSlides>
  <MMClips>0</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37</vt:i4>
      </vt:variant>
    </vt:vector>
  </HeadingPairs>
  <TitlesOfParts>
    <vt:vector size="51" baseType="lpstr">
      <vt:lpstr>Korolev Heavy</vt:lpstr>
      <vt:lpstr>Aptos Display</vt:lpstr>
      <vt:lpstr>Korolev Light</vt:lpstr>
      <vt:lpstr>Calibri</vt:lpstr>
      <vt:lpstr>Chalkduster</vt:lpstr>
      <vt:lpstr>Courier New</vt:lpstr>
      <vt:lpstr>KG Tangled Up In You </vt:lpstr>
      <vt:lpstr>Korolev Medium</vt:lpstr>
      <vt:lpstr>Aptos</vt:lpstr>
      <vt:lpstr>Bernard MT Condensed</vt:lpstr>
      <vt:lpstr>Korolev Bold</vt:lpstr>
      <vt:lpstr>Symbol</vt:lpstr>
      <vt:lpstr>Arial</vt:lpstr>
      <vt:lpstr>Office Theme</vt:lpstr>
      <vt:lpstr>PowerPoint Presentation</vt:lpstr>
      <vt:lpstr>Module 1</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David Spectre</dc:creator>
  <cp:lastModifiedBy>David Spectre</cp:lastModifiedBy>
  <cp:revision>4</cp:revision>
  <dcterms:created xsi:type="dcterms:W3CDTF">2026-08-26T19:59:50Z</dcterms:created>
  <dcterms:modified xsi:type="dcterms:W3CDTF">2026-10-08T17:19:34Z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679DD88A-ECA8-4D17-906B-C9AF0D232C27</vt:lpwstr>
  </property>
  <property fmtid="{D5CDD505-2E9C-101B-9397-08002B2CF9AE}" pid="3" name="ArticulatePath">
    <vt:lpwstr>Presentation1</vt:lpwstr>
  </property>
</Properties>
</file>